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37.xml" ContentType="application/vnd.openxmlformats-officedocument.presentationml.slideLayout+xml"/>
  <Override PartName="/ppt/theme/theme9.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slideLayouts/slideLayout38.xml" ContentType="application/vnd.openxmlformats-officedocument.presentationml.slideLayout+xml"/>
  <Override PartName="/ppt/theme/theme10.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slideLayouts/slideLayout39.xml" ContentType="application/vnd.openxmlformats-officedocument.presentationml.slideLayout+xml"/>
  <Override PartName="/ppt/theme/theme11.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slideLayouts/slideLayout40.xml" ContentType="application/vnd.openxmlformats-officedocument.presentationml.slideLayout+xml"/>
  <Override PartName="/ppt/theme/theme12.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theme/theme14.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3.xml" ContentType="application/vnd.openxmlformats-officedocument.presentationml.notesSlide+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4.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5.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6.xml" ContentType="application/vnd.openxmlformats-officedocument.presentationml.notesSlid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notesSlides/notesSlide7.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notesSlides/notesSlide8.xml" ContentType="application/vnd.openxmlformats-officedocument.presentationml.notesSlide+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9.xml" ContentType="application/vnd.openxmlformats-officedocument.presentationml.notesSlide+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0" r:id="rId1"/>
    <p:sldMasterId id="2147484523" r:id="rId2"/>
    <p:sldMasterId id="2147484535" r:id="rId3"/>
    <p:sldMasterId id="2147484542" r:id="rId4"/>
    <p:sldMasterId id="2147484549" r:id="rId5"/>
    <p:sldMasterId id="2147484556" r:id="rId6"/>
    <p:sldMasterId id="2147484563" r:id="rId7"/>
    <p:sldMasterId id="2147484571" r:id="rId8"/>
    <p:sldMasterId id="2147484578" r:id="rId9"/>
    <p:sldMasterId id="2147484581" r:id="rId10"/>
    <p:sldMasterId id="2147484583" r:id="rId11"/>
    <p:sldMasterId id="2147484586" r:id="rId12"/>
    <p:sldMasterId id="2147484589" r:id="rId13"/>
    <p:sldMasterId id="2147484609" r:id="rId14"/>
  </p:sldMasterIdLst>
  <p:notesMasterIdLst>
    <p:notesMasterId r:id="rId64"/>
  </p:notesMasterIdLst>
  <p:handoutMasterIdLst>
    <p:handoutMasterId r:id="rId65"/>
  </p:handoutMasterIdLst>
  <p:sldIdLst>
    <p:sldId id="1980" r:id="rId15"/>
    <p:sldId id="2159" r:id="rId16"/>
    <p:sldId id="2160" r:id="rId17"/>
    <p:sldId id="2161" r:id="rId18"/>
    <p:sldId id="2145" r:id="rId19"/>
    <p:sldId id="2071" r:id="rId20"/>
    <p:sldId id="2110" r:id="rId21"/>
    <p:sldId id="2075" r:id="rId22"/>
    <p:sldId id="2156" r:id="rId23"/>
    <p:sldId id="1981" r:id="rId24"/>
    <p:sldId id="2078" r:id="rId25"/>
    <p:sldId id="2170" r:id="rId26"/>
    <p:sldId id="2165" r:id="rId27"/>
    <p:sldId id="2097" r:id="rId28"/>
    <p:sldId id="2148" r:id="rId29"/>
    <p:sldId id="2149" r:id="rId30"/>
    <p:sldId id="2123" r:id="rId31"/>
    <p:sldId id="2169" r:id="rId32"/>
    <p:sldId id="2124" r:id="rId33"/>
    <p:sldId id="2130" r:id="rId34"/>
    <p:sldId id="2146" r:id="rId35"/>
    <p:sldId id="2125" r:id="rId36"/>
    <p:sldId id="2150" r:id="rId37"/>
    <p:sldId id="2126" r:id="rId38"/>
    <p:sldId id="2147" r:id="rId39"/>
    <p:sldId id="2162" r:id="rId40"/>
    <p:sldId id="2085" r:id="rId41"/>
    <p:sldId id="2132" r:id="rId42"/>
    <p:sldId id="2111" r:id="rId43"/>
    <p:sldId id="2151" r:id="rId44"/>
    <p:sldId id="2166" r:id="rId45"/>
    <p:sldId id="2167" r:id="rId46"/>
    <p:sldId id="1982" r:id="rId47"/>
    <p:sldId id="2135" r:id="rId48"/>
    <p:sldId id="2117" r:id="rId49"/>
    <p:sldId id="2098" r:id="rId50"/>
    <p:sldId id="2152" r:id="rId51"/>
    <p:sldId id="2137" r:id="rId52"/>
    <p:sldId id="2138" r:id="rId53"/>
    <p:sldId id="2120" r:id="rId54"/>
    <p:sldId id="2144" r:id="rId55"/>
    <p:sldId id="2141" r:id="rId56"/>
    <p:sldId id="2153" r:id="rId57"/>
    <p:sldId id="2154" r:id="rId58"/>
    <p:sldId id="2168" r:id="rId59"/>
    <p:sldId id="2163" r:id="rId60"/>
    <p:sldId id="2164" r:id="rId61"/>
    <p:sldId id="2157" r:id="rId62"/>
    <p:sldId id="2158" r:id="rId63"/>
  </p:sldIdLst>
  <p:sldSz cx="9902825" cy="6858000"/>
  <p:notesSz cx="6761163" cy="9942513"/>
  <p:custDataLst>
    <p:tags r:id="rId66"/>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100" b="1" kern="1200">
        <a:solidFill>
          <a:schemeClr val="tx1"/>
        </a:solidFill>
        <a:latin typeface="Arial" charset="0"/>
        <a:ea typeface="+mn-ea"/>
        <a:cs typeface="Arial" charset="0"/>
      </a:defRPr>
    </a:lvl1pPr>
    <a:lvl2pPr marL="457200" algn="l" rtl="0" fontAlgn="base">
      <a:spcBef>
        <a:spcPct val="0"/>
      </a:spcBef>
      <a:spcAft>
        <a:spcPct val="0"/>
      </a:spcAft>
      <a:defRPr sz="1100" b="1" kern="1200">
        <a:solidFill>
          <a:schemeClr val="tx1"/>
        </a:solidFill>
        <a:latin typeface="Arial" charset="0"/>
        <a:ea typeface="+mn-ea"/>
        <a:cs typeface="Arial" charset="0"/>
      </a:defRPr>
    </a:lvl2pPr>
    <a:lvl3pPr marL="914400" algn="l" rtl="0" fontAlgn="base">
      <a:spcBef>
        <a:spcPct val="0"/>
      </a:spcBef>
      <a:spcAft>
        <a:spcPct val="0"/>
      </a:spcAft>
      <a:defRPr sz="1100" b="1" kern="1200">
        <a:solidFill>
          <a:schemeClr val="tx1"/>
        </a:solidFill>
        <a:latin typeface="Arial" charset="0"/>
        <a:ea typeface="+mn-ea"/>
        <a:cs typeface="Arial" charset="0"/>
      </a:defRPr>
    </a:lvl3pPr>
    <a:lvl4pPr marL="1371600" algn="l" rtl="0" fontAlgn="base">
      <a:spcBef>
        <a:spcPct val="0"/>
      </a:spcBef>
      <a:spcAft>
        <a:spcPct val="0"/>
      </a:spcAft>
      <a:defRPr sz="1100" b="1" kern="1200">
        <a:solidFill>
          <a:schemeClr val="tx1"/>
        </a:solidFill>
        <a:latin typeface="Arial" charset="0"/>
        <a:ea typeface="+mn-ea"/>
        <a:cs typeface="Arial" charset="0"/>
      </a:defRPr>
    </a:lvl4pPr>
    <a:lvl5pPr marL="1828800" algn="l" rtl="0" fontAlgn="base">
      <a:spcBef>
        <a:spcPct val="0"/>
      </a:spcBef>
      <a:spcAft>
        <a:spcPct val="0"/>
      </a:spcAft>
      <a:defRPr sz="1100" b="1" kern="1200">
        <a:solidFill>
          <a:schemeClr val="tx1"/>
        </a:solidFill>
        <a:latin typeface="Arial" charset="0"/>
        <a:ea typeface="+mn-ea"/>
        <a:cs typeface="Arial" charset="0"/>
      </a:defRPr>
    </a:lvl5pPr>
    <a:lvl6pPr marL="2286000" algn="l" defTabSz="914400" rtl="0" eaLnBrk="1" latinLnBrk="0" hangingPunct="1">
      <a:defRPr sz="1100" b="1" kern="1200">
        <a:solidFill>
          <a:schemeClr val="tx1"/>
        </a:solidFill>
        <a:latin typeface="Arial" charset="0"/>
        <a:ea typeface="+mn-ea"/>
        <a:cs typeface="Arial" charset="0"/>
      </a:defRPr>
    </a:lvl6pPr>
    <a:lvl7pPr marL="2743200" algn="l" defTabSz="914400" rtl="0" eaLnBrk="1" latinLnBrk="0" hangingPunct="1">
      <a:defRPr sz="1100" b="1" kern="1200">
        <a:solidFill>
          <a:schemeClr val="tx1"/>
        </a:solidFill>
        <a:latin typeface="Arial" charset="0"/>
        <a:ea typeface="+mn-ea"/>
        <a:cs typeface="Arial" charset="0"/>
      </a:defRPr>
    </a:lvl7pPr>
    <a:lvl8pPr marL="3200400" algn="l" defTabSz="914400" rtl="0" eaLnBrk="1" latinLnBrk="0" hangingPunct="1">
      <a:defRPr sz="1100" b="1" kern="1200">
        <a:solidFill>
          <a:schemeClr val="tx1"/>
        </a:solidFill>
        <a:latin typeface="Arial" charset="0"/>
        <a:ea typeface="+mn-ea"/>
        <a:cs typeface="Arial" charset="0"/>
      </a:defRPr>
    </a:lvl8pPr>
    <a:lvl9pPr marL="3657600" algn="l" defTabSz="914400" rtl="0" eaLnBrk="1" latinLnBrk="0" hangingPunct="1">
      <a:defRPr sz="11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C0476"/>
    <a:srgbClr val="99CCFF"/>
    <a:srgbClr val="F3CF74"/>
    <a:srgbClr val="EA6E08"/>
    <a:srgbClr val="F7770D"/>
    <a:srgbClr val="336699"/>
    <a:srgbClr val="D8B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53" autoAdjust="0"/>
    <p:restoredTop sz="99239" autoAdjust="0"/>
  </p:normalViewPr>
  <p:slideViewPr>
    <p:cSldViewPr snapToGrid="0" snapToObjects="1">
      <p:cViewPr>
        <p:scale>
          <a:sx n="100" d="100"/>
          <a:sy n="100" d="100"/>
        </p:scale>
        <p:origin x="-274" y="677"/>
      </p:cViewPr>
      <p:guideLst>
        <p:guide orient="horz" pos="2456"/>
        <p:guide orient="horz" pos="1362"/>
        <p:guide orient="horz" pos="227"/>
        <p:guide orient="horz" pos="4146"/>
        <p:guide pos="3119"/>
        <p:guide pos="399"/>
        <p:guide pos="5808"/>
        <p:guide pos="2411"/>
        <p:guide pos="5277"/>
      </p:guideLst>
    </p:cSldViewPr>
  </p:slideViewPr>
  <p:outlineViewPr>
    <p:cViewPr>
      <p:scale>
        <a:sx n="33" d="100"/>
        <a:sy n="33" d="100"/>
      </p:scale>
      <p:origin x="0" y="4540"/>
    </p:cViewPr>
  </p:outlineViewPr>
  <p:notesTextViewPr>
    <p:cViewPr>
      <p:scale>
        <a:sx n="100" d="100"/>
        <a:sy n="100" d="100"/>
      </p:scale>
      <p:origin x="0" y="0"/>
    </p:cViewPr>
  </p:notesTextViewPr>
  <p:sorterViewPr>
    <p:cViewPr>
      <p:scale>
        <a:sx n="66" d="100"/>
        <a:sy n="66" d="100"/>
      </p:scale>
      <p:origin x="0" y="504"/>
    </p:cViewPr>
  </p:sorterViewPr>
  <p:notesViewPr>
    <p:cSldViewPr snapToGrid="0" snapToObjects="1">
      <p:cViewPr varScale="1">
        <p:scale>
          <a:sx n="89" d="100"/>
          <a:sy n="89" d="100"/>
        </p:scale>
        <p:origin x="-3042" y="-120"/>
      </p:cViewPr>
      <p:guideLst>
        <p:guide orient="horz" pos="3132"/>
        <p:guide pos="21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'dış ticaret'!$F$2</c:f>
              <c:strCache>
                <c:ptCount val="1"/>
                <c:pt idx="0">
                  <c:v>İhracat</c:v>
                </c:pt>
              </c:strCache>
            </c:strRef>
          </c:tx>
          <c:spPr>
            <a:ln w="47625"/>
          </c:spPr>
          <c:marker>
            <c:symbol val="none"/>
          </c:marker>
          <c:cat>
            <c:numRef>
              <c:f>'dış ticaret'!$E$3:$E$11</c:f>
              <c:numCache>
                <c:formatCode>Genel</c:formatCode>
                <c:ptCount val="9"/>
                <c:pt idx="0">
                  <c:v>2010</c:v>
                </c:pt>
                <c:pt idx="1">
                  <c:v>2011</c:v>
                </c:pt>
                <c:pt idx="2">
                  <c:v>2012</c:v>
                </c:pt>
                <c:pt idx="3">
                  <c:v>2013</c:v>
                </c:pt>
                <c:pt idx="4">
                  <c:v>2014</c:v>
                </c:pt>
                <c:pt idx="5">
                  <c:v>2015</c:v>
                </c:pt>
                <c:pt idx="6">
                  <c:v>2016</c:v>
                </c:pt>
                <c:pt idx="7">
                  <c:v>2017</c:v>
                </c:pt>
                <c:pt idx="8">
                  <c:v>2018</c:v>
                </c:pt>
              </c:numCache>
            </c:numRef>
          </c:cat>
          <c:val>
            <c:numRef>
              <c:f>'dış ticaret'!$F$3:$F$11</c:f>
              <c:numCache>
                <c:formatCode>#.##0,0</c:formatCode>
                <c:ptCount val="9"/>
                <c:pt idx="0">
                  <c:v>564</c:v>
                </c:pt>
                <c:pt idx="1">
                  <c:v>804</c:v>
                </c:pt>
                <c:pt idx="2">
                  <c:v>948</c:v>
                </c:pt>
                <c:pt idx="3">
                  <c:v>1075</c:v>
                </c:pt>
                <c:pt idx="4">
                  <c:v>940</c:v>
                </c:pt>
                <c:pt idx="5">
                  <c:v>883</c:v>
                </c:pt>
                <c:pt idx="6">
                  <c:v>878</c:v>
                </c:pt>
                <c:pt idx="7">
                  <c:v>911</c:v>
                </c:pt>
                <c:pt idx="8">
                  <c:v>872</c:v>
                </c:pt>
              </c:numCache>
            </c:numRef>
          </c:val>
          <c:smooth val="1"/>
        </c:ser>
        <c:ser>
          <c:idx val="1"/>
          <c:order val="1"/>
          <c:tx>
            <c:strRef>
              <c:f>'dış ticaret'!$G$2</c:f>
              <c:strCache>
                <c:ptCount val="1"/>
                <c:pt idx="0">
                  <c:v>İthalat</c:v>
                </c:pt>
              </c:strCache>
            </c:strRef>
          </c:tx>
          <c:spPr>
            <a:ln w="47625"/>
          </c:spPr>
          <c:marker>
            <c:symbol val="none"/>
          </c:marker>
          <c:cat>
            <c:numRef>
              <c:f>'dış ticaret'!$E$3:$E$11</c:f>
              <c:numCache>
                <c:formatCode>Genel</c:formatCode>
                <c:ptCount val="9"/>
                <c:pt idx="0">
                  <c:v>2010</c:v>
                </c:pt>
                <c:pt idx="1">
                  <c:v>2011</c:v>
                </c:pt>
                <c:pt idx="2">
                  <c:v>2012</c:v>
                </c:pt>
                <c:pt idx="3">
                  <c:v>2013</c:v>
                </c:pt>
                <c:pt idx="4">
                  <c:v>2014</c:v>
                </c:pt>
                <c:pt idx="5">
                  <c:v>2015</c:v>
                </c:pt>
                <c:pt idx="6">
                  <c:v>2016</c:v>
                </c:pt>
                <c:pt idx="7">
                  <c:v>2017</c:v>
                </c:pt>
                <c:pt idx="8">
                  <c:v>2018</c:v>
                </c:pt>
              </c:numCache>
            </c:numRef>
          </c:cat>
          <c:val>
            <c:numRef>
              <c:f>'dış ticaret'!$G$3:$G$11</c:f>
              <c:numCache>
                <c:formatCode>#.##0,0</c:formatCode>
                <c:ptCount val="9"/>
                <c:pt idx="0">
                  <c:v>93</c:v>
                </c:pt>
                <c:pt idx="1">
                  <c:v>134</c:v>
                </c:pt>
                <c:pt idx="2">
                  <c:v>152</c:v>
                </c:pt>
                <c:pt idx="3">
                  <c:v>152</c:v>
                </c:pt>
                <c:pt idx="4">
                  <c:v>172</c:v>
                </c:pt>
                <c:pt idx="5">
                  <c:v>101</c:v>
                </c:pt>
                <c:pt idx="6">
                  <c:v>93</c:v>
                </c:pt>
                <c:pt idx="7">
                  <c:v>148</c:v>
                </c:pt>
                <c:pt idx="8">
                  <c:v>247</c:v>
                </c:pt>
              </c:numCache>
            </c:numRef>
          </c:val>
          <c:smooth val="1"/>
        </c:ser>
        <c:dLbls>
          <c:showLegendKey val="0"/>
          <c:showVal val="0"/>
          <c:showCatName val="0"/>
          <c:showSerName val="0"/>
          <c:showPercent val="0"/>
          <c:showBubbleSize val="0"/>
        </c:dLbls>
        <c:marker val="1"/>
        <c:smooth val="0"/>
        <c:axId val="43117568"/>
        <c:axId val="43164416"/>
      </c:lineChart>
      <c:catAx>
        <c:axId val="43117568"/>
        <c:scaling>
          <c:orientation val="minMax"/>
        </c:scaling>
        <c:delete val="0"/>
        <c:axPos val="b"/>
        <c:numFmt formatCode="Genel" sourceLinked="1"/>
        <c:majorTickMark val="out"/>
        <c:minorTickMark val="none"/>
        <c:tickLblPos val="nextTo"/>
        <c:crossAx val="43164416"/>
        <c:crosses val="autoZero"/>
        <c:auto val="1"/>
        <c:lblAlgn val="ctr"/>
        <c:lblOffset val="100"/>
        <c:noMultiLvlLbl val="1"/>
      </c:catAx>
      <c:valAx>
        <c:axId val="43164416"/>
        <c:scaling>
          <c:orientation val="minMax"/>
        </c:scaling>
        <c:delete val="0"/>
        <c:axPos val="l"/>
        <c:numFmt formatCode="#.##0,0" sourceLinked="1"/>
        <c:majorTickMark val="out"/>
        <c:minorTickMark val="none"/>
        <c:tickLblPos val="nextTo"/>
        <c:crossAx val="43117568"/>
        <c:crosses val="autoZero"/>
        <c:crossBetween val="between"/>
      </c:valAx>
    </c:plotArea>
    <c:legend>
      <c:legendPos val="b"/>
      <c:layout/>
      <c:overlay val="0"/>
    </c:legend>
    <c:plotVisOnly val="1"/>
    <c:dispBlanksAs val="gap"/>
    <c:showDLblsOverMax val="0"/>
  </c:chart>
  <c:txPr>
    <a:bodyPr/>
    <a:lstStyle/>
    <a:p>
      <a:pPr>
        <a:defRPr sz="1600"/>
      </a:pPr>
      <a:endParaRPr lang="tr-T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NULL"/></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NULL"/></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emf"/><Relationship Id="rId4" Type="http://schemas.openxmlformats.org/officeDocument/2006/relationships/image" Target="../media/image14.png"/></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2.emf"/><Relationship Id="rId4" Type="http://schemas.openxmlformats.org/officeDocument/2006/relationships/image" Target="../media/image18.png"/></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NULL"/></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emf"/><Relationship Id="rId4" Type="http://schemas.openxmlformats.org/officeDocument/2006/relationships/image" Target="../media/image30.png"/></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80.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2.emf"/><Relationship Id="rId4" Type="http://schemas.openxmlformats.org/officeDocument/2006/relationships/image" Target="../media/image4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353175" y="9732963"/>
            <a:ext cx="361950" cy="168275"/>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eaLnBrk="0" hangingPunct="0">
              <a:defRPr sz="800" b="0">
                <a:latin typeface="Arial" charset="0"/>
                <a:cs typeface="Arial" charset="0"/>
              </a:defRPr>
            </a:lvl1pPr>
          </a:lstStyle>
          <a:p>
            <a:pPr>
              <a:defRPr/>
            </a:pPr>
            <a:fld id="{27C0B628-D5BC-4E0E-9061-FB4B3A6F5584}" type="slidenum">
              <a:rPr lang="en-US"/>
              <a:pPr>
                <a:defRPr/>
              </a:pPr>
              <a:t>‹#›</a:t>
            </a:fld>
            <a:endParaRPr lang="en-US" dirty="0"/>
          </a:p>
        </p:txBody>
      </p:sp>
    </p:spTree>
    <p:extLst>
      <p:ext uri="{BB962C8B-B14F-4D97-AF65-F5344CB8AC3E}">
        <p14:creationId xmlns:p14="http://schemas.microsoft.com/office/powerpoint/2010/main" val="2296697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590550" y="4724400"/>
            <a:ext cx="5530850" cy="4905375"/>
          </a:xfrm>
          <a:prstGeom prst="rect">
            <a:avLst/>
          </a:prstGeom>
          <a:noFill/>
          <a:ln w="12700">
            <a:noFill/>
            <a:miter lim="800000"/>
            <a:headEnd/>
            <a:tailEnd/>
          </a:ln>
          <a:effectLst/>
        </p:spPr>
        <p:txBody>
          <a:bodyPr vert="horz" wrap="square" lIns="91398" tIns="44897" rIns="91398" bIns="44897"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2252803" name="Rectangle 3"/>
          <p:cNvSpPr>
            <a:spLocks noGrp="1" noRot="1" noChangeAspect="1" noChangeArrowheads="1" noTextEdit="1"/>
          </p:cNvSpPr>
          <p:nvPr>
            <p:ph type="sldImg" idx="2"/>
          </p:nvPr>
        </p:nvSpPr>
        <p:spPr bwMode="auto">
          <a:xfrm>
            <a:off x="300038" y="230188"/>
            <a:ext cx="6116637" cy="4237037"/>
          </a:xfrm>
          <a:prstGeom prst="rect">
            <a:avLst/>
          </a:prstGeom>
          <a:noFill/>
          <a:ln w="12700">
            <a:solidFill>
              <a:schemeClr val="tx1"/>
            </a:solidFill>
            <a:miter lim="800000"/>
            <a:headEnd/>
            <a:tailEnd/>
          </a:ln>
        </p:spPr>
      </p:sp>
      <p:sp>
        <p:nvSpPr>
          <p:cNvPr id="2052" name="Rectangle 4"/>
          <p:cNvSpPr>
            <a:spLocks noGrp="1" noChangeArrowheads="1"/>
          </p:cNvSpPr>
          <p:nvPr>
            <p:ph type="sldNum" sz="quarter" idx="5"/>
          </p:nvPr>
        </p:nvSpPr>
        <p:spPr bwMode="auto">
          <a:xfrm>
            <a:off x="6492875" y="9753600"/>
            <a:ext cx="222250" cy="147638"/>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eaLnBrk="0" hangingPunct="0">
              <a:defRPr sz="800" b="0">
                <a:latin typeface="Arial" charset="0"/>
                <a:cs typeface="Arial" charset="0"/>
              </a:defRPr>
            </a:lvl1pPr>
          </a:lstStyle>
          <a:p>
            <a:pPr>
              <a:defRPr/>
            </a:pPr>
            <a:fld id="{96EC93C4-D27A-44B7-A771-4D5813A44216}" type="slidenum">
              <a:rPr lang="en-US"/>
              <a:pPr>
                <a:defRPr/>
              </a:pPr>
              <a:t>‹#›</a:t>
            </a:fld>
            <a:endParaRPr lang="en-US" dirty="0"/>
          </a:p>
        </p:txBody>
      </p:sp>
    </p:spTree>
    <p:extLst>
      <p:ext uri="{BB962C8B-B14F-4D97-AF65-F5344CB8AC3E}">
        <p14:creationId xmlns:p14="http://schemas.microsoft.com/office/powerpoint/2010/main" val="3174117953"/>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100000"/>
      </a:spcBef>
      <a:spcAft>
        <a:spcPct val="0"/>
      </a:spcAft>
      <a:buFont typeface="Wingdings" pitchFamily="2" charset="2"/>
      <a:buChar char="§"/>
      <a:defRPr sz="1000" kern="1200">
        <a:solidFill>
          <a:schemeClr val="tx1"/>
        </a:solidFill>
        <a:latin typeface="Arial" charset="0"/>
        <a:ea typeface="ＭＳ Ｐゴシック" pitchFamily="-112" charset="-128"/>
        <a:cs typeface="ＭＳ Ｐゴシック" pitchFamily="-112" charset="-128"/>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charset="0"/>
        <a:ea typeface="ＭＳ Ｐゴシック" pitchFamily="-112" charset="-128"/>
        <a:cs typeface="ＭＳ Ｐゴシック"/>
      </a:defRPr>
    </a:lvl2pPr>
    <a:lvl3pPr marL="1143000" indent="-228600" algn="l" rtl="0" eaLnBrk="0" fontAlgn="base" hangingPunct="0">
      <a:lnSpc>
        <a:spcPct val="85000"/>
      </a:lnSpc>
      <a:spcBef>
        <a:spcPct val="45000"/>
      </a:spcBef>
      <a:spcAft>
        <a:spcPct val="0"/>
      </a:spcAft>
      <a:buFont typeface="Webdings" pitchFamily="18" charset="2"/>
      <a:defRPr sz="1000" kern="1200">
        <a:solidFill>
          <a:schemeClr val="tx1"/>
        </a:solidFill>
        <a:latin typeface="Arial" charset="0"/>
        <a:ea typeface="ＭＳ Ｐゴシック" pitchFamily="-112" charset="-128"/>
        <a:cs typeface="ＭＳ Ｐゴシック"/>
      </a:defRPr>
    </a:lvl3pPr>
    <a:lvl4pPr marL="1600200" indent="-228600" algn="l" rtl="0" eaLnBrk="0" fontAlgn="base" hangingPunct="0">
      <a:lnSpc>
        <a:spcPct val="85000"/>
      </a:lnSpc>
      <a:spcBef>
        <a:spcPct val="45000"/>
      </a:spcBef>
      <a:spcAft>
        <a:spcPct val="0"/>
      </a:spcAft>
      <a:defRPr sz="1000" kern="1200">
        <a:solidFill>
          <a:schemeClr val="tx1"/>
        </a:solidFill>
        <a:latin typeface="Arial" charset="0"/>
        <a:ea typeface="ＭＳ Ｐゴシック" pitchFamily="-112" charset="-128"/>
        <a:cs typeface="ＭＳ Ｐゴシック"/>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5" name="1 Slayt Görüntüsü Yer Tutucusu"/>
          <p:cNvSpPr>
            <a:spLocks noGrp="1" noRot="1" noChangeAspect="1"/>
          </p:cNvSpPr>
          <p:nvPr>
            <p:ph type="sldImg"/>
          </p:nvPr>
        </p:nvSpPr>
        <p:spPr>
          <a:ln/>
        </p:spPr>
      </p:sp>
      <p:sp>
        <p:nvSpPr>
          <p:cNvPr id="2264066" name="2 Not Yer Tutucusu"/>
          <p:cNvSpPr>
            <a:spLocks noGrp="1"/>
          </p:cNvSpPr>
          <p:nvPr>
            <p:ph type="body" idx="1"/>
          </p:nvPr>
        </p:nvSpPr>
        <p:spPr>
          <a:noFill/>
          <a:ln w="9525"/>
        </p:spPr>
        <p:txBody>
          <a:bodyPr/>
          <a:lstStyle/>
          <a:p>
            <a:endParaRPr lang="tr-TR" smtClean="0">
              <a:ea typeface="ＭＳ Ｐゴシック" pitchFamily="34" charset="-128"/>
            </a:endParaRPr>
          </a:p>
        </p:txBody>
      </p:sp>
      <p:sp>
        <p:nvSpPr>
          <p:cNvPr id="2264067" name="3 Slayt Numarası Yer Tutucusu"/>
          <p:cNvSpPr>
            <a:spLocks noGrp="1"/>
          </p:cNvSpPr>
          <p:nvPr>
            <p:ph type="sldNum" sz="quarter" idx="5"/>
          </p:nvPr>
        </p:nvSpPr>
        <p:spPr>
          <a:noFill/>
        </p:spPr>
        <p:txBody>
          <a:bodyPr/>
          <a:lstStyle/>
          <a:p>
            <a:fld id="{9BC94006-8FD0-47D7-B250-0CA5A8F0D0C4}" type="slidenum">
              <a:rPr lang="tr-TR" smtClean="0"/>
              <a:pPr/>
              <a:t>8</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90563" y="746125"/>
            <a:ext cx="5380037" cy="3725863"/>
          </a:xfrm>
        </p:spPr>
      </p:sp>
      <p:sp>
        <p:nvSpPr>
          <p:cNvPr id="3" name="Not Yer Tutucusu 2"/>
          <p:cNvSpPr>
            <a:spLocks noGrp="1"/>
          </p:cNvSpPr>
          <p:nvPr>
            <p:ph type="body" idx="1"/>
          </p:nvPr>
        </p:nvSpPr>
        <p:spPr/>
        <p:txBody>
          <a:bodyPr/>
          <a:lstStyle/>
          <a:p>
            <a:r>
              <a:rPr lang="tr-TR" dirty="0" smtClean="0"/>
              <a:t>13:55</a:t>
            </a:r>
            <a:endParaRPr lang="tr-TR" dirty="0"/>
          </a:p>
        </p:txBody>
      </p:sp>
      <p:sp>
        <p:nvSpPr>
          <p:cNvPr id="4" name="Slayt Numarası Yer Tutucusu 3"/>
          <p:cNvSpPr>
            <a:spLocks noGrp="1"/>
          </p:cNvSpPr>
          <p:nvPr>
            <p:ph type="sldNum" sz="quarter" idx="10"/>
          </p:nvPr>
        </p:nvSpPr>
        <p:spPr/>
        <p:txBody>
          <a:bodyPr/>
          <a:lstStyle/>
          <a:p>
            <a:pPr>
              <a:defRPr/>
            </a:pPr>
            <a:fld id="{E846B48D-F06C-4D5B-92CB-F551B85FC6C5}" type="slidenum">
              <a:rPr lang="en-US" smtClean="0"/>
              <a:pPr>
                <a:defRPr/>
              </a:pPr>
              <a:t>17</a:t>
            </a:fld>
            <a:endParaRPr lang="en-US"/>
          </a:p>
        </p:txBody>
      </p:sp>
    </p:spTree>
    <p:extLst>
      <p:ext uri="{BB962C8B-B14F-4D97-AF65-F5344CB8AC3E}">
        <p14:creationId xmlns:p14="http://schemas.microsoft.com/office/powerpoint/2010/main" val="100849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7377" name="Slayt Görüntüsü Yer Tutucusu 1"/>
          <p:cNvSpPr>
            <a:spLocks noGrp="1" noRot="1" noChangeAspect="1"/>
          </p:cNvSpPr>
          <p:nvPr>
            <p:ph type="sldImg"/>
          </p:nvPr>
        </p:nvSpPr>
        <p:spPr>
          <a:xfrm>
            <a:off x="690563" y="746125"/>
            <a:ext cx="5380037" cy="3725863"/>
          </a:xfrm>
          <a:ln/>
        </p:spPr>
      </p:sp>
      <p:sp>
        <p:nvSpPr>
          <p:cNvPr id="2277378" name="Not Yer Tutucusu 2"/>
          <p:cNvSpPr>
            <a:spLocks noGrp="1"/>
          </p:cNvSpPr>
          <p:nvPr>
            <p:ph type="body" idx="1"/>
          </p:nvPr>
        </p:nvSpPr>
        <p:spPr>
          <a:noFill/>
          <a:ln w="9525"/>
        </p:spPr>
        <p:txBody>
          <a:bodyPr/>
          <a:lstStyle/>
          <a:p>
            <a:endParaRPr lang="tr-TR" smtClean="0">
              <a:ea typeface="ＭＳ Ｐゴシック" pitchFamily="34" charset="-128"/>
            </a:endParaRPr>
          </a:p>
        </p:txBody>
      </p:sp>
      <p:sp>
        <p:nvSpPr>
          <p:cNvPr id="2277379" name="Slayt Numarası Yer Tutucusu 3"/>
          <p:cNvSpPr>
            <a:spLocks noGrp="1"/>
          </p:cNvSpPr>
          <p:nvPr>
            <p:ph type="sldNum" sz="quarter" idx="5"/>
          </p:nvPr>
        </p:nvSpPr>
        <p:spPr>
          <a:noFill/>
        </p:spPr>
        <p:txBody>
          <a:bodyPr/>
          <a:lstStyle/>
          <a:p>
            <a:fld id="{35F345B2-0344-47B8-AD6F-46F6DAE1C768}" type="slidenum">
              <a:rPr lang="en-US" smtClean="0"/>
              <a:pPr/>
              <a:t>19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0449" name="Slayt Görüntüsü Yer Tutucusu 1"/>
          <p:cNvSpPr>
            <a:spLocks noGrp="1" noRot="1" noChangeAspect="1"/>
          </p:cNvSpPr>
          <p:nvPr>
            <p:ph type="sldImg"/>
          </p:nvPr>
        </p:nvSpPr>
        <p:spPr>
          <a:ln/>
        </p:spPr>
      </p:sp>
      <p:sp>
        <p:nvSpPr>
          <p:cNvPr id="2280450" name="Not Yer Tutucusu 2"/>
          <p:cNvSpPr>
            <a:spLocks noGrp="1"/>
          </p:cNvSpPr>
          <p:nvPr>
            <p:ph type="body" idx="1"/>
          </p:nvPr>
        </p:nvSpPr>
        <p:spPr>
          <a:noFill/>
          <a:ln w="9525"/>
        </p:spPr>
        <p:txBody>
          <a:bodyPr/>
          <a:lstStyle/>
          <a:p>
            <a:endParaRPr lang="tr-TR" smtClean="0">
              <a:ea typeface="ＭＳ Ｐゴシック" pitchFamily="34" charset="-128"/>
            </a:endParaRPr>
          </a:p>
        </p:txBody>
      </p:sp>
      <p:sp>
        <p:nvSpPr>
          <p:cNvPr id="2280451" name="Slayt Numarası Yer Tutucusu 3"/>
          <p:cNvSpPr>
            <a:spLocks noGrp="1"/>
          </p:cNvSpPr>
          <p:nvPr>
            <p:ph type="sldNum" sz="quarter" idx="5"/>
          </p:nvPr>
        </p:nvSpPr>
        <p:spPr>
          <a:noFill/>
        </p:spPr>
        <p:txBody>
          <a:bodyPr/>
          <a:lstStyle/>
          <a:p>
            <a:fld id="{1FE6D573-7259-43A8-B9E6-CA2710A46B5C}" type="slidenum">
              <a:rPr lang="tr-TR" smtClean="0"/>
              <a:pPr/>
              <a:t>21</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21" name="Slayt Görüntüsü Yer Tutucusu 1"/>
          <p:cNvSpPr>
            <a:spLocks noGrp="1" noRot="1" noChangeAspect="1"/>
          </p:cNvSpPr>
          <p:nvPr>
            <p:ph type="sldImg"/>
          </p:nvPr>
        </p:nvSpPr>
        <p:spPr>
          <a:ln/>
        </p:spPr>
      </p:sp>
      <p:sp>
        <p:nvSpPr>
          <p:cNvPr id="2283522" name="Not Yer Tutucusu 2"/>
          <p:cNvSpPr>
            <a:spLocks noGrp="1"/>
          </p:cNvSpPr>
          <p:nvPr>
            <p:ph type="body" idx="1"/>
          </p:nvPr>
        </p:nvSpPr>
        <p:spPr>
          <a:noFill/>
          <a:ln w="9525"/>
        </p:spPr>
        <p:txBody>
          <a:bodyPr/>
          <a:lstStyle/>
          <a:p>
            <a:endParaRPr lang="tr-TR" smtClean="0">
              <a:ea typeface="ＭＳ Ｐゴシック" pitchFamily="34" charset="-128"/>
            </a:endParaRPr>
          </a:p>
        </p:txBody>
      </p:sp>
      <p:sp>
        <p:nvSpPr>
          <p:cNvPr id="2283523" name="Slayt Numarası Yer Tutucusu 3"/>
          <p:cNvSpPr>
            <a:spLocks noGrp="1"/>
          </p:cNvSpPr>
          <p:nvPr>
            <p:ph type="sldNum" sz="quarter" idx="5"/>
          </p:nvPr>
        </p:nvSpPr>
        <p:spPr>
          <a:noFill/>
        </p:spPr>
        <p:txBody>
          <a:bodyPr/>
          <a:lstStyle/>
          <a:p>
            <a:fld id="{32C8BA70-5B69-4EAB-9462-1AC317E56B01}" type="slidenum">
              <a:rPr lang="tr-TR" smtClean="0"/>
              <a:pPr/>
              <a:t>23</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8641" name="Slayt Görüntüsü Yer Tutucusu 1"/>
          <p:cNvSpPr>
            <a:spLocks noGrp="1" noRot="1" noChangeAspect="1"/>
          </p:cNvSpPr>
          <p:nvPr>
            <p:ph type="sldImg"/>
          </p:nvPr>
        </p:nvSpPr>
        <p:spPr>
          <a:ln/>
        </p:spPr>
      </p:sp>
      <p:sp>
        <p:nvSpPr>
          <p:cNvPr id="2288642" name="Not Yer Tutucusu 2"/>
          <p:cNvSpPr>
            <a:spLocks noGrp="1"/>
          </p:cNvSpPr>
          <p:nvPr>
            <p:ph type="body" idx="1"/>
          </p:nvPr>
        </p:nvSpPr>
        <p:spPr>
          <a:noFill/>
          <a:ln w="9525"/>
        </p:spPr>
        <p:txBody>
          <a:bodyPr/>
          <a:lstStyle/>
          <a:p>
            <a:endParaRPr lang="tr-TR" smtClean="0">
              <a:ea typeface="ＭＳ Ｐゴシック" pitchFamily="34" charset="-128"/>
            </a:endParaRPr>
          </a:p>
        </p:txBody>
      </p:sp>
      <p:sp>
        <p:nvSpPr>
          <p:cNvPr id="2288643" name="Üstbilgi Yer Tutucusu 3"/>
          <p:cNvSpPr>
            <a:spLocks noGrp="1"/>
          </p:cNvSpPr>
          <p:nvPr>
            <p:ph type="hdr" sz="quarter" idx="4294967295"/>
          </p:nvPr>
        </p:nvSpPr>
        <p:spPr bwMode="auto">
          <a:xfrm>
            <a:off x="0" y="0"/>
            <a:ext cx="2930525" cy="496888"/>
          </a:xfrm>
          <a:prstGeom prst="rect">
            <a:avLst/>
          </a:prstGeom>
          <a:noFill/>
          <a:ln>
            <a:miter lim="800000"/>
            <a:headEnd/>
            <a:tailEnd/>
          </a:ln>
        </p:spPr>
        <p:txBody>
          <a:bodyPr lIns="84399" tIns="42200" rIns="84399" bIns="42200"/>
          <a:lstStyle/>
          <a:p>
            <a:endParaRPr lang="tr-TR"/>
          </a:p>
        </p:txBody>
      </p:sp>
      <p:sp>
        <p:nvSpPr>
          <p:cNvPr id="2288644" name="Slayt Numarası Yer Tutucusu 4"/>
          <p:cNvSpPr>
            <a:spLocks noGrp="1"/>
          </p:cNvSpPr>
          <p:nvPr>
            <p:ph type="sldNum" sz="quarter" idx="5"/>
          </p:nvPr>
        </p:nvSpPr>
        <p:spPr>
          <a:noFill/>
        </p:spPr>
        <p:txBody>
          <a:bodyPr/>
          <a:lstStyle/>
          <a:p>
            <a:fld id="{66184EAE-4A31-4445-823C-F4AF07D5588B}" type="slidenum">
              <a:rPr lang="en-US" smtClean="0"/>
              <a:pPr/>
              <a:t>27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5809" name="Slayt Görüntüsü Yer Tutucusu 1"/>
          <p:cNvSpPr>
            <a:spLocks noGrp="1" noRot="1" noChangeAspect="1"/>
          </p:cNvSpPr>
          <p:nvPr>
            <p:ph type="sldImg"/>
          </p:nvPr>
        </p:nvSpPr>
        <p:spPr>
          <a:ln/>
        </p:spPr>
      </p:sp>
      <p:sp>
        <p:nvSpPr>
          <p:cNvPr id="2295810" name="Not Yer Tutucusu 2"/>
          <p:cNvSpPr>
            <a:spLocks noGrp="1"/>
          </p:cNvSpPr>
          <p:nvPr>
            <p:ph type="body" idx="1"/>
          </p:nvPr>
        </p:nvSpPr>
        <p:spPr>
          <a:noFill/>
          <a:ln w="9525"/>
        </p:spPr>
        <p:txBody>
          <a:bodyPr/>
          <a:lstStyle/>
          <a:p>
            <a:r>
              <a:rPr lang="tr-TR" smtClean="0">
                <a:ea typeface="ＭＳ Ｐゴシック" pitchFamily="34" charset="-128"/>
              </a:rPr>
              <a:t>13:42</a:t>
            </a:r>
          </a:p>
        </p:txBody>
      </p:sp>
      <p:sp>
        <p:nvSpPr>
          <p:cNvPr id="2295811" name="Üstbilgi Yer Tutucusu 3"/>
          <p:cNvSpPr>
            <a:spLocks noGrp="1"/>
          </p:cNvSpPr>
          <p:nvPr>
            <p:ph type="hdr" sz="quarter" idx="4294967295"/>
          </p:nvPr>
        </p:nvSpPr>
        <p:spPr bwMode="auto">
          <a:xfrm>
            <a:off x="0" y="0"/>
            <a:ext cx="2930525" cy="496888"/>
          </a:xfrm>
          <a:prstGeom prst="rect">
            <a:avLst/>
          </a:prstGeom>
          <a:noFill/>
          <a:ln>
            <a:miter lim="800000"/>
            <a:headEnd/>
            <a:tailEnd/>
          </a:ln>
        </p:spPr>
        <p:txBody>
          <a:bodyPr lIns="84399" tIns="42200" rIns="84399" bIns="42200"/>
          <a:lstStyle/>
          <a:p>
            <a:endParaRPr lang="tr-TR">
              <a:solidFill>
                <a:srgbClr val="000000"/>
              </a:solidFill>
            </a:endParaRPr>
          </a:p>
        </p:txBody>
      </p:sp>
      <p:sp>
        <p:nvSpPr>
          <p:cNvPr id="2295812" name="Slayt Numarası Yer Tutucusu 4"/>
          <p:cNvSpPr>
            <a:spLocks noGrp="1"/>
          </p:cNvSpPr>
          <p:nvPr>
            <p:ph type="sldNum" sz="quarter" idx="5"/>
          </p:nvPr>
        </p:nvSpPr>
        <p:spPr>
          <a:noFill/>
        </p:spPr>
        <p:txBody>
          <a:bodyPr/>
          <a:lstStyle/>
          <a:p>
            <a:fld id="{1C1A5615-4881-46E3-A381-9EBC288B1F99}" type="slidenum">
              <a:rPr lang="en-US" smtClean="0">
                <a:solidFill>
                  <a:srgbClr val="000000"/>
                </a:solidFill>
              </a:rPr>
              <a:pPr/>
              <a:t>33</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7" name="Slayt Görüntüsü Yer Tutucusu 1"/>
          <p:cNvSpPr>
            <a:spLocks noGrp="1" noRot="1" noChangeAspect="1"/>
          </p:cNvSpPr>
          <p:nvPr>
            <p:ph type="sldImg"/>
          </p:nvPr>
        </p:nvSpPr>
        <p:spPr>
          <a:ln/>
        </p:spPr>
      </p:sp>
      <p:sp>
        <p:nvSpPr>
          <p:cNvPr id="2297858" name="Not Yer Tutucusu 2"/>
          <p:cNvSpPr>
            <a:spLocks noGrp="1"/>
          </p:cNvSpPr>
          <p:nvPr>
            <p:ph type="body" idx="1"/>
          </p:nvPr>
        </p:nvSpPr>
        <p:spPr>
          <a:noFill/>
          <a:ln w="9525"/>
        </p:spPr>
        <p:txBody>
          <a:bodyPr/>
          <a:lstStyle/>
          <a:p>
            <a:endParaRPr lang="tr-TR" smtClean="0">
              <a:ea typeface="ＭＳ Ｐゴシック" pitchFamily="34" charset="-128"/>
            </a:endParaRPr>
          </a:p>
        </p:txBody>
      </p:sp>
      <p:sp>
        <p:nvSpPr>
          <p:cNvPr id="2297859" name="Slayt Numarası Yer Tutucusu 3"/>
          <p:cNvSpPr>
            <a:spLocks noGrp="1"/>
          </p:cNvSpPr>
          <p:nvPr>
            <p:ph type="sldNum" sz="quarter" idx="5"/>
          </p:nvPr>
        </p:nvSpPr>
        <p:spPr>
          <a:noFill/>
        </p:spPr>
        <p:txBody>
          <a:bodyPr/>
          <a:lstStyle/>
          <a:p>
            <a:fld id="{12B1658F-7D3E-409A-B9EE-C97E844E7C75}" type="slidenum">
              <a:rPr lang="tr-TR" smtClean="0"/>
              <a:pPr/>
              <a:t>34</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1953" name="Slayt Görüntüsü Yer Tutucusu 1"/>
          <p:cNvSpPr>
            <a:spLocks noGrp="1" noRot="1" noChangeAspect="1"/>
          </p:cNvSpPr>
          <p:nvPr>
            <p:ph type="sldImg"/>
          </p:nvPr>
        </p:nvSpPr>
        <p:spPr>
          <a:ln/>
        </p:spPr>
      </p:sp>
      <p:sp>
        <p:nvSpPr>
          <p:cNvPr id="2301954" name="Not Yer Tutucusu 2"/>
          <p:cNvSpPr>
            <a:spLocks noGrp="1"/>
          </p:cNvSpPr>
          <p:nvPr>
            <p:ph type="body" idx="1"/>
          </p:nvPr>
        </p:nvSpPr>
        <p:spPr>
          <a:noFill/>
          <a:ln w="9525"/>
        </p:spPr>
        <p:txBody>
          <a:bodyPr/>
          <a:lstStyle/>
          <a:p>
            <a:endParaRPr lang="tr-TR" smtClean="0">
              <a:ea typeface="ＭＳ Ｐゴシック" pitchFamily="34" charset="-128"/>
            </a:endParaRPr>
          </a:p>
        </p:txBody>
      </p:sp>
      <p:sp>
        <p:nvSpPr>
          <p:cNvPr id="2301955" name="Üstbilgi Yer Tutucusu 3"/>
          <p:cNvSpPr>
            <a:spLocks noGrp="1"/>
          </p:cNvSpPr>
          <p:nvPr>
            <p:ph type="hdr" sz="quarter" idx="4294967295"/>
          </p:nvPr>
        </p:nvSpPr>
        <p:spPr bwMode="auto">
          <a:xfrm>
            <a:off x="0" y="0"/>
            <a:ext cx="2930525" cy="496888"/>
          </a:xfrm>
          <a:prstGeom prst="rect">
            <a:avLst/>
          </a:prstGeom>
          <a:noFill/>
          <a:ln>
            <a:miter lim="800000"/>
            <a:headEnd/>
            <a:tailEnd/>
          </a:ln>
        </p:spPr>
        <p:txBody>
          <a:bodyPr lIns="84399" tIns="42200" rIns="84399" bIns="42200"/>
          <a:lstStyle/>
          <a:p>
            <a:endParaRPr lang="tr-TR"/>
          </a:p>
        </p:txBody>
      </p:sp>
      <p:sp>
        <p:nvSpPr>
          <p:cNvPr id="2301956" name="Slayt Numarası Yer Tutucusu 4"/>
          <p:cNvSpPr>
            <a:spLocks noGrp="1"/>
          </p:cNvSpPr>
          <p:nvPr>
            <p:ph type="sldNum" sz="quarter" idx="5"/>
          </p:nvPr>
        </p:nvSpPr>
        <p:spPr>
          <a:noFill/>
        </p:spPr>
        <p:txBody>
          <a:bodyPr/>
          <a:lstStyle/>
          <a:p>
            <a:fld id="{E1F2ACE8-90C1-4031-BD72-E326D2F8C784}" type="slidenum">
              <a:rPr lang="en-US" smtClean="0"/>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3.vml"/><Relationship Id="rId4" Type="http://schemas.openxmlformats.org/officeDocument/2006/relationships/oleObject" Target="../embeddings/oleObject1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4.vml"/><Relationship Id="rId4" Type="http://schemas.openxmlformats.org/officeDocument/2006/relationships/oleObject" Target="../embeddings/oleObject16.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6.vml"/><Relationship Id="rId4" Type="http://schemas.openxmlformats.org/officeDocument/2006/relationships/oleObject" Target="../embeddings/oleObject1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7.vml"/><Relationship Id="rId4" Type="http://schemas.openxmlformats.org/officeDocument/2006/relationships/oleObject" Target="../embeddings/oleObject19.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18.vml"/><Relationship Id="rId4" Type="http://schemas.openxmlformats.org/officeDocument/2006/relationships/oleObject" Target="../embeddings/oleObject20.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19.vml"/><Relationship Id="rId4" Type="http://schemas.openxmlformats.org/officeDocument/2006/relationships/oleObject" Target="../embeddings/oleObject21.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20.vml"/><Relationship Id="rId4" Type="http://schemas.openxmlformats.org/officeDocument/2006/relationships/oleObject" Target="../embeddings/oleObject2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21.vml"/><Relationship Id="rId4" Type="http://schemas.openxmlformats.org/officeDocument/2006/relationships/oleObject" Target="../embeddings/oleObject2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3.vml"/><Relationship Id="rId4" Type="http://schemas.openxmlformats.org/officeDocument/2006/relationships/oleObject" Target="../embeddings/oleObject2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4.vml"/><Relationship Id="rId4" Type="http://schemas.openxmlformats.org/officeDocument/2006/relationships/oleObject" Target="../embeddings/oleObject2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5.vml"/><Relationship Id="rId4" Type="http://schemas.openxmlformats.org/officeDocument/2006/relationships/oleObject" Target="../embeddings/oleObject2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6.vml"/><Relationship Id="rId4" Type="http://schemas.openxmlformats.org/officeDocument/2006/relationships/oleObject" Target="../embeddings/oleObject2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xml"/><Relationship Id="rId1" Type="http://schemas.openxmlformats.org/officeDocument/2006/relationships/vmlDrawing" Target="../drawings/vmlDrawing28.vml"/><Relationship Id="rId4" Type="http://schemas.openxmlformats.org/officeDocument/2006/relationships/oleObject" Target="../embeddings/oleObject3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vmlDrawing" Target="../drawings/vmlDrawing29.vml"/><Relationship Id="rId4" Type="http://schemas.openxmlformats.org/officeDocument/2006/relationships/oleObject" Target="../embeddings/oleObject3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xml"/><Relationship Id="rId1" Type="http://schemas.openxmlformats.org/officeDocument/2006/relationships/vmlDrawing" Target="../drawings/vmlDrawing30.vml"/><Relationship Id="rId4" Type="http://schemas.openxmlformats.org/officeDocument/2006/relationships/oleObject" Target="../embeddings/oleObject3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4.xml"/><Relationship Id="rId1" Type="http://schemas.openxmlformats.org/officeDocument/2006/relationships/vmlDrawing" Target="../drawings/vmlDrawing31.vml"/><Relationship Id="rId4" Type="http://schemas.openxmlformats.org/officeDocument/2006/relationships/oleObject" Target="../embeddings/oleObject3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xml"/><Relationship Id="rId1" Type="http://schemas.openxmlformats.org/officeDocument/2006/relationships/vmlDrawing" Target="../drawings/vmlDrawing32.vml"/><Relationship Id="rId4" Type="http://schemas.openxmlformats.org/officeDocument/2006/relationships/oleObject" Target="../embeddings/oleObject34.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7.xml"/><Relationship Id="rId1" Type="http://schemas.openxmlformats.org/officeDocument/2006/relationships/vmlDrawing" Target="../drawings/vmlDrawing34.vml"/><Relationship Id="rId4" Type="http://schemas.openxmlformats.org/officeDocument/2006/relationships/oleObject" Target="../embeddings/oleObject3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xml"/><Relationship Id="rId1" Type="http://schemas.openxmlformats.org/officeDocument/2006/relationships/vmlDrawing" Target="../drawings/vmlDrawing35.vml"/><Relationship Id="rId4" Type="http://schemas.openxmlformats.org/officeDocument/2006/relationships/oleObject" Target="../embeddings/oleObject3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xml"/><Relationship Id="rId1" Type="http://schemas.openxmlformats.org/officeDocument/2006/relationships/vmlDrawing" Target="../drawings/vmlDrawing36.vml"/><Relationship Id="rId4" Type="http://schemas.openxmlformats.org/officeDocument/2006/relationships/oleObject" Target="../embeddings/oleObject38.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xml"/><Relationship Id="rId1" Type="http://schemas.openxmlformats.org/officeDocument/2006/relationships/vmlDrawing" Target="../drawings/vmlDrawing37.vml"/><Relationship Id="rId4" Type="http://schemas.openxmlformats.org/officeDocument/2006/relationships/oleObject" Target="../embeddings/oleObject3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xml"/><Relationship Id="rId1" Type="http://schemas.openxmlformats.org/officeDocument/2006/relationships/vmlDrawing" Target="../drawings/vmlDrawing38.vml"/><Relationship Id="rId4" Type="http://schemas.openxmlformats.org/officeDocument/2006/relationships/oleObject" Target="../embeddings/oleObject4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40.vml"/><Relationship Id="rId4" Type="http://schemas.openxmlformats.org/officeDocument/2006/relationships/oleObject" Target="../embeddings/oleObject4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4.xml"/><Relationship Id="rId1" Type="http://schemas.openxmlformats.org/officeDocument/2006/relationships/vmlDrawing" Target="../drawings/vmlDrawing41.vml"/><Relationship Id="rId4" Type="http://schemas.openxmlformats.org/officeDocument/2006/relationships/oleObject" Target="../embeddings/oleObject4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xml"/><Relationship Id="rId1" Type="http://schemas.openxmlformats.org/officeDocument/2006/relationships/vmlDrawing" Target="../drawings/vmlDrawing42.vml"/><Relationship Id="rId4" Type="http://schemas.openxmlformats.org/officeDocument/2006/relationships/oleObject" Target="../embeddings/oleObject4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6.xml"/><Relationship Id="rId1" Type="http://schemas.openxmlformats.org/officeDocument/2006/relationships/vmlDrawing" Target="../drawings/vmlDrawing43.vml"/><Relationship Id="rId4" Type="http://schemas.openxmlformats.org/officeDocument/2006/relationships/oleObject" Target="../embeddings/oleObject4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7.xml"/><Relationship Id="rId1" Type="http://schemas.openxmlformats.org/officeDocument/2006/relationships/vmlDrawing" Target="../drawings/vmlDrawing44.vml"/><Relationship Id="rId4" Type="http://schemas.openxmlformats.org/officeDocument/2006/relationships/oleObject" Target="../embeddings/oleObject4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vmlDrawing" Target="../drawings/vmlDrawing46.vml"/><Relationship Id="rId4" Type="http://schemas.openxmlformats.org/officeDocument/2006/relationships/oleObject" Target="../embeddings/oleObject4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1.xml"/><Relationship Id="rId1" Type="http://schemas.openxmlformats.org/officeDocument/2006/relationships/vmlDrawing" Target="../drawings/vmlDrawing48.vml"/><Relationship Id="rId4" Type="http://schemas.openxmlformats.org/officeDocument/2006/relationships/oleObject" Target="../embeddings/oleObject50.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0.vml"/><Relationship Id="rId4" Type="http://schemas.openxmlformats.org/officeDocument/2006/relationships/oleObject" Target="../embeddings/oleObject5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xml"/><Relationship Id="rId1" Type="http://schemas.openxmlformats.org/officeDocument/2006/relationships/vmlDrawing" Target="../drawings/vmlDrawing52.vml"/><Relationship Id="rId4" Type="http://schemas.openxmlformats.org/officeDocument/2006/relationships/oleObject" Target="../embeddings/oleObject54.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xml"/><Relationship Id="rId1" Type="http://schemas.openxmlformats.org/officeDocument/2006/relationships/vmlDrawing" Target="../drawings/vmlDrawing54.vml"/><Relationship Id="rId4" Type="http://schemas.openxmlformats.org/officeDocument/2006/relationships/oleObject" Target="../embeddings/oleObject56.bin"/></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55.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xml"/><Relationship Id="rId1" Type="http://schemas.openxmlformats.org/officeDocument/2006/relationships/vmlDrawing" Target="../drawings/vmlDrawing56.vml"/><Relationship Id="rId4" Type="http://schemas.openxmlformats.org/officeDocument/2006/relationships/oleObject" Target="../embeddings/oleObject59.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xml"/><Relationship Id="rId1" Type="http://schemas.openxmlformats.org/officeDocument/2006/relationships/vmlDrawing" Target="../drawings/vmlDrawing58.vml"/><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364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dirty="0"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F720E73E-9A8D-4307-83BE-D04B3E563B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2860"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dirty="0"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25205035-CCA2-44E0-B8BE-7C261EC4262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5"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388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8" y="593725"/>
            <a:ext cx="9328150" cy="715963"/>
          </a:xfrm>
          <a:prstGeom prst="rect">
            <a:avLst/>
          </a:prstGeom>
          <a:noFill/>
          <a:ln w="9525">
            <a:noFill/>
            <a:miter lim="800000"/>
            <a:headEnd/>
            <a:tailEnd/>
          </a:ln>
        </p:spPr>
        <p:txBody>
          <a:bodyPr/>
          <a:lstStyle>
            <a:lvl1pPr algn="l" rtl="0">
              <a:defRPr/>
            </a:lvl1pPr>
          </a:lstStyle>
          <a:p>
            <a:pPr lvl="0"/>
            <a:r>
              <a:rPr lang="en-US" dirty="0" smtClean="0"/>
              <a:t>Click to edit Master title style</a:t>
            </a:r>
          </a:p>
        </p:txBody>
      </p:sp>
      <p:sp>
        <p:nvSpPr>
          <p:cNvPr id="6" name="Content Placeholder 2"/>
          <p:cNvSpPr>
            <a:spLocks noGrp="1"/>
          </p:cNvSpPr>
          <p:nvPr>
            <p:ph idx="1"/>
          </p:nvPr>
        </p:nvSpPr>
        <p:spPr>
          <a:xfrm>
            <a:off x="287340" y="1568450"/>
            <a:ext cx="9007475" cy="4610100"/>
          </a:xfrm>
        </p:spPr>
        <p:txBody>
          <a:bodyPr/>
          <a:lstStyle>
            <a:lvl1pPr marL="182563" indent="-182563" algn="l" rtl="0">
              <a:buSzPct val="90000"/>
              <a:buFont typeface="Wingdings" panose="05000000000000000000" pitchFamily="2" charset="2"/>
              <a:buChar char="§"/>
              <a:defRPr/>
            </a:lvl1pPr>
            <a:lvl2pPr algn="l" rtl="0">
              <a:defRPr/>
            </a:lvl2pPr>
            <a:lvl3pPr algn="l" rtl="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0"/>
          <p:cNvSpPr>
            <a:spLocks noGrp="1"/>
          </p:cNvSpPr>
          <p:nvPr>
            <p:ph type="body" sz="quarter" idx="11"/>
          </p:nvPr>
        </p:nvSpPr>
        <p:spPr>
          <a:xfrm>
            <a:off x="277813" y="6477012"/>
            <a:ext cx="7614330" cy="190501"/>
          </a:xfrm>
        </p:spPr>
        <p:txBody>
          <a:bodyPr anchor="ctr"/>
          <a:lstStyle>
            <a:lvl1pPr>
              <a:spcBef>
                <a:spcPts val="0"/>
              </a:spcBef>
              <a:buFontTx/>
              <a:buNone/>
              <a:defRPr sz="800" baseline="0"/>
            </a:lvl1pPr>
          </a:lstStyle>
          <a:p>
            <a:pPr lvl="0"/>
            <a:r>
              <a:rPr lang="en-US" smtClean="0"/>
              <a:t>Click to edit Master text styles</a:t>
            </a:r>
          </a:p>
        </p:txBody>
      </p:sp>
      <p:sp>
        <p:nvSpPr>
          <p:cNvPr id="8" name="Rectangle 3"/>
          <p:cNvSpPr>
            <a:spLocks noGrp="1" noChangeArrowheads="1"/>
          </p:cNvSpPr>
          <p:nvPr>
            <p:ph type="sldNum" sz="quarter" idx="12"/>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E946CF4-9997-4200-A03E-C816C278EC3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490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88D96BA4-8093-4B9E-BADA-A19F4BCAFA0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593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6736B60E-BDF9-4AAA-891D-98FE19EAEF8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695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D89D0245-0907-4DEF-83D0-E51D99BE59E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7980"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9E1A8D6E-0F1C-49EF-ACF6-4160F08AE88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900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E69FFA6D-4AEC-4480-B7B8-6D3A14E262F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002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E4A430F1-0CCB-4071-9B87-F064EB28A5C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105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19EDD8F1-B154-495D-8F4A-46CB8B8745A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207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F2D3C71E-2A70-482B-87DF-AFDF1F65F74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5"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466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lvl1pPr algn="l" rtl="0">
              <a:defRPr/>
            </a:lvl1pPr>
          </a:lstStyle>
          <a:p>
            <a:pPr lvl="0"/>
            <a:r>
              <a:rPr lang="en-US" dirty="0" smtClean="0"/>
              <a:t>Click to edit Master title style</a:t>
            </a:r>
          </a:p>
        </p:txBody>
      </p:sp>
      <p:sp>
        <p:nvSpPr>
          <p:cNvPr id="6" name="Content Placeholder 2"/>
          <p:cNvSpPr>
            <a:spLocks noGrp="1"/>
          </p:cNvSpPr>
          <p:nvPr>
            <p:ph idx="1"/>
          </p:nvPr>
        </p:nvSpPr>
        <p:spPr>
          <a:xfrm>
            <a:off x="287339" y="1568450"/>
            <a:ext cx="9007475" cy="4610100"/>
          </a:xfrm>
        </p:spPr>
        <p:txBody>
          <a:bodyPr/>
          <a:lstStyle>
            <a:lvl1pPr marL="182563" indent="-182563" algn="l" rtl="0">
              <a:buSzPct val="90000"/>
              <a:buFont typeface="Wingdings" panose="05000000000000000000" pitchFamily="2" charset="2"/>
              <a:buChar char="§"/>
              <a:defRPr/>
            </a:lvl1pPr>
            <a:lvl2pPr algn="l" rtl="0">
              <a:defRPr/>
            </a:lvl2pPr>
            <a:lvl3pPr algn="l" rtl="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0"/>
          <p:cNvSpPr>
            <a:spLocks noGrp="1"/>
          </p:cNvSpPr>
          <p:nvPr>
            <p:ph type="body" sz="quarter" idx="11"/>
          </p:nvPr>
        </p:nvSpPr>
        <p:spPr>
          <a:xfrm>
            <a:off x="277813" y="6477002"/>
            <a:ext cx="7614330" cy="190501"/>
          </a:xfrm>
        </p:spPr>
        <p:txBody>
          <a:bodyPr anchor="ctr"/>
          <a:lstStyle>
            <a:lvl1pPr>
              <a:spcBef>
                <a:spcPts val="0"/>
              </a:spcBef>
              <a:buFontTx/>
              <a:buNone/>
              <a:defRPr sz="800" baseline="0"/>
            </a:lvl1pPr>
          </a:lstStyle>
          <a:p>
            <a:pPr lvl="0"/>
            <a:r>
              <a:rPr lang="en-US" smtClean="0"/>
              <a:t>Click to edit Master text styles</a:t>
            </a:r>
          </a:p>
        </p:txBody>
      </p:sp>
      <p:sp>
        <p:nvSpPr>
          <p:cNvPr id="8" name="Rectangle 3"/>
          <p:cNvSpPr>
            <a:spLocks noGrp="1" noChangeArrowheads="1"/>
          </p:cNvSpPr>
          <p:nvPr>
            <p:ph type="sldNum" sz="quarter" idx="12"/>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2506D468-EFF0-43BB-9DDD-64ADF1068D0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3100"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BA289D4E-277D-418F-842A-0F36E199A81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412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C1C37B47-CF52-4A11-84BB-F2650B592B9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514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369EE12A-BE03-474E-A41E-B3434D31228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617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D2CF59F2-1426-4C3B-8916-2F72EC8CF67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719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3BFE326C-BC05-408B-8C03-44DC72820CD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8220"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FB2AA822-B41D-436C-B298-9D2F8751D5C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924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B0A7B344-F361-4C8F-A69E-C2D38B5D4EE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026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E7F6AB5C-1FFE-409F-ADE8-9160B42491D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129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44EB5730-5511-48E7-A0FF-F27DADEE36B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231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454FBE28-427A-4D94-91FE-379EDADAA0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Yalnızca Başlı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569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Başlık 1"/>
          <p:cNvSpPr>
            <a:spLocks noGrp="1"/>
          </p:cNvSpPr>
          <p:nvPr>
            <p:ph type="title"/>
          </p:nvPr>
        </p:nvSpPr>
        <p:spPr/>
        <p:txBody>
          <a:bodyPr/>
          <a:lstStyle/>
          <a:p>
            <a:r>
              <a:rPr lang="tr-TR" smtClean="0"/>
              <a:t>Asıl başlık stili için tıklatın</a:t>
            </a:r>
            <a:endParaRPr lang="tr-TR"/>
          </a:p>
        </p:txBody>
      </p:sp>
      <p:sp>
        <p:nvSpPr>
          <p:cNvPr id="4" name="Veri Yer Tutucusu 2"/>
          <p:cNvSpPr>
            <a:spLocks noGrp="1"/>
          </p:cNvSpPr>
          <p:nvPr>
            <p:ph type="dt" sz="half" idx="10"/>
          </p:nvPr>
        </p:nvSpPr>
        <p:spPr>
          <a:xfrm>
            <a:off x="495300" y="6356350"/>
            <a:ext cx="2309813" cy="365125"/>
          </a:xfrm>
          <a:prstGeom prst="rect">
            <a:avLst/>
          </a:prstGeom>
        </p:spPr>
        <p:txBody>
          <a:bodyPr/>
          <a:lstStyle>
            <a:lvl1pPr>
              <a:defRPr>
                <a:latin typeface="Arial" pitchFamily="34" charset="0"/>
                <a:cs typeface="Arial" pitchFamily="34" charset="0"/>
              </a:defRPr>
            </a:lvl1pPr>
          </a:lstStyle>
          <a:p>
            <a:pPr>
              <a:defRPr/>
            </a:pPr>
            <a:fld id="{28E563AB-CD4F-42D1-9C40-A4C7A68982BE}" type="datetimeFigureOut">
              <a:rPr lang="tr-TR"/>
              <a:pPr>
                <a:defRPr/>
              </a:pPr>
              <a:t>27.06.2019</a:t>
            </a:fld>
            <a:endParaRPr lang="tr-TR"/>
          </a:p>
        </p:txBody>
      </p:sp>
      <p:sp>
        <p:nvSpPr>
          <p:cNvPr id="5" name="Altbilgi Yer Tutucusu 3"/>
          <p:cNvSpPr>
            <a:spLocks noGrp="1"/>
          </p:cNvSpPr>
          <p:nvPr>
            <p:ph type="ftr" sz="quarter" idx="11"/>
          </p:nvPr>
        </p:nvSpPr>
        <p:spPr>
          <a:xfrm>
            <a:off x="3382963" y="6356350"/>
            <a:ext cx="3136900" cy="365125"/>
          </a:xfrm>
          <a:prstGeom prst="rect">
            <a:avLst/>
          </a:prstGeom>
        </p:spPr>
        <p:txBody>
          <a:bodyPr/>
          <a:lstStyle>
            <a:lvl1pPr>
              <a:defRPr>
                <a:latin typeface="Arial" pitchFamily="34" charset="0"/>
                <a:cs typeface="Arial" pitchFamily="34" charset="0"/>
              </a:defRPr>
            </a:lvl1pPr>
          </a:lstStyle>
          <a:p>
            <a:pPr>
              <a:defRPr/>
            </a:pPr>
            <a:endParaRPr lang="tr-TR"/>
          </a:p>
        </p:txBody>
      </p:sp>
      <p:sp>
        <p:nvSpPr>
          <p:cNvPr id="6" name="Slayt Numarası Yer Tutucusu 4"/>
          <p:cNvSpPr>
            <a:spLocks noGrp="1"/>
          </p:cNvSpPr>
          <p:nvPr>
            <p:ph type="sldNum" sz="quarter" idx="12"/>
          </p:nvPr>
        </p:nvSpPr>
        <p:spPr>
          <a:xfrm>
            <a:off x="7097713" y="6356350"/>
            <a:ext cx="2309812" cy="365125"/>
          </a:xfrm>
          <a:prstGeom prst="rect">
            <a:avLst/>
          </a:prstGeom>
        </p:spPr>
        <p:txBody>
          <a:bodyPr/>
          <a:lstStyle>
            <a:lvl1pPr>
              <a:defRPr>
                <a:latin typeface="Arial" pitchFamily="34" charset="0"/>
                <a:cs typeface="Arial" pitchFamily="34" charset="0"/>
              </a:defRPr>
            </a:lvl1pPr>
          </a:lstStyle>
          <a:p>
            <a:pPr>
              <a:defRPr/>
            </a:pPr>
            <a:fld id="{C8CD0B5B-00D4-4897-A316-41A57E26F08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3340"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66EB9165-E3A0-4303-A503-FE452597EC5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436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549C6B59-C380-4AC6-B2CB-BE47DE4EA04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538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88C424E0-D614-468A-A014-FD8EB5B383D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641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B16729A1-6600-49FC-90E0-091EBE25183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743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68BA5CAC-7008-40A8-B1DC-F489BD6D591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8460"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F3E717C4-E56C-4273-B220-F8A363B26A0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0948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CE60E445-D491-4529-8B1B-E1A38410344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050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6BC29AF4-4ABC-4F4F-A49D-AC08E95553B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153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D45AA20A-29AB-4681-8E6C-741D74477F1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255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4D5438F8-10F3-4F45-BB31-4151108117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671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314C8FE2-092E-4391-B7AC-6E3CFB680DD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3580"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3BF3B1B6-E0A3-41F0-A132-A793BC965C1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4604"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a:t>Click to edit Master title style</a:t>
            </a:r>
          </a:p>
        </p:txBody>
      </p:sp>
      <p:sp>
        <p:nvSpPr>
          <p:cNvPr id="5" name="Rectangle 3"/>
          <p:cNvSpPr>
            <a:spLocks noGrp="1" noChangeArrowheads="1"/>
          </p:cNvSpPr>
          <p:nvPr>
            <p:ph type="sldNum" sz="quarter" idx="10"/>
          </p:nvPr>
        </p:nvSpPr>
        <p:spPr/>
        <p:txBody>
          <a:bodyPr/>
          <a:lstStyle>
            <a:lvl1pPr>
              <a:defRPr/>
            </a:lvl1pPr>
          </a:lstStyle>
          <a:p>
            <a:pPr>
              <a:defRPr/>
            </a:pPr>
            <a:fld id="{2CA80625-846D-4719-AC2B-8FD083C9D4B0}"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5639" name="think-cell Slide" r:id="rId5" imgW="0" imgH="0" progId="">
                  <p:embed/>
                </p:oleObj>
              </mc:Choice>
              <mc:Fallback>
                <p:oleObj name="think-cell Slide" r:id="rId5"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AutoShape 3"/>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5640" name="think-cell Slide" r:id="rId6" imgW="0" imgH="0" progId="">
                  <p:embed/>
                </p:oleObj>
              </mc:Choice>
              <mc:Fallback>
                <p:oleObj name="think-cell Slide" r:id="rId6"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1pPr>
              <a:defRPr/>
            </a:lvl1pPr>
          </a:lstStyle>
          <a:p>
            <a:pPr>
              <a:defRPr/>
            </a:pPr>
            <a:fld id="{503257FF-9D88-4828-B49E-1BE05B8B5AD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387" y="4406911"/>
            <a:ext cx="8417401"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387" y="2906713"/>
            <a:ext cx="8417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FF34C1E-25D7-493F-B3BD-BBE74884B11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253" y="1568450"/>
            <a:ext cx="442770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7309" y="1568450"/>
            <a:ext cx="442770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887E5E6-A761-4DA9-AAE4-401FB7F2117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1" y="1535113"/>
            <a:ext cx="43753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3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68" y="1535113"/>
            <a:ext cx="43769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68" y="2174875"/>
            <a:ext cx="43769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BF8D6B25-59C1-4958-8BF6-75C4E8047BE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5E00F732-9E91-4696-A37D-5A66AD9A413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79310" y="593725"/>
            <a:ext cx="9326748" cy="715963"/>
          </a:xfrm>
        </p:spPr>
        <p:txBody>
          <a:bodyPr/>
          <a:lstStyle/>
          <a:p>
            <a:r>
              <a:rPr lang="en-US" dirty="0" smtClean="0"/>
              <a:t>Click to edit Master title style</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239BF549-4A54-4AEE-BCA4-571ECF47EC1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5" y="273050"/>
            <a:ext cx="325809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258" y="273059"/>
            <a:ext cx="55354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5" y="1435103"/>
            <a:ext cx="325809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940A738-E675-4856-BEED-FA5C4CAD4E7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892"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0892"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0892"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CC59CD4-6120-45BE-A754-9F7D8B79C8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oş">
    <p:spTree>
      <p:nvGrpSpPr>
        <p:cNvPr id="1" name=""/>
        <p:cNvGrpSpPr/>
        <p:nvPr/>
      </p:nvGrpSpPr>
      <p:grpSpPr>
        <a:xfrm>
          <a:off x="0" y="0"/>
          <a:ext cx="0" cy="0"/>
          <a:chOff x="0" y="0"/>
          <a:chExt cx="0" cy="0"/>
        </a:xfrm>
      </p:grpSpPr>
      <p:graphicFrame>
        <p:nvGraphicFramePr>
          <p:cNvPr id="2"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7751" name="think-cell Slide" r:id="rId5" imgW="0" imgH="0" progId="">
                  <p:embed/>
                </p:oleObj>
              </mc:Choice>
              <mc:Fallback>
                <p:oleObj name="think-cell Slide" r:id="rId5"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7752" name="think-cell Slide" r:id="rId6" imgW="360" imgH="360" progId="">
                  <p:embed/>
                </p:oleObj>
              </mc:Choice>
              <mc:Fallback>
                <p:oleObj name="think-cell Slide" r:id="rId6" imgW="360" imgH="3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5"/>
          <p:cNvSpPr>
            <a:spLocks noGrp="1" noChangeArrowheads="1"/>
          </p:cNvSpPr>
          <p:nvPr>
            <p:ph type="ftr" sz="quarter" idx="10"/>
          </p:nvPr>
        </p:nvSpPr>
        <p:spPr>
          <a:xfrm>
            <a:off x="2063750" y="0"/>
            <a:ext cx="6848475" cy="533400"/>
          </a:xfrm>
          <a:prstGeom prst="rect">
            <a:avLst/>
          </a:prstGeom>
        </p:spPr>
        <p:txBody>
          <a:bodyPr lIns="91334" tIns="45667" rIns="91334" bIns="45667"/>
          <a:lstStyle>
            <a:lvl1pPr>
              <a:defRPr>
                <a:latin typeface="Arial" pitchFamily="34" charset="0"/>
                <a:cs typeface="Arial" pitchFamily="34" charset="0"/>
              </a:defRPr>
            </a:lvl1pPr>
          </a:lstStyle>
          <a:p>
            <a:pPr>
              <a:defRPr/>
            </a:pPr>
            <a:r>
              <a:rPr lang="tr-TR"/>
              <a:t>Connectivity in the Mediterranean</a:t>
            </a:r>
            <a:endParaRPr lang="en-US" dirty="0"/>
          </a:p>
        </p:txBody>
      </p:sp>
      <p:sp>
        <p:nvSpPr>
          <p:cNvPr id="5" name="Rectangle 6"/>
          <p:cNvSpPr>
            <a:spLocks noGrp="1" noChangeArrowheads="1"/>
          </p:cNvSpPr>
          <p:nvPr>
            <p:ph type="sldNum" sz="quarter" idx="11"/>
          </p:nvPr>
        </p:nvSpPr>
        <p:spPr>
          <a:xfrm>
            <a:off x="8994775" y="0"/>
            <a:ext cx="908050" cy="536575"/>
          </a:xfrm>
          <a:prstGeom prst="rect">
            <a:avLst/>
          </a:prstGeom>
        </p:spPr>
        <p:txBody>
          <a:bodyPr lIns="91334" tIns="45667" rIns="91334" bIns="45667"/>
          <a:lstStyle>
            <a:lvl1pPr>
              <a:defRPr>
                <a:latin typeface="Arial" pitchFamily="34" charset="0"/>
                <a:cs typeface="Arial" pitchFamily="34" charset="0"/>
              </a:defRPr>
            </a:lvl1pPr>
          </a:lstStyle>
          <a:p>
            <a:pPr>
              <a:defRPr/>
            </a:pPr>
            <a:r>
              <a:rPr lang="en-US"/>
              <a:t>Slide </a:t>
            </a:r>
            <a:fld id="{BB1E3724-27A9-40AB-9E3F-D60E79C38F5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1130411-A2F3-43CF-B2C6-6F15CAF5BBC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4768" y="593735"/>
            <a:ext cx="2331291" cy="5584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311" y="593735"/>
            <a:ext cx="6843105" cy="5584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6297B90-895A-427E-91C1-406D67B7988A}"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9310" y="593725"/>
            <a:ext cx="9326748" cy="7159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87246" y="1568450"/>
            <a:ext cx="9007762" cy="4610100"/>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9C4B1CED-0527-4237-9332-81FD54F46D8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Table">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665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txBox="1">
            <a:spLocks/>
          </p:cNvSpPr>
          <p:nvPr userDrawn="1"/>
        </p:nvSpPr>
        <p:spPr bwMode="auto">
          <a:xfrm>
            <a:off x="3309938" y="1462088"/>
            <a:ext cx="3195637" cy="444500"/>
          </a:xfrm>
          <a:prstGeom prst="rect">
            <a:avLst/>
          </a:prstGeom>
          <a:noFill/>
          <a:ln w="9525">
            <a:noFill/>
            <a:miter lim="800000"/>
            <a:headEnd/>
            <a:tailEnd/>
          </a:ln>
        </p:spPr>
        <p:txBody>
          <a:bodyPr lIns="0" tIns="0" rIns="0" bIns="0"/>
          <a:lstStyle/>
          <a:p>
            <a:pPr eaLnBrk="0" hangingPunct="0">
              <a:defRPr/>
            </a:pPr>
            <a:endParaRPr lang="en-US" sz="2400" kern="0" dirty="0">
              <a:solidFill>
                <a:srgbClr val="000000"/>
              </a:solidFill>
              <a:latin typeface="Book Antiqua"/>
              <a:cs typeface="Arial"/>
            </a:endParaRPr>
          </a:p>
        </p:txBody>
      </p:sp>
      <p:sp>
        <p:nvSpPr>
          <p:cNvPr id="2" name="Title 1"/>
          <p:cNvSpPr>
            <a:spLocks noGrp="1"/>
          </p:cNvSpPr>
          <p:nvPr>
            <p:ph type="title"/>
          </p:nvPr>
        </p:nvSpPr>
        <p:spPr>
          <a:xfrm>
            <a:off x="279310" y="593725"/>
            <a:ext cx="9326748" cy="715963"/>
          </a:xfrm>
        </p:spPr>
        <p:txBody>
          <a:bodyPr/>
          <a:lstStyle/>
          <a:p>
            <a:r>
              <a:rPr lang="en-US" smtClean="0"/>
              <a:t>Click to edit Master title style</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78F749EB-A01B-4D3C-A3C2-E20F6EC73DC7}"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9310" y="593735"/>
            <a:ext cx="9326748" cy="5584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5C644E6-1230-4809-A18D-576F4E488BB9}"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1767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1D8D33D1-B2C2-4C30-AE87-0706509877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aşlık ve İçerik">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8775" name="think-cell Slide" r:id="rId5" imgW="0" imgH="0" progId="">
                  <p:embed/>
                </p:oleObj>
              </mc:Choice>
              <mc:Fallback>
                <p:oleObj name="think-cell Slide" r:id="rId5"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8776" name="think-cell Slide" r:id="rId6" imgW="360" imgH="360" progId="">
                  <p:embed/>
                </p:oleObj>
              </mc:Choice>
              <mc:Fallback>
                <p:oleObj name="think-cell Slide" r:id="rId6" imgW="360" imgH="3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Başlık"/>
          <p:cNvSpPr>
            <a:spLocks noGrp="1"/>
          </p:cNvSpPr>
          <p:nvPr>
            <p:ph type="title"/>
          </p:nvPr>
        </p:nvSpPr>
        <p:spPr>
          <a:xfrm>
            <a:off x="330095" y="228600"/>
            <a:ext cx="9242637" cy="838200"/>
          </a:xfrm>
        </p:spPr>
        <p:txBody>
          <a:bodyPr/>
          <a:lstStyle/>
          <a:p>
            <a:r>
              <a:rPr lang="tr-TR" smtClean="0"/>
              <a:t>Asıl başlık stili için tıklatın</a:t>
            </a:r>
            <a:endParaRPr lang="tr-TR"/>
          </a:p>
        </p:txBody>
      </p:sp>
      <p:sp>
        <p:nvSpPr>
          <p:cNvPr id="3" name="2 İçerik Yer Tutucusu"/>
          <p:cNvSpPr>
            <a:spLocks noGrp="1"/>
          </p:cNvSpPr>
          <p:nvPr>
            <p:ph idx="1"/>
          </p:nvPr>
        </p:nvSpPr>
        <p:spPr>
          <a:xfrm>
            <a:off x="330095" y="1219211"/>
            <a:ext cx="9242637" cy="5105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9788"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D8292C3C-CD2B-40E7-844E-D039AB2A54F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0812"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94276AC6-56E9-4B7E-AD39-CF3DF8B7F7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1836" name="think-cell Slide" r:id="rId4" imgW="0" imgH="0" progId="">
                  <p:embed/>
                </p:oleObj>
              </mc:Choice>
              <mc:Fallback>
                <p:oleObj name="think-cell Slide"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4" name="Rectangle 3"/>
          <p:cNvSpPr>
            <a:spLocks noGrp="1" noChangeArrowheads="1"/>
          </p:cNvSpPr>
          <p:nvPr>
            <p:ph type="sldNum" sz="quarter" idx="10"/>
          </p:nvPr>
        </p:nvSpPr>
        <p:spPr>
          <a:xfrm>
            <a:off x="9067800"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D0C0AC0F-5BD8-4676-A867-41B59CE00C4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3" Type="http://schemas.openxmlformats.org/officeDocument/2006/relationships/vmlDrawing" Target="../drawings/vmlDrawing47.vml"/><Relationship Id="rId2" Type="http://schemas.openxmlformats.org/officeDocument/2006/relationships/theme" Target="../theme/theme10.xml"/><Relationship Id="rId1" Type="http://schemas.openxmlformats.org/officeDocument/2006/relationships/slideLayout" Target="../slideLayouts/slideLayout38.xml"/><Relationship Id="rId5" Type="http://schemas.openxmlformats.org/officeDocument/2006/relationships/oleObject" Target="../embeddings/oleObject49.bin"/><Relationship Id="rId4" Type="http://schemas.openxmlformats.org/officeDocument/2006/relationships/tags" Target="../tags/tag50.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49.vml"/><Relationship Id="rId2" Type="http://schemas.openxmlformats.org/officeDocument/2006/relationships/theme" Target="../theme/theme11.xml"/><Relationship Id="rId1" Type="http://schemas.openxmlformats.org/officeDocument/2006/relationships/slideLayout" Target="../slideLayouts/slideLayout39.xml"/><Relationship Id="rId5" Type="http://schemas.openxmlformats.org/officeDocument/2006/relationships/oleObject" Target="../embeddings/oleObject51.bin"/><Relationship Id="rId4" Type="http://schemas.openxmlformats.org/officeDocument/2006/relationships/tags" Target="../tags/tag52.xml"/></Relationships>
</file>

<file path=ppt/slideMasters/_rels/slideMaster12.xml.rels><?xml version="1.0" encoding="UTF-8" standalone="yes"?>
<Relationships xmlns="http://schemas.openxmlformats.org/package/2006/relationships"><Relationship Id="rId3" Type="http://schemas.openxmlformats.org/officeDocument/2006/relationships/vmlDrawing" Target="../drawings/vmlDrawing51.vml"/><Relationship Id="rId2" Type="http://schemas.openxmlformats.org/officeDocument/2006/relationships/theme" Target="../theme/theme12.xml"/><Relationship Id="rId1" Type="http://schemas.openxmlformats.org/officeDocument/2006/relationships/slideLayout" Target="../slideLayouts/slideLayout40.xml"/><Relationship Id="rId5" Type="http://schemas.openxmlformats.org/officeDocument/2006/relationships/oleObject" Target="../embeddings/oleObject53.bin"/><Relationship Id="rId4" Type="http://schemas.openxmlformats.org/officeDocument/2006/relationships/tags" Target="../tags/tag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oleObject" Target="../embeddings/oleObject55.bin"/><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ags" Target="../tags/tag56.xml"/><Relationship Id="rId2" Type="http://schemas.openxmlformats.org/officeDocument/2006/relationships/slideLayout" Target="../slideLayouts/slideLayout42.xml"/><Relationship Id="rId16" Type="http://schemas.openxmlformats.org/officeDocument/2006/relationships/vmlDrawing" Target="../drawings/vmlDrawing53.v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1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vmlDrawing" Target="../drawings/vmlDrawing57.vml"/><Relationship Id="rId2" Type="http://schemas.openxmlformats.org/officeDocument/2006/relationships/theme" Target="../theme/theme14.xml"/><Relationship Id="rId1" Type="http://schemas.openxmlformats.org/officeDocument/2006/relationships/slideLayout" Target="../slideLayouts/slideLayout55.xml"/><Relationship Id="rId5" Type="http://schemas.openxmlformats.org/officeDocument/2006/relationships/oleObject" Target="../embeddings/oleObject60.bin"/><Relationship Id="rId4" Type="http://schemas.openxmlformats.org/officeDocument/2006/relationships/tags" Target="../tags/tag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11.xml"/><Relationship Id="rId5" Type="http://schemas.openxmlformats.org/officeDocument/2006/relationships/vmlDrawing" Target="../drawings/vmlDrawing8.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4.bin"/><Relationship Id="rId5" Type="http://schemas.openxmlformats.org/officeDocument/2006/relationships/tags" Target="../tags/tag15.xml"/><Relationship Id="rId4" Type="http://schemas.openxmlformats.org/officeDocument/2006/relationships/vmlDrawing" Target="../drawings/vmlDrawing12.v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15.vml"/><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oleObject" Target="../embeddings/oleObject17.bin"/><Relationship Id="rId4" Type="http://schemas.openxmlformats.org/officeDocument/2006/relationships/slideLayout" Target="../slideLayouts/slideLayout15.xml"/><Relationship Id="rId9" Type="http://schemas.openxmlformats.org/officeDocument/2006/relationships/tags" Target="../tags/tag18.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20.xml"/><Relationship Id="rId7" Type="http://schemas.openxmlformats.org/officeDocument/2006/relationships/tags" Target="../tags/tag2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22.v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slideLayout" Target="../slideLayouts/slideLayout24.xml"/><Relationship Id="rId7" Type="http://schemas.openxmlformats.org/officeDocument/2006/relationships/vmlDrawing" Target="../drawings/vmlDrawing27.v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oleObject" Target="../embeddings/oleObject29.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slideLayout" Target="../slideLayouts/slideLayout29.xml"/><Relationship Id="rId7" Type="http://schemas.openxmlformats.org/officeDocument/2006/relationships/vmlDrawing" Target="../drawings/vmlDrawing33.v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7.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oleObject" Target="../embeddings/oleObject35.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slideLayout" Target="../slideLayouts/slideLayout34.xml"/><Relationship Id="rId7" Type="http://schemas.openxmlformats.org/officeDocument/2006/relationships/vmlDrawing" Target="../drawings/vmlDrawing39.v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8.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oleObject" Target="../embeddings/oleObject41.bin"/></Relationships>
</file>

<file path=ppt/slideMasters/_rels/slideMaster9.xml.rels><?xml version="1.0" encoding="UTF-8" standalone="yes"?>
<Relationships xmlns="http://schemas.openxmlformats.org/package/2006/relationships"><Relationship Id="rId3" Type="http://schemas.openxmlformats.org/officeDocument/2006/relationships/vmlDrawing" Target="../drawings/vmlDrawing45.vml"/><Relationship Id="rId2" Type="http://schemas.openxmlformats.org/officeDocument/2006/relationships/theme" Target="../theme/theme9.xml"/><Relationship Id="rId1" Type="http://schemas.openxmlformats.org/officeDocument/2006/relationships/slideLayout" Target="../slideLayouts/slideLayout37.xml"/><Relationship Id="rId5" Type="http://schemas.openxmlformats.org/officeDocument/2006/relationships/oleObject" Target="../embeddings/oleObject47.bin"/><Relationship Id="rId4" Type="http://schemas.openxmlformats.org/officeDocument/2006/relationships/tags" Target="../tags/tag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486" name="AutoShape 462"/>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97" name="think-cell Slide" r:id="rId10" imgW="0" imgH="0" progId="">
                  <p:embed/>
                </p:oleObj>
              </mc:Choice>
              <mc:Fallback>
                <p:oleObj name="think-cell Slide" r:id="rId10" imgW="0" imgH="0" progId="">
                  <p:embed/>
                  <p:pic>
                    <p:nvPicPr>
                      <p:cNvPr id="0" name="AutoShape 46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8"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89"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Lst>
  <p:timing>
    <p:tnLst>
      <p:par>
        <p:cTn id="1" dur="indefinite" restart="never" nodeType="tmRoot"/>
      </p:par>
    </p:tnLst>
  </p:timing>
  <p:hf hdr="0" ftr="0" dt="0"/>
  <p:txStyles>
    <p:titleStyle>
      <a:lvl1pPr algn="l" rtl="1" eaLnBrk="0" fontAlgn="base" hangingPunct="0">
        <a:spcBef>
          <a:spcPct val="0"/>
        </a:spcBef>
        <a:spcAft>
          <a:spcPct val="0"/>
        </a:spcAft>
        <a:defRPr sz="2400" b="1">
          <a:solidFill>
            <a:schemeClr val="tx1"/>
          </a:solidFill>
          <a:latin typeface="+mj-lt"/>
          <a:ea typeface="Arial" pitchFamily="-112" charset="0"/>
          <a:cs typeface="+mj-cs"/>
        </a:defRPr>
      </a:lvl1pPr>
      <a:lvl2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r" rtl="1"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22681" name="AutoShape 409"/>
          <p:cNvGraphicFramePr>
            <a:graphicFrameLocks/>
          </p:cNvGraphicFramePr>
          <p:nvPr>
            <p:custDataLst>
              <p:tags r:id="rId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2692" name="think-cell Slide" r:id="rId5" imgW="0" imgH="0" progId="">
                  <p:embed/>
                </p:oleObj>
              </mc:Choice>
              <mc:Fallback>
                <p:oleObj name="think-cell Slide" r:id="rId5"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683"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22684"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702" r:id="rId1"/>
  </p:sldLayoutIdLst>
  <p:timing>
    <p:tnLst>
      <p:par>
        <p:cTn id="1" dur="indefinite" restart="never" nodeType="tmRoot"/>
      </p:par>
    </p:tnLst>
  </p:timing>
  <p:hf hdr="0" ftr="0" dt="0"/>
  <p:txStyles>
    <p:titleStyle>
      <a:lvl1pPr algn="l" rtl="1" eaLnBrk="0" fontAlgn="base" hangingPunct="0">
        <a:spcBef>
          <a:spcPct val="0"/>
        </a:spcBef>
        <a:spcAft>
          <a:spcPct val="0"/>
        </a:spcAft>
        <a:defRPr sz="2400" b="1">
          <a:solidFill>
            <a:schemeClr val="tx1"/>
          </a:solidFill>
          <a:latin typeface="+mj-lt"/>
          <a:ea typeface="Arial" pitchFamily="-112" charset="0"/>
          <a:cs typeface="+mj-cs"/>
        </a:defRPr>
      </a:lvl1pPr>
      <a:lvl2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r" rtl="1"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89243" name="AutoShape 411"/>
          <p:cNvGraphicFramePr>
            <a:graphicFrameLocks/>
          </p:cNvGraphicFramePr>
          <p:nvPr>
            <p:custDataLst>
              <p:tags r:id="rId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89254" name="think-cell Slide" r:id="rId5" imgW="0" imgH="0" progId="">
                  <p:embed/>
                </p:oleObj>
              </mc:Choice>
              <mc:Fallback>
                <p:oleObj name="think-cell Slide" r:id="rId5" imgW="0" imgH="0" progId="">
                  <p:embed/>
                  <p:pic>
                    <p:nvPicPr>
                      <p:cNvPr id="0" name="AutoShape 41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9245"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89246"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703" r:id="rId1"/>
  </p:sldLayoutIdLst>
  <p:timing>
    <p:tnLst>
      <p:par>
        <p:cTn id="1" dur="indefinite" restart="never" nodeType="tmRoot"/>
      </p:par>
    </p:tnLst>
  </p:timing>
  <p:hf hdr="0" ftr="0" dt="0"/>
  <p:txStyles>
    <p:titleStyle>
      <a:lvl1pPr algn="l" rtl="1" eaLnBrk="0" fontAlgn="base" hangingPunct="0">
        <a:spcBef>
          <a:spcPct val="0"/>
        </a:spcBef>
        <a:spcAft>
          <a:spcPct val="0"/>
        </a:spcAft>
        <a:defRPr sz="2400" b="1">
          <a:solidFill>
            <a:schemeClr val="tx1"/>
          </a:solidFill>
          <a:latin typeface="+mj-lt"/>
          <a:ea typeface="Arial" pitchFamily="-112" charset="0"/>
          <a:cs typeface="+mj-cs"/>
        </a:defRPr>
      </a:lvl1pPr>
      <a:lvl2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r" rtl="1"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02553" name="AutoShape 409"/>
          <p:cNvGraphicFramePr>
            <a:graphicFrameLocks/>
          </p:cNvGraphicFramePr>
          <p:nvPr>
            <p:custDataLst>
              <p:tags r:id="rId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2564" name="think-cell Slide" r:id="rId5" imgW="0" imgH="0" progId="">
                  <p:embed/>
                </p:oleObj>
              </mc:Choice>
              <mc:Fallback>
                <p:oleObj name="think-cell Slide" r:id="rId5"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2555"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02556"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704" r:id="rId1"/>
  </p:sldLayoutIdLst>
  <p:timing>
    <p:tnLst>
      <p:par>
        <p:cTn id="1" dur="indefinite" restart="never" nodeType="tmRoot"/>
      </p:par>
    </p:tnLst>
  </p:timing>
  <p:hf hdr="0" ftr="0" dt="0"/>
  <p:txStyles>
    <p:titleStyle>
      <a:lvl1pPr algn="l" rtl="1" eaLnBrk="0" fontAlgn="base" hangingPunct="0">
        <a:spcBef>
          <a:spcPct val="0"/>
        </a:spcBef>
        <a:spcAft>
          <a:spcPct val="0"/>
        </a:spcAft>
        <a:defRPr sz="2400" b="1">
          <a:solidFill>
            <a:schemeClr val="tx1"/>
          </a:solidFill>
          <a:latin typeface="+mj-lt"/>
          <a:ea typeface="Arial" pitchFamily="-112" charset="0"/>
          <a:cs typeface="+mj-cs"/>
        </a:defRPr>
      </a:lvl1pPr>
      <a:lvl2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r" rtl="1"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26105" name="AutoShape 409"/>
          <p:cNvGraphicFramePr>
            <a:graphicFrameLocks/>
          </p:cNvGraphicFramePr>
          <p:nvPr>
            <p:custDataLst>
              <p:tags r:id="rId1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6116" name="think-cell Slide" r:id="rId18" imgW="0" imgH="0" progId="">
                  <p:embed/>
                </p:oleObj>
              </mc:Choice>
              <mc:Fallback>
                <p:oleObj name="think-cell Slide" r:id="rId18"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107" name="Rectangle 3"/>
          <p:cNvSpPr>
            <a:spLocks noGrp="1" noChangeArrowheads="1"/>
          </p:cNvSpPr>
          <p:nvPr>
            <p:ph type="title"/>
          </p:nvPr>
        </p:nvSpPr>
        <p:spPr bwMode="auto">
          <a:xfrm>
            <a:off x="279400" y="593725"/>
            <a:ext cx="9326563"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6108"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
        <p:nvSpPr>
          <p:cNvPr id="679941" name="Rectangle 5"/>
          <p:cNvSpPr>
            <a:spLocks noGrp="1" noChangeArrowheads="1"/>
          </p:cNvSpPr>
          <p:nvPr>
            <p:ph type="sldNum" sz="quarter" idx="4"/>
          </p:nvPr>
        </p:nvSpPr>
        <p:spPr bwMode="auto">
          <a:xfrm>
            <a:off x="9067800" y="6572250"/>
            <a:ext cx="53657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200" b="0">
                <a:solidFill>
                  <a:srgbClr val="000000"/>
                </a:solidFill>
                <a:latin typeface="Arial" charset="0"/>
                <a:cs typeface="+mn-cs"/>
              </a:defRPr>
            </a:lvl1pPr>
          </a:lstStyle>
          <a:p>
            <a:pPr>
              <a:defRPr/>
            </a:pPr>
            <a:fld id="{2C73707C-734C-4AD4-9555-418B691046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664" r:id="rId3"/>
    <p:sldLayoutId id="2147484663" r:id="rId4"/>
    <p:sldLayoutId id="2147484662" r:id="rId5"/>
    <p:sldLayoutId id="2147484661" r:id="rId6"/>
    <p:sldLayoutId id="2147484660" r:id="rId7"/>
    <p:sldLayoutId id="2147484659" r:id="rId8"/>
    <p:sldLayoutId id="2147484658" r:id="rId9"/>
    <p:sldLayoutId id="2147484657" r:id="rId10"/>
    <p:sldLayoutId id="2147484656" r:id="rId11"/>
    <p:sldLayoutId id="2147484655" r:id="rId12"/>
    <p:sldLayoutId id="2147484707" r:id="rId13"/>
    <p:sldLayoutId id="214748465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Book Antiqua" pitchFamily="18" charset="0"/>
          <a:cs typeface="Arial" charset="0"/>
        </a:defRPr>
      </a:lvl2pPr>
      <a:lvl3pPr algn="l" rtl="0" eaLnBrk="0" fontAlgn="base" hangingPunct="0">
        <a:spcBef>
          <a:spcPct val="0"/>
        </a:spcBef>
        <a:spcAft>
          <a:spcPct val="0"/>
        </a:spcAft>
        <a:defRPr sz="2400" b="1">
          <a:solidFill>
            <a:schemeClr val="tx1"/>
          </a:solidFill>
          <a:latin typeface="Book Antiqua" pitchFamily="18" charset="0"/>
          <a:cs typeface="Arial" charset="0"/>
        </a:defRPr>
      </a:lvl3pPr>
      <a:lvl4pPr algn="l" rtl="0" eaLnBrk="0" fontAlgn="base" hangingPunct="0">
        <a:spcBef>
          <a:spcPct val="0"/>
        </a:spcBef>
        <a:spcAft>
          <a:spcPct val="0"/>
        </a:spcAft>
        <a:defRPr sz="2400" b="1">
          <a:solidFill>
            <a:schemeClr val="tx1"/>
          </a:solidFill>
          <a:latin typeface="Book Antiqua" pitchFamily="18" charset="0"/>
          <a:cs typeface="Arial" charset="0"/>
        </a:defRPr>
      </a:lvl4pPr>
      <a:lvl5pPr algn="l" rtl="0" eaLnBrk="0" fontAlgn="base" hangingPunct="0">
        <a:spcBef>
          <a:spcPct val="0"/>
        </a:spcBef>
        <a:spcAft>
          <a:spcPct val="0"/>
        </a:spcAft>
        <a:defRPr sz="2400" b="1">
          <a:solidFill>
            <a:schemeClr val="tx1"/>
          </a:solidFill>
          <a:latin typeface="Book Antiqua" pitchFamily="18"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94713" name="AutoShape 409"/>
          <p:cNvGraphicFramePr>
            <a:graphicFrameLocks/>
          </p:cNvGraphicFramePr>
          <p:nvPr>
            <p:custDataLst>
              <p:tags r:id="rId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724" name="think-cell Slide" r:id="rId5" imgW="0" imgH="0" progId="">
                  <p:embed/>
                </p:oleObj>
              </mc:Choice>
              <mc:Fallback>
                <p:oleObj name="think-cell Slide" r:id="rId5"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4715"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94716"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708" r:id="rId1"/>
  </p:sldLayoutIdLst>
  <p:timing>
    <p:tnLst>
      <p:par>
        <p:cTn id="1" dur="indefinite" restart="never" nodeType="tmRoot"/>
      </p:par>
    </p:tnLst>
  </p:timing>
  <p:hf hdr="0" ftr="0" dt="0"/>
  <p:txStyles>
    <p:titleStyle>
      <a:lvl1pPr algn="l" rtl="1" eaLnBrk="0" fontAlgn="base" hangingPunct="0">
        <a:spcBef>
          <a:spcPct val="0"/>
        </a:spcBef>
        <a:spcAft>
          <a:spcPct val="0"/>
        </a:spcAft>
        <a:defRPr sz="2400" b="1">
          <a:solidFill>
            <a:schemeClr val="tx1"/>
          </a:solidFill>
          <a:latin typeface="+mj-lt"/>
          <a:ea typeface="Arial" pitchFamily="-112" charset="0"/>
          <a:cs typeface="+mj-cs"/>
        </a:defRPr>
      </a:lvl1pPr>
      <a:lvl2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r" rtl="1"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3902" name="AutoShape 414"/>
          <p:cNvGraphicFramePr>
            <a:graphicFrameLocks/>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3913" name="think-cell Slide" r:id="rId7" imgW="0" imgH="0" progId="">
                  <p:embed/>
                </p:oleObj>
              </mc:Choice>
              <mc:Fallback>
                <p:oleObj name="think-cell Slide" r:id="rId7" imgW="0" imgH="0" progId="">
                  <p:embed/>
                  <p:pic>
                    <p:nvPicPr>
                      <p:cNvPr id="0" name="AutoShape 41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904"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3905"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79996" name="AutoShape 412"/>
          <p:cNvGraphicFramePr>
            <a:graphicFrameLocks/>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80007" name="think-cell Slide" r:id="rId6" imgW="0" imgH="0" progId="">
                  <p:embed/>
                </p:oleObj>
              </mc:Choice>
              <mc:Fallback>
                <p:oleObj name="think-cell Slide" r:id="rId6" imgW="0" imgH="0" progId="">
                  <p:embed/>
                  <p:pic>
                    <p:nvPicPr>
                      <p:cNvPr id="0" name="AutoShape 4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9998"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999"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74" r:id="rId1"/>
    <p:sldLayoutId id="2147484675" r:id="rId2"/>
  </p:sldLayoutIdLst>
  <p:timing>
    <p:tnLst>
      <p:par>
        <p:cTn id="1" dur="indefinite" restart="never" nodeType="tmRoot"/>
      </p:par>
    </p:tnLst>
  </p:timing>
  <p:hf hdr="0" ftr="0" dt="0"/>
  <p:txStyles>
    <p:titleStyle>
      <a:lvl1pPr algn="l" rtl="1" eaLnBrk="0" fontAlgn="base" hangingPunct="0">
        <a:spcBef>
          <a:spcPct val="0"/>
        </a:spcBef>
        <a:spcAft>
          <a:spcPct val="0"/>
        </a:spcAft>
        <a:defRPr sz="2400" b="1">
          <a:solidFill>
            <a:schemeClr val="tx1"/>
          </a:solidFill>
          <a:latin typeface="+mj-lt"/>
          <a:ea typeface="Arial" pitchFamily="-112" charset="0"/>
          <a:cs typeface="+mj-cs"/>
        </a:defRPr>
      </a:lvl1pPr>
      <a:lvl2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r" rtl="1"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96377" name="AutoShape 409"/>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6388" name="think-cell Slide" r:id="rId10" imgW="0" imgH="0" progId="">
                  <p:embed/>
                </p:oleObj>
              </mc:Choice>
              <mc:Fallback>
                <p:oleObj name="think-cell Slide" r:id="rId10"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6379"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96380"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24025" name="AutoShape 409"/>
          <p:cNvGraphicFramePr>
            <a:graphicFrameLocks/>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4036" name="think-cell Slide" r:id="rId8" imgW="0" imgH="0" progId="">
                  <p:embed/>
                </p:oleObj>
              </mc:Choice>
              <mc:Fallback>
                <p:oleObj name="think-cell Slide" r:id="rId8"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027"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24028"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57819" name="AutoShape 41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7830" name="think-cell Slide" r:id="rId9" imgW="0" imgH="0" progId="">
                  <p:embed/>
                </p:oleObj>
              </mc:Choice>
              <mc:Fallback>
                <p:oleObj name="think-cell Slide" r:id="rId9" imgW="0" imgH="0" progId="">
                  <p:embed/>
                  <p:pic>
                    <p:nvPicPr>
                      <p:cNvPr id="0" name="AutoShape 41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7821"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57822"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10041" name="AutoShape 409"/>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0052" name="think-cell Slide" r:id="rId9" imgW="0" imgH="0" progId="">
                  <p:embed/>
                </p:oleObj>
              </mc:Choice>
              <mc:Fallback>
                <p:oleObj name="think-cell Slide" r:id="rId9"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0043"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0044"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33593" name="AutoShape 409"/>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3604" name="think-cell Slide" r:id="rId9" imgW="0" imgH="0" progId="">
                  <p:embed/>
                </p:oleObj>
              </mc:Choice>
              <mc:Fallback>
                <p:oleObj name="think-cell Slide" r:id="rId9"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3595"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33596"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09369" name="AutoShape 409"/>
          <p:cNvGraphicFramePr>
            <a:graphicFrameLocks/>
          </p:cNvGraphicFramePr>
          <p:nvPr>
            <p:custDataLst>
              <p:tags r:id="rId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09380" name="think-cell Slide" r:id="rId5" imgW="0" imgH="0" progId="">
                  <p:embed/>
                </p:oleObj>
              </mc:Choice>
              <mc:Fallback>
                <p:oleObj name="think-cell Slide" r:id="rId5" imgW="0" imgH="0" progId="">
                  <p:embed/>
                  <p:pic>
                    <p:nvPicPr>
                      <p:cNvPr id="0" name="AutoShape 4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371" name="Rectangle 3"/>
          <p:cNvSpPr>
            <a:spLocks noGrp="1" noChangeArrowheads="1"/>
          </p:cNvSpPr>
          <p:nvPr>
            <p:ph type="title"/>
          </p:nvPr>
        </p:nvSpPr>
        <p:spPr bwMode="auto">
          <a:xfrm>
            <a:off x="277813"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09372" name="Rectangle 4"/>
          <p:cNvSpPr>
            <a:spLocks noGrp="1" noChangeArrowheads="1"/>
          </p:cNvSpPr>
          <p:nvPr>
            <p:ph type="body" idx="1"/>
          </p:nvPr>
        </p:nvSpPr>
        <p:spPr bwMode="auto">
          <a:xfrm>
            <a:off x="287338"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701" r:id="rId1"/>
  </p:sldLayoutIdLst>
  <p:timing>
    <p:tnLst>
      <p:par>
        <p:cTn id="1" dur="indefinite" restart="never" nodeType="tmRoot"/>
      </p:par>
    </p:tnLst>
  </p:timing>
  <p:hf hdr="0" ftr="0" dt="0"/>
  <p:txStyles>
    <p:titleStyle>
      <a:lvl1pPr algn="l" rtl="1" eaLnBrk="0" fontAlgn="base" hangingPunct="0">
        <a:spcBef>
          <a:spcPct val="0"/>
        </a:spcBef>
        <a:spcAft>
          <a:spcPct val="0"/>
        </a:spcAft>
        <a:defRPr sz="2400" b="1">
          <a:solidFill>
            <a:schemeClr val="tx1"/>
          </a:solidFill>
          <a:latin typeface="+mj-lt"/>
          <a:ea typeface="Arial" pitchFamily="-112" charset="0"/>
          <a:cs typeface="+mj-cs"/>
        </a:defRPr>
      </a:lvl1pPr>
      <a:lvl2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ea typeface="Arial" pitchFamily="-112" charset="0"/>
          <a:cs typeface="+mn-cs"/>
        </a:defRPr>
      </a:lvl2pPr>
      <a:lvl3pPr marL="2278063" indent="11113" algn="r" rtl="1"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oleObject" Target="../embeddings/oleObject63.bin"/><Relationship Id="rId3" Type="http://schemas.openxmlformats.org/officeDocument/2006/relationships/tags" Target="../tags/tag64.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63.xml"/><Relationship Id="rId1" Type="http://schemas.openxmlformats.org/officeDocument/2006/relationships/vmlDrawing" Target="../drawings/vmlDrawing59.vml"/><Relationship Id="rId6" Type="http://schemas.openxmlformats.org/officeDocument/2006/relationships/image" Target="../media/image2.emf"/><Relationship Id="rId11" Type="http://schemas.openxmlformats.org/officeDocument/2006/relationships/image" Target="../media/image8.png"/><Relationship Id="rId5" Type="http://schemas.openxmlformats.org/officeDocument/2006/relationships/oleObject" Target="../embeddings/oleObject6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2.xml"/><Relationship Id="rId1" Type="http://schemas.openxmlformats.org/officeDocument/2006/relationships/vmlDrawing" Target="../drawings/vmlDrawing66.vml"/><Relationship Id="rId5" Type="http://schemas.openxmlformats.org/officeDocument/2006/relationships/image" Target="../media/image2.emf"/><Relationship Id="rId4" Type="http://schemas.openxmlformats.org/officeDocument/2006/relationships/oleObject" Target="../embeddings/oleObject76.bin"/></Relationships>
</file>

<file path=ppt/slides/_rels/slide11.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oleObject" Target="../embeddings/oleObject78.bin"/><Relationship Id="rId3" Type="http://schemas.openxmlformats.org/officeDocument/2006/relationships/tags" Target="../tags/tag144.xml"/><Relationship Id="rId21" Type="http://schemas.openxmlformats.org/officeDocument/2006/relationships/image" Target="../media/image17.emf"/><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hyperlink" Target="http://tuik.gov.tr/PreTablo.do?alt_id=1075" TargetMode="External"/><Relationship Id="rId2" Type="http://schemas.openxmlformats.org/officeDocument/2006/relationships/tags" Target="../tags/tag143.xml"/><Relationship Id="rId16" Type="http://schemas.openxmlformats.org/officeDocument/2006/relationships/image" Target="../media/image2.emf"/><Relationship Id="rId20" Type="http://schemas.openxmlformats.org/officeDocument/2006/relationships/oleObject" Target="../embeddings/oleObject79.bin"/><Relationship Id="rId1" Type="http://schemas.openxmlformats.org/officeDocument/2006/relationships/vmlDrawing" Target="../drawings/vmlDrawing67.v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oleObject" Target="../embeddings/oleObject77.bin"/><Relationship Id="rId23" Type="http://schemas.openxmlformats.org/officeDocument/2006/relationships/image" Target="../media/image18.png"/><Relationship Id="rId10" Type="http://schemas.openxmlformats.org/officeDocument/2006/relationships/tags" Target="../tags/tag151.xml"/><Relationship Id="rId19" Type="http://schemas.openxmlformats.org/officeDocument/2006/relationships/image" Target="../media/image16.emf"/><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slideLayout" Target="../slideLayouts/slideLayout2.xml"/><Relationship Id="rId22" Type="http://schemas.openxmlformats.org/officeDocument/2006/relationships/oleObject" Target="../embeddings/oleObject80.bin"/></Relationships>
</file>

<file path=ppt/slides/_rels/slide12.xml.rels><?xml version="1.0" encoding="UTF-8" standalone="yes"?>
<Relationships xmlns="http://schemas.openxmlformats.org/package/2006/relationships"><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tags" Target="../tags/tag179.xml"/><Relationship Id="rId39" Type="http://schemas.openxmlformats.org/officeDocument/2006/relationships/tags" Target="../tags/tag192.xml"/><Relationship Id="rId21" Type="http://schemas.openxmlformats.org/officeDocument/2006/relationships/tags" Target="../tags/tag174.xml"/><Relationship Id="rId34" Type="http://schemas.openxmlformats.org/officeDocument/2006/relationships/tags" Target="../tags/tag187.xml"/><Relationship Id="rId42" Type="http://schemas.openxmlformats.org/officeDocument/2006/relationships/tags" Target="../tags/tag195.xml"/><Relationship Id="rId47" Type="http://schemas.openxmlformats.org/officeDocument/2006/relationships/tags" Target="../tags/tag200.xml"/><Relationship Id="rId50" Type="http://schemas.openxmlformats.org/officeDocument/2006/relationships/tags" Target="../tags/tag203.xml"/><Relationship Id="rId55" Type="http://schemas.openxmlformats.org/officeDocument/2006/relationships/tags" Target="../tags/tag208.xml"/><Relationship Id="rId63" Type="http://schemas.openxmlformats.org/officeDocument/2006/relationships/tags" Target="../tags/tag216.xml"/><Relationship Id="rId68" Type="http://schemas.openxmlformats.org/officeDocument/2006/relationships/hyperlink" Target="http://tuik.gov.tr/PreTablo.do?alt_id=1007" TargetMode="External"/><Relationship Id="rId7" Type="http://schemas.openxmlformats.org/officeDocument/2006/relationships/tags" Target="../tags/tag160.xml"/><Relationship Id="rId2" Type="http://schemas.openxmlformats.org/officeDocument/2006/relationships/tags" Target="../tags/tag155.xml"/><Relationship Id="rId16" Type="http://schemas.openxmlformats.org/officeDocument/2006/relationships/tags" Target="../tags/tag169.xml"/><Relationship Id="rId29" Type="http://schemas.openxmlformats.org/officeDocument/2006/relationships/tags" Target="../tags/tag182.xml"/><Relationship Id="rId1" Type="http://schemas.openxmlformats.org/officeDocument/2006/relationships/vmlDrawing" Target="../drawings/vmlDrawing68.v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tags" Target="../tags/tag177.xml"/><Relationship Id="rId32" Type="http://schemas.openxmlformats.org/officeDocument/2006/relationships/tags" Target="../tags/tag185.xml"/><Relationship Id="rId37" Type="http://schemas.openxmlformats.org/officeDocument/2006/relationships/tags" Target="../tags/tag190.xml"/><Relationship Id="rId40" Type="http://schemas.openxmlformats.org/officeDocument/2006/relationships/tags" Target="../tags/tag193.xml"/><Relationship Id="rId45" Type="http://schemas.openxmlformats.org/officeDocument/2006/relationships/tags" Target="../tags/tag198.xml"/><Relationship Id="rId53" Type="http://schemas.openxmlformats.org/officeDocument/2006/relationships/tags" Target="../tags/tag206.xml"/><Relationship Id="rId58" Type="http://schemas.openxmlformats.org/officeDocument/2006/relationships/tags" Target="../tags/tag211.xml"/><Relationship Id="rId66" Type="http://schemas.openxmlformats.org/officeDocument/2006/relationships/oleObject" Target="../embeddings/oleObject81.bin"/><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tags" Target="../tags/tag176.xml"/><Relationship Id="rId28" Type="http://schemas.openxmlformats.org/officeDocument/2006/relationships/tags" Target="../tags/tag181.xml"/><Relationship Id="rId36" Type="http://schemas.openxmlformats.org/officeDocument/2006/relationships/tags" Target="../tags/tag189.xml"/><Relationship Id="rId49" Type="http://schemas.openxmlformats.org/officeDocument/2006/relationships/tags" Target="../tags/tag202.xml"/><Relationship Id="rId57" Type="http://schemas.openxmlformats.org/officeDocument/2006/relationships/tags" Target="../tags/tag210.xml"/><Relationship Id="rId61" Type="http://schemas.openxmlformats.org/officeDocument/2006/relationships/tags" Target="../tags/tag214.xml"/><Relationship Id="rId10" Type="http://schemas.openxmlformats.org/officeDocument/2006/relationships/tags" Target="../tags/tag163.xml"/><Relationship Id="rId19" Type="http://schemas.openxmlformats.org/officeDocument/2006/relationships/tags" Target="../tags/tag172.xml"/><Relationship Id="rId31" Type="http://schemas.openxmlformats.org/officeDocument/2006/relationships/tags" Target="../tags/tag184.xml"/><Relationship Id="rId44" Type="http://schemas.openxmlformats.org/officeDocument/2006/relationships/tags" Target="../tags/tag197.xml"/><Relationship Id="rId52" Type="http://schemas.openxmlformats.org/officeDocument/2006/relationships/tags" Target="../tags/tag205.xml"/><Relationship Id="rId60" Type="http://schemas.openxmlformats.org/officeDocument/2006/relationships/tags" Target="../tags/tag213.xml"/><Relationship Id="rId65" Type="http://schemas.openxmlformats.org/officeDocument/2006/relationships/slideLayout" Target="../slideLayouts/slideLayout4.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tags" Target="../tags/tag175.xml"/><Relationship Id="rId27" Type="http://schemas.openxmlformats.org/officeDocument/2006/relationships/tags" Target="../tags/tag180.xml"/><Relationship Id="rId30" Type="http://schemas.openxmlformats.org/officeDocument/2006/relationships/tags" Target="../tags/tag183.xml"/><Relationship Id="rId35" Type="http://schemas.openxmlformats.org/officeDocument/2006/relationships/tags" Target="../tags/tag188.xml"/><Relationship Id="rId43" Type="http://schemas.openxmlformats.org/officeDocument/2006/relationships/tags" Target="../tags/tag196.xml"/><Relationship Id="rId48" Type="http://schemas.openxmlformats.org/officeDocument/2006/relationships/tags" Target="../tags/tag201.xml"/><Relationship Id="rId56" Type="http://schemas.openxmlformats.org/officeDocument/2006/relationships/tags" Target="../tags/tag209.xml"/><Relationship Id="rId64" Type="http://schemas.openxmlformats.org/officeDocument/2006/relationships/tags" Target="../tags/tag217.xml"/><Relationship Id="rId69" Type="http://schemas.openxmlformats.org/officeDocument/2006/relationships/oleObject" Target="../embeddings/oleObject82.bin"/><Relationship Id="rId8" Type="http://schemas.openxmlformats.org/officeDocument/2006/relationships/tags" Target="../tags/tag161.xml"/><Relationship Id="rId51" Type="http://schemas.openxmlformats.org/officeDocument/2006/relationships/tags" Target="../tags/tag204.xml"/><Relationship Id="rId3" Type="http://schemas.openxmlformats.org/officeDocument/2006/relationships/tags" Target="../tags/tag156.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tags" Target="../tags/tag178.xml"/><Relationship Id="rId33" Type="http://schemas.openxmlformats.org/officeDocument/2006/relationships/tags" Target="../tags/tag186.xml"/><Relationship Id="rId38" Type="http://schemas.openxmlformats.org/officeDocument/2006/relationships/tags" Target="../tags/tag191.xml"/><Relationship Id="rId46" Type="http://schemas.openxmlformats.org/officeDocument/2006/relationships/tags" Target="../tags/tag199.xml"/><Relationship Id="rId59" Type="http://schemas.openxmlformats.org/officeDocument/2006/relationships/tags" Target="../tags/tag212.xml"/><Relationship Id="rId67" Type="http://schemas.openxmlformats.org/officeDocument/2006/relationships/image" Target="../media/image1.emf"/><Relationship Id="rId20" Type="http://schemas.openxmlformats.org/officeDocument/2006/relationships/tags" Target="../tags/tag173.xml"/><Relationship Id="rId41" Type="http://schemas.openxmlformats.org/officeDocument/2006/relationships/tags" Target="../tags/tag194.xml"/><Relationship Id="rId54" Type="http://schemas.openxmlformats.org/officeDocument/2006/relationships/tags" Target="../tags/tag207.xml"/><Relationship Id="rId62" Type="http://schemas.openxmlformats.org/officeDocument/2006/relationships/tags" Target="../tags/tag215.xml"/><Relationship Id="rId70"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hyperlink" Target="https://biruni.tuik.gov.tr/medas/?kn=102&amp;locale=tr"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9" Type="http://schemas.openxmlformats.org/officeDocument/2006/relationships/tags" Target="../tags/tag255.xml"/><Relationship Id="rId21" Type="http://schemas.openxmlformats.org/officeDocument/2006/relationships/tags" Target="../tags/tag237.xml"/><Relationship Id="rId34" Type="http://schemas.openxmlformats.org/officeDocument/2006/relationships/tags" Target="../tags/tag250.xml"/><Relationship Id="rId42" Type="http://schemas.openxmlformats.org/officeDocument/2006/relationships/tags" Target="../tags/tag258.xml"/><Relationship Id="rId47" Type="http://schemas.openxmlformats.org/officeDocument/2006/relationships/tags" Target="../tags/tag263.xml"/><Relationship Id="rId50" Type="http://schemas.openxmlformats.org/officeDocument/2006/relationships/tags" Target="../tags/tag266.xml"/><Relationship Id="rId55" Type="http://schemas.openxmlformats.org/officeDocument/2006/relationships/tags" Target="../tags/tag271.xml"/><Relationship Id="rId63" Type="http://schemas.openxmlformats.org/officeDocument/2006/relationships/tags" Target="../tags/tag279.xml"/><Relationship Id="rId68" Type="http://schemas.openxmlformats.org/officeDocument/2006/relationships/image" Target="../media/image2.emf"/><Relationship Id="rId7" Type="http://schemas.openxmlformats.org/officeDocument/2006/relationships/tags" Target="../tags/tag223.xml"/><Relationship Id="rId71" Type="http://schemas.openxmlformats.org/officeDocument/2006/relationships/image" Target="../media/image20.emf"/><Relationship Id="rId2" Type="http://schemas.openxmlformats.org/officeDocument/2006/relationships/tags" Target="../tags/tag218.xml"/><Relationship Id="rId16" Type="http://schemas.openxmlformats.org/officeDocument/2006/relationships/tags" Target="../tags/tag232.xml"/><Relationship Id="rId29" Type="http://schemas.openxmlformats.org/officeDocument/2006/relationships/tags" Target="../tags/tag245.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tags" Target="../tags/tag256.xml"/><Relationship Id="rId45" Type="http://schemas.openxmlformats.org/officeDocument/2006/relationships/tags" Target="../tags/tag261.xml"/><Relationship Id="rId53" Type="http://schemas.openxmlformats.org/officeDocument/2006/relationships/tags" Target="../tags/tag269.xml"/><Relationship Id="rId58" Type="http://schemas.openxmlformats.org/officeDocument/2006/relationships/tags" Target="../tags/tag274.xml"/><Relationship Id="rId66" Type="http://schemas.openxmlformats.org/officeDocument/2006/relationships/slideLayout" Target="../slideLayouts/slideLayout2.xml"/><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49" Type="http://schemas.openxmlformats.org/officeDocument/2006/relationships/tags" Target="../tags/tag265.xml"/><Relationship Id="rId57" Type="http://schemas.openxmlformats.org/officeDocument/2006/relationships/tags" Target="../tags/tag273.xml"/><Relationship Id="rId61" Type="http://schemas.openxmlformats.org/officeDocument/2006/relationships/tags" Target="../tags/tag277.xml"/><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tags" Target="../tags/tag247.xml"/><Relationship Id="rId44" Type="http://schemas.openxmlformats.org/officeDocument/2006/relationships/tags" Target="../tags/tag260.xml"/><Relationship Id="rId52" Type="http://schemas.openxmlformats.org/officeDocument/2006/relationships/tags" Target="../tags/tag268.xml"/><Relationship Id="rId60" Type="http://schemas.openxmlformats.org/officeDocument/2006/relationships/tags" Target="../tags/tag276.xml"/><Relationship Id="rId65" Type="http://schemas.openxmlformats.org/officeDocument/2006/relationships/tags" Target="../tags/tag281.xml"/><Relationship Id="rId73" Type="http://schemas.openxmlformats.org/officeDocument/2006/relationships/image" Target="../media/image21.emf"/><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tags" Target="../tags/tag259.xml"/><Relationship Id="rId48" Type="http://schemas.openxmlformats.org/officeDocument/2006/relationships/tags" Target="../tags/tag264.xml"/><Relationship Id="rId56" Type="http://schemas.openxmlformats.org/officeDocument/2006/relationships/tags" Target="../tags/tag272.xml"/><Relationship Id="rId64" Type="http://schemas.openxmlformats.org/officeDocument/2006/relationships/tags" Target="../tags/tag280.xml"/><Relationship Id="rId69" Type="http://schemas.openxmlformats.org/officeDocument/2006/relationships/hyperlink" Target="http://www.sgk.gov.tr/wps/portal/sgk/tr/kurumsal/istatistik/sgk_istatistik_yilliklari" TargetMode="External"/><Relationship Id="rId8" Type="http://schemas.openxmlformats.org/officeDocument/2006/relationships/tags" Target="../tags/tag224.xml"/><Relationship Id="rId51" Type="http://schemas.openxmlformats.org/officeDocument/2006/relationships/tags" Target="../tags/tag267.xml"/><Relationship Id="rId72" Type="http://schemas.openxmlformats.org/officeDocument/2006/relationships/oleObject" Target="../embeddings/oleObject85.bin"/><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 Id="rId46" Type="http://schemas.openxmlformats.org/officeDocument/2006/relationships/tags" Target="../tags/tag262.xml"/><Relationship Id="rId59" Type="http://schemas.openxmlformats.org/officeDocument/2006/relationships/tags" Target="../tags/tag275.xml"/><Relationship Id="rId67" Type="http://schemas.openxmlformats.org/officeDocument/2006/relationships/oleObject" Target="../embeddings/oleObject83.bin"/><Relationship Id="rId20" Type="http://schemas.openxmlformats.org/officeDocument/2006/relationships/tags" Target="../tags/tag236.xml"/><Relationship Id="rId41" Type="http://schemas.openxmlformats.org/officeDocument/2006/relationships/tags" Target="../tags/tag257.xml"/><Relationship Id="rId54" Type="http://schemas.openxmlformats.org/officeDocument/2006/relationships/tags" Target="../tags/tag270.xml"/><Relationship Id="rId62" Type="http://schemas.openxmlformats.org/officeDocument/2006/relationships/tags" Target="../tags/tag278.xml"/><Relationship Id="rId70" Type="http://schemas.openxmlformats.org/officeDocument/2006/relationships/oleObject" Target="../embeddings/oleObject84.bin"/><Relationship Id="rId1" Type="http://schemas.openxmlformats.org/officeDocument/2006/relationships/vmlDrawing" Target="../drawings/vmlDrawing69.vml"/><Relationship Id="rId6" Type="http://schemas.openxmlformats.org/officeDocument/2006/relationships/tags" Target="../tags/tag2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bs.sanayi.gov.tr/Raporlar.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 Type="http://schemas.openxmlformats.org/officeDocument/2006/relationships/tags" Target="../tags/tag283.xml"/><Relationship Id="rId21" Type="http://schemas.openxmlformats.org/officeDocument/2006/relationships/tags" Target="../tags/tag301.xml"/><Relationship Id="rId34" Type="http://schemas.openxmlformats.org/officeDocument/2006/relationships/oleObject" Target="../embeddings/oleObject88.bin"/><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hyperlink" Target="https://gbs.sanayi.gov.tr/Raporlar.aspx" TargetMode="External"/><Relationship Id="rId2" Type="http://schemas.openxmlformats.org/officeDocument/2006/relationships/tags" Target="../tags/tag282.xml"/><Relationship Id="rId16" Type="http://schemas.openxmlformats.org/officeDocument/2006/relationships/tags" Target="../tags/tag296.xml"/><Relationship Id="rId20" Type="http://schemas.openxmlformats.org/officeDocument/2006/relationships/tags" Target="../tags/tag300.xml"/><Relationship Id="rId29" Type="http://schemas.openxmlformats.org/officeDocument/2006/relationships/oleObject" Target="../embeddings/oleObject86.bin"/><Relationship Id="rId1" Type="http://schemas.openxmlformats.org/officeDocument/2006/relationships/vmlDrawing" Target="../drawings/vmlDrawing70.vml"/><Relationship Id="rId6" Type="http://schemas.openxmlformats.org/officeDocument/2006/relationships/tags" Target="../tags/tag286.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image" Target="../media/image22.png"/><Relationship Id="rId5" Type="http://schemas.openxmlformats.org/officeDocument/2006/relationships/tags" Target="../tags/tag285.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slideLayout" Target="../slideLayouts/slideLayout5.xml"/><Relationship Id="rId10" Type="http://schemas.openxmlformats.org/officeDocument/2006/relationships/tags" Target="../tags/tag290.xml"/><Relationship Id="rId19" Type="http://schemas.openxmlformats.org/officeDocument/2006/relationships/tags" Target="../tags/tag299.xml"/><Relationship Id="rId31" Type="http://schemas.openxmlformats.org/officeDocument/2006/relationships/oleObject" Target="../embeddings/oleObject87.bin"/><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image" Target="../media/image1.emf"/><Relationship Id="rId35"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hyperlink" Target="http://tuik.gov.tr/PreTablo.do?alt_id=1046" TargetMode="External"/><Relationship Id="rId3" Type="http://schemas.openxmlformats.org/officeDocument/2006/relationships/tags" Target="../tags/tag309.xml"/><Relationship Id="rId7" Type="http://schemas.openxmlformats.org/officeDocument/2006/relationships/image" Target="../media/image1.emf"/><Relationship Id="rId2" Type="http://schemas.openxmlformats.org/officeDocument/2006/relationships/tags" Target="../tags/tag308.xml"/><Relationship Id="rId1" Type="http://schemas.openxmlformats.org/officeDocument/2006/relationships/vmlDrawing" Target="../drawings/vmlDrawing71.vml"/><Relationship Id="rId6" Type="http://schemas.openxmlformats.org/officeDocument/2006/relationships/oleObject" Target="../embeddings/oleObject89.bin"/><Relationship Id="rId5" Type="http://schemas.openxmlformats.org/officeDocument/2006/relationships/notesSlide" Target="../notesSlides/notesSlide2.xml"/><Relationship Id="rId4" Type="http://schemas.openxmlformats.org/officeDocument/2006/relationships/slideLayout" Target="../slideLayouts/slideLayout6.xml"/><Relationship Id="rId9" Type="http://schemas.openxmlformats.org/officeDocument/2006/relationships/chart" Target="../charts/chart1.xml"/></Relationships>
</file>

<file path=ppt/slides/_rels/slide19.xml.rels><?xml version="1.0" encoding="UTF-8" standalone="yes"?>
<Relationships xmlns="http://schemas.openxmlformats.org/package/2006/relationships"><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tags" Target="../tags/tag334.xml"/><Relationship Id="rId39" Type="http://schemas.openxmlformats.org/officeDocument/2006/relationships/tags" Target="../tags/tag347.xml"/><Relationship Id="rId21" Type="http://schemas.openxmlformats.org/officeDocument/2006/relationships/tags" Target="../tags/tag329.xml"/><Relationship Id="rId34" Type="http://schemas.openxmlformats.org/officeDocument/2006/relationships/tags" Target="../tags/tag342.xml"/><Relationship Id="rId42" Type="http://schemas.openxmlformats.org/officeDocument/2006/relationships/tags" Target="../tags/tag350.xml"/><Relationship Id="rId47" Type="http://schemas.openxmlformats.org/officeDocument/2006/relationships/tags" Target="../tags/tag355.xml"/><Relationship Id="rId50" Type="http://schemas.openxmlformats.org/officeDocument/2006/relationships/tags" Target="../tags/tag358.xml"/><Relationship Id="rId55" Type="http://schemas.openxmlformats.org/officeDocument/2006/relationships/tags" Target="../tags/tag363.xml"/><Relationship Id="rId63" Type="http://schemas.openxmlformats.org/officeDocument/2006/relationships/tags" Target="../tags/tag371.xml"/><Relationship Id="rId68" Type="http://schemas.openxmlformats.org/officeDocument/2006/relationships/image" Target="../media/image2.emf"/><Relationship Id="rId7" Type="http://schemas.openxmlformats.org/officeDocument/2006/relationships/tags" Target="../tags/tag315.xml"/><Relationship Id="rId71" Type="http://schemas.openxmlformats.org/officeDocument/2006/relationships/image" Target="../media/image24.emf"/><Relationship Id="rId2" Type="http://schemas.openxmlformats.org/officeDocument/2006/relationships/tags" Target="../tags/tag310.xml"/><Relationship Id="rId16" Type="http://schemas.openxmlformats.org/officeDocument/2006/relationships/tags" Target="../tags/tag324.xml"/><Relationship Id="rId29" Type="http://schemas.openxmlformats.org/officeDocument/2006/relationships/tags" Target="../tags/tag337.xml"/><Relationship Id="rId11" Type="http://schemas.openxmlformats.org/officeDocument/2006/relationships/tags" Target="../tags/tag319.xml"/><Relationship Id="rId24" Type="http://schemas.openxmlformats.org/officeDocument/2006/relationships/tags" Target="../tags/tag332.xml"/><Relationship Id="rId32" Type="http://schemas.openxmlformats.org/officeDocument/2006/relationships/tags" Target="../tags/tag340.xml"/><Relationship Id="rId37" Type="http://schemas.openxmlformats.org/officeDocument/2006/relationships/tags" Target="../tags/tag345.xml"/><Relationship Id="rId40" Type="http://schemas.openxmlformats.org/officeDocument/2006/relationships/tags" Target="../tags/tag348.xml"/><Relationship Id="rId45" Type="http://schemas.openxmlformats.org/officeDocument/2006/relationships/tags" Target="../tags/tag353.xml"/><Relationship Id="rId53" Type="http://schemas.openxmlformats.org/officeDocument/2006/relationships/tags" Target="../tags/tag361.xml"/><Relationship Id="rId58" Type="http://schemas.openxmlformats.org/officeDocument/2006/relationships/tags" Target="../tags/tag366.xml"/><Relationship Id="rId66" Type="http://schemas.openxmlformats.org/officeDocument/2006/relationships/slideLayout" Target="../slideLayouts/slideLayout2.xml"/><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tags" Target="../tags/tag336.xml"/><Relationship Id="rId36" Type="http://schemas.openxmlformats.org/officeDocument/2006/relationships/tags" Target="../tags/tag344.xml"/><Relationship Id="rId49" Type="http://schemas.openxmlformats.org/officeDocument/2006/relationships/tags" Target="../tags/tag357.xml"/><Relationship Id="rId57" Type="http://schemas.openxmlformats.org/officeDocument/2006/relationships/tags" Target="../tags/tag365.xml"/><Relationship Id="rId61" Type="http://schemas.openxmlformats.org/officeDocument/2006/relationships/tags" Target="../tags/tag369.xml"/><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tags" Target="../tags/tag339.xml"/><Relationship Id="rId44" Type="http://schemas.openxmlformats.org/officeDocument/2006/relationships/tags" Target="../tags/tag352.xml"/><Relationship Id="rId52" Type="http://schemas.openxmlformats.org/officeDocument/2006/relationships/tags" Target="../tags/tag360.xml"/><Relationship Id="rId60" Type="http://schemas.openxmlformats.org/officeDocument/2006/relationships/tags" Target="../tags/tag368.xml"/><Relationship Id="rId65" Type="http://schemas.openxmlformats.org/officeDocument/2006/relationships/tags" Target="../tags/tag373.xml"/><Relationship Id="rId73" Type="http://schemas.openxmlformats.org/officeDocument/2006/relationships/image" Target="../media/image25.emf"/><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tags" Target="../tags/tag335.xml"/><Relationship Id="rId30" Type="http://schemas.openxmlformats.org/officeDocument/2006/relationships/tags" Target="../tags/tag338.xml"/><Relationship Id="rId35" Type="http://schemas.openxmlformats.org/officeDocument/2006/relationships/tags" Target="../tags/tag343.xml"/><Relationship Id="rId43" Type="http://schemas.openxmlformats.org/officeDocument/2006/relationships/tags" Target="../tags/tag351.xml"/><Relationship Id="rId48" Type="http://schemas.openxmlformats.org/officeDocument/2006/relationships/tags" Target="../tags/tag356.xml"/><Relationship Id="rId56" Type="http://schemas.openxmlformats.org/officeDocument/2006/relationships/tags" Target="../tags/tag364.xml"/><Relationship Id="rId64" Type="http://schemas.openxmlformats.org/officeDocument/2006/relationships/tags" Target="../tags/tag372.xml"/><Relationship Id="rId69" Type="http://schemas.openxmlformats.org/officeDocument/2006/relationships/hyperlink" Target="http://rapory.tuik.gov.tr/07-05-2019-16:31:11-1670523931783726556994977847.html?" TargetMode="External"/><Relationship Id="rId8" Type="http://schemas.openxmlformats.org/officeDocument/2006/relationships/tags" Target="../tags/tag316.xml"/><Relationship Id="rId51" Type="http://schemas.openxmlformats.org/officeDocument/2006/relationships/tags" Target="../tags/tag359.xml"/><Relationship Id="rId72" Type="http://schemas.openxmlformats.org/officeDocument/2006/relationships/oleObject" Target="../embeddings/oleObject92.bin"/><Relationship Id="rId3" Type="http://schemas.openxmlformats.org/officeDocument/2006/relationships/tags" Target="../tags/tag311.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tags" Target="../tags/tag333.xml"/><Relationship Id="rId33" Type="http://schemas.openxmlformats.org/officeDocument/2006/relationships/tags" Target="../tags/tag341.xml"/><Relationship Id="rId38" Type="http://schemas.openxmlformats.org/officeDocument/2006/relationships/tags" Target="../tags/tag346.xml"/><Relationship Id="rId46" Type="http://schemas.openxmlformats.org/officeDocument/2006/relationships/tags" Target="../tags/tag354.xml"/><Relationship Id="rId59" Type="http://schemas.openxmlformats.org/officeDocument/2006/relationships/tags" Target="../tags/tag367.xml"/><Relationship Id="rId67" Type="http://schemas.openxmlformats.org/officeDocument/2006/relationships/oleObject" Target="../embeddings/oleObject90.bin"/><Relationship Id="rId20" Type="http://schemas.openxmlformats.org/officeDocument/2006/relationships/tags" Target="../tags/tag328.xml"/><Relationship Id="rId41" Type="http://schemas.openxmlformats.org/officeDocument/2006/relationships/tags" Target="../tags/tag349.xml"/><Relationship Id="rId54" Type="http://schemas.openxmlformats.org/officeDocument/2006/relationships/tags" Target="../tags/tag362.xml"/><Relationship Id="rId62" Type="http://schemas.openxmlformats.org/officeDocument/2006/relationships/tags" Target="../tags/tag370.xml"/><Relationship Id="rId70" Type="http://schemas.openxmlformats.org/officeDocument/2006/relationships/oleObject" Target="../embeddings/oleObject91.bin"/><Relationship Id="rId1" Type="http://schemas.openxmlformats.org/officeDocument/2006/relationships/vmlDrawing" Target="../drawings/vmlDrawing72.vml"/><Relationship Id="rId6" Type="http://schemas.openxmlformats.org/officeDocument/2006/relationships/tags" Target="../tags/tag3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385.xml"/><Relationship Id="rId18" Type="http://schemas.openxmlformats.org/officeDocument/2006/relationships/tags" Target="../tags/tag390.xml"/><Relationship Id="rId26" Type="http://schemas.openxmlformats.org/officeDocument/2006/relationships/tags" Target="../tags/tag398.xml"/><Relationship Id="rId39" Type="http://schemas.openxmlformats.org/officeDocument/2006/relationships/tags" Target="../tags/tag411.xml"/><Relationship Id="rId21" Type="http://schemas.openxmlformats.org/officeDocument/2006/relationships/tags" Target="../tags/tag393.xml"/><Relationship Id="rId34" Type="http://schemas.openxmlformats.org/officeDocument/2006/relationships/tags" Target="../tags/tag406.xml"/><Relationship Id="rId42" Type="http://schemas.openxmlformats.org/officeDocument/2006/relationships/tags" Target="../tags/tag414.xml"/><Relationship Id="rId47" Type="http://schemas.openxmlformats.org/officeDocument/2006/relationships/tags" Target="../tags/tag419.xml"/><Relationship Id="rId50" Type="http://schemas.openxmlformats.org/officeDocument/2006/relationships/tags" Target="../tags/tag422.xml"/><Relationship Id="rId55" Type="http://schemas.openxmlformats.org/officeDocument/2006/relationships/tags" Target="../tags/tag427.xml"/><Relationship Id="rId63" Type="http://schemas.openxmlformats.org/officeDocument/2006/relationships/tags" Target="../tags/tag435.xml"/><Relationship Id="rId68" Type="http://schemas.openxmlformats.org/officeDocument/2006/relationships/oleObject" Target="../embeddings/oleObject93.bin"/><Relationship Id="rId7" Type="http://schemas.openxmlformats.org/officeDocument/2006/relationships/tags" Target="../tags/tag379.xml"/><Relationship Id="rId71" Type="http://schemas.openxmlformats.org/officeDocument/2006/relationships/image" Target="../media/image26.png"/><Relationship Id="rId2" Type="http://schemas.openxmlformats.org/officeDocument/2006/relationships/tags" Target="../tags/tag374.xml"/><Relationship Id="rId16" Type="http://schemas.openxmlformats.org/officeDocument/2006/relationships/tags" Target="../tags/tag388.xml"/><Relationship Id="rId29" Type="http://schemas.openxmlformats.org/officeDocument/2006/relationships/tags" Target="../tags/tag401.xml"/><Relationship Id="rId11" Type="http://schemas.openxmlformats.org/officeDocument/2006/relationships/tags" Target="../tags/tag383.xml"/><Relationship Id="rId24" Type="http://schemas.openxmlformats.org/officeDocument/2006/relationships/tags" Target="../tags/tag396.xml"/><Relationship Id="rId32" Type="http://schemas.openxmlformats.org/officeDocument/2006/relationships/tags" Target="../tags/tag404.xml"/><Relationship Id="rId37" Type="http://schemas.openxmlformats.org/officeDocument/2006/relationships/tags" Target="../tags/tag409.xml"/><Relationship Id="rId40" Type="http://schemas.openxmlformats.org/officeDocument/2006/relationships/tags" Target="../tags/tag412.xml"/><Relationship Id="rId45" Type="http://schemas.openxmlformats.org/officeDocument/2006/relationships/tags" Target="../tags/tag417.xml"/><Relationship Id="rId53" Type="http://schemas.openxmlformats.org/officeDocument/2006/relationships/tags" Target="../tags/tag425.xml"/><Relationship Id="rId58" Type="http://schemas.openxmlformats.org/officeDocument/2006/relationships/tags" Target="../tags/tag430.xml"/><Relationship Id="rId66" Type="http://schemas.openxmlformats.org/officeDocument/2006/relationships/slideLayout" Target="../slideLayouts/slideLayout6.xml"/><Relationship Id="rId74" Type="http://schemas.openxmlformats.org/officeDocument/2006/relationships/hyperlink" Target="http://rapory.tuik.gov.tr/07-05-2019-16:31:11-1670523931783726556994977847.html?" TargetMode="External"/><Relationship Id="rId5" Type="http://schemas.openxmlformats.org/officeDocument/2006/relationships/tags" Target="../tags/tag377.xml"/><Relationship Id="rId15" Type="http://schemas.openxmlformats.org/officeDocument/2006/relationships/tags" Target="../tags/tag387.xml"/><Relationship Id="rId23" Type="http://schemas.openxmlformats.org/officeDocument/2006/relationships/tags" Target="../tags/tag395.xml"/><Relationship Id="rId28" Type="http://schemas.openxmlformats.org/officeDocument/2006/relationships/tags" Target="../tags/tag400.xml"/><Relationship Id="rId36" Type="http://schemas.openxmlformats.org/officeDocument/2006/relationships/tags" Target="../tags/tag408.xml"/><Relationship Id="rId49" Type="http://schemas.openxmlformats.org/officeDocument/2006/relationships/tags" Target="../tags/tag421.xml"/><Relationship Id="rId57" Type="http://schemas.openxmlformats.org/officeDocument/2006/relationships/tags" Target="../tags/tag429.xml"/><Relationship Id="rId61" Type="http://schemas.openxmlformats.org/officeDocument/2006/relationships/tags" Target="../tags/tag433.xml"/><Relationship Id="rId10" Type="http://schemas.openxmlformats.org/officeDocument/2006/relationships/tags" Target="../tags/tag382.xml"/><Relationship Id="rId19" Type="http://schemas.openxmlformats.org/officeDocument/2006/relationships/tags" Target="../tags/tag391.xml"/><Relationship Id="rId31" Type="http://schemas.openxmlformats.org/officeDocument/2006/relationships/tags" Target="../tags/tag403.xml"/><Relationship Id="rId44" Type="http://schemas.openxmlformats.org/officeDocument/2006/relationships/tags" Target="../tags/tag416.xml"/><Relationship Id="rId52" Type="http://schemas.openxmlformats.org/officeDocument/2006/relationships/tags" Target="../tags/tag424.xml"/><Relationship Id="rId60" Type="http://schemas.openxmlformats.org/officeDocument/2006/relationships/tags" Target="../tags/tag432.xml"/><Relationship Id="rId65" Type="http://schemas.openxmlformats.org/officeDocument/2006/relationships/tags" Target="../tags/tag437.xml"/><Relationship Id="rId73" Type="http://schemas.openxmlformats.org/officeDocument/2006/relationships/image" Target="../media/image27.png"/><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tags" Target="../tags/tag386.xml"/><Relationship Id="rId22" Type="http://schemas.openxmlformats.org/officeDocument/2006/relationships/tags" Target="../tags/tag394.xml"/><Relationship Id="rId27" Type="http://schemas.openxmlformats.org/officeDocument/2006/relationships/tags" Target="../tags/tag399.xml"/><Relationship Id="rId30" Type="http://schemas.openxmlformats.org/officeDocument/2006/relationships/tags" Target="../tags/tag402.xml"/><Relationship Id="rId35" Type="http://schemas.openxmlformats.org/officeDocument/2006/relationships/tags" Target="../tags/tag407.xml"/><Relationship Id="rId43" Type="http://schemas.openxmlformats.org/officeDocument/2006/relationships/tags" Target="../tags/tag415.xml"/><Relationship Id="rId48" Type="http://schemas.openxmlformats.org/officeDocument/2006/relationships/tags" Target="../tags/tag420.xml"/><Relationship Id="rId56" Type="http://schemas.openxmlformats.org/officeDocument/2006/relationships/tags" Target="../tags/tag428.xml"/><Relationship Id="rId64" Type="http://schemas.openxmlformats.org/officeDocument/2006/relationships/tags" Target="../tags/tag436.xml"/><Relationship Id="rId69" Type="http://schemas.openxmlformats.org/officeDocument/2006/relationships/image" Target="../media/image1.emf"/><Relationship Id="rId8" Type="http://schemas.openxmlformats.org/officeDocument/2006/relationships/tags" Target="../tags/tag380.xml"/><Relationship Id="rId51" Type="http://schemas.openxmlformats.org/officeDocument/2006/relationships/tags" Target="../tags/tag423.xml"/><Relationship Id="rId72" Type="http://schemas.openxmlformats.org/officeDocument/2006/relationships/oleObject" Target="../embeddings/oleObject95.bin"/><Relationship Id="rId3" Type="http://schemas.openxmlformats.org/officeDocument/2006/relationships/tags" Target="../tags/tag375.xml"/><Relationship Id="rId12" Type="http://schemas.openxmlformats.org/officeDocument/2006/relationships/tags" Target="../tags/tag384.xml"/><Relationship Id="rId17" Type="http://schemas.openxmlformats.org/officeDocument/2006/relationships/tags" Target="../tags/tag389.xml"/><Relationship Id="rId25" Type="http://schemas.openxmlformats.org/officeDocument/2006/relationships/tags" Target="../tags/tag397.xml"/><Relationship Id="rId33" Type="http://schemas.openxmlformats.org/officeDocument/2006/relationships/tags" Target="../tags/tag405.xml"/><Relationship Id="rId38" Type="http://schemas.openxmlformats.org/officeDocument/2006/relationships/tags" Target="../tags/tag410.xml"/><Relationship Id="rId46" Type="http://schemas.openxmlformats.org/officeDocument/2006/relationships/tags" Target="../tags/tag418.xml"/><Relationship Id="rId59" Type="http://schemas.openxmlformats.org/officeDocument/2006/relationships/tags" Target="../tags/tag431.xml"/><Relationship Id="rId67" Type="http://schemas.openxmlformats.org/officeDocument/2006/relationships/notesSlide" Target="../notesSlides/notesSlide3.xml"/><Relationship Id="rId20" Type="http://schemas.openxmlformats.org/officeDocument/2006/relationships/tags" Target="../tags/tag392.xml"/><Relationship Id="rId41" Type="http://schemas.openxmlformats.org/officeDocument/2006/relationships/tags" Target="../tags/tag413.xml"/><Relationship Id="rId54" Type="http://schemas.openxmlformats.org/officeDocument/2006/relationships/tags" Target="../tags/tag426.xml"/><Relationship Id="rId62" Type="http://schemas.openxmlformats.org/officeDocument/2006/relationships/tags" Target="../tags/tag434.xml"/><Relationship Id="rId70" Type="http://schemas.openxmlformats.org/officeDocument/2006/relationships/oleObject" Target="../embeddings/oleObject94.bin"/><Relationship Id="rId1" Type="http://schemas.openxmlformats.org/officeDocument/2006/relationships/vmlDrawing" Target="../drawings/vmlDrawing73.vml"/><Relationship Id="rId6" Type="http://schemas.openxmlformats.org/officeDocument/2006/relationships/tags" Target="../tags/tag378.xml"/></Relationships>
</file>

<file path=ppt/slides/_rels/slide21.xml.rels><?xml version="1.0" encoding="UTF-8" standalone="yes"?>
<Relationships xmlns="http://schemas.openxmlformats.org/package/2006/relationships"><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96.bin"/><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30.png"/><Relationship Id="rId3" Type="http://schemas.openxmlformats.org/officeDocument/2006/relationships/tags" Target="../tags/tag441.xml"/><Relationship Id="rId7" Type="http://schemas.openxmlformats.org/officeDocument/2006/relationships/image" Target="../media/image2.emf"/><Relationship Id="rId12" Type="http://schemas.openxmlformats.org/officeDocument/2006/relationships/oleObject" Target="../embeddings/oleObject100.bin"/><Relationship Id="rId2" Type="http://schemas.openxmlformats.org/officeDocument/2006/relationships/tags" Target="../tags/tag440.xml"/><Relationship Id="rId1" Type="http://schemas.openxmlformats.org/officeDocument/2006/relationships/vmlDrawing" Target="../drawings/vmlDrawing75.vml"/><Relationship Id="rId6" Type="http://schemas.openxmlformats.org/officeDocument/2006/relationships/oleObject" Target="../embeddings/oleObject97.bin"/><Relationship Id="rId11" Type="http://schemas.openxmlformats.org/officeDocument/2006/relationships/image" Target="../media/image29.png"/><Relationship Id="rId5" Type="http://schemas.openxmlformats.org/officeDocument/2006/relationships/notesSlide" Target="../notesSlides/notesSlide4.xml"/><Relationship Id="rId10" Type="http://schemas.openxmlformats.org/officeDocument/2006/relationships/oleObject" Target="../embeddings/oleObject99.bin"/><Relationship Id="rId4" Type="http://schemas.openxmlformats.org/officeDocument/2006/relationships/slideLayout" Target="../slideLayouts/slideLayout3.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hyperlink" Target="https://gbs.sanayi.gov.tr/Raporlar.asp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448.xml"/><Relationship Id="rId13" Type="http://schemas.openxmlformats.org/officeDocument/2006/relationships/tags" Target="../tags/tag453.xml"/><Relationship Id="rId18" Type="http://schemas.openxmlformats.org/officeDocument/2006/relationships/oleObject" Target="../embeddings/oleObject101.bin"/><Relationship Id="rId3" Type="http://schemas.openxmlformats.org/officeDocument/2006/relationships/tags" Target="../tags/tag443.xml"/><Relationship Id="rId21" Type="http://schemas.openxmlformats.org/officeDocument/2006/relationships/oleObject" Target="../embeddings/oleObject102.bin"/><Relationship Id="rId7" Type="http://schemas.openxmlformats.org/officeDocument/2006/relationships/tags" Target="../tags/tag447.xml"/><Relationship Id="rId12" Type="http://schemas.openxmlformats.org/officeDocument/2006/relationships/tags" Target="../tags/tag452.xml"/><Relationship Id="rId17" Type="http://schemas.openxmlformats.org/officeDocument/2006/relationships/notesSlide" Target="../notesSlides/notesSlide5.xml"/><Relationship Id="rId2" Type="http://schemas.openxmlformats.org/officeDocument/2006/relationships/tags" Target="../tags/tag442.xml"/><Relationship Id="rId16" Type="http://schemas.openxmlformats.org/officeDocument/2006/relationships/slideLayout" Target="../slideLayouts/slideLayout3.xml"/><Relationship Id="rId20" Type="http://schemas.openxmlformats.org/officeDocument/2006/relationships/hyperlink" Target="http://www.mardinosb.org.tr/web/Detay.php?DetayGoster=727&amp;Kat=75" TargetMode="External"/><Relationship Id="rId1" Type="http://schemas.openxmlformats.org/officeDocument/2006/relationships/vmlDrawing" Target="../drawings/vmlDrawing76.vml"/><Relationship Id="rId6" Type="http://schemas.openxmlformats.org/officeDocument/2006/relationships/tags" Target="../tags/tag446.xml"/><Relationship Id="rId11" Type="http://schemas.openxmlformats.org/officeDocument/2006/relationships/tags" Target="../tags/tag451.xml"/><Relationship Id="rId5" Type="http://schemas.openxmlformats.org/officeDocument/2006/relationships/tags" Target="../tags/tag445.xml"/><Relationship Id="rId15" Type="http://schemas.openxmlformats.org/officeDocument/2006/relationships/tags" Target="../tags/tag455.xml"/><Relationship Id="rId23" Type="http://schemas.openxmlformats.org/officeDocument/2006/relationships/image" Target="../media/image32.jpeg"/><Relationship Id="rId10" Type="http://schemas.openxmlformats.org/officeDocument/2006/relationships/tags" Target="../tags/tag450.xml"/><Relationship Id="rId19" Type="http://schemas.openxmlformats.org/officeDocument/2006/relationships/image" Target="../media/image2.emf"/><Relationship Id="rId4" Type="http://schemas.openxmlformats.org/officeDocument/2006/relationships/tags" Target="../tags/tag444.xml"/><Relationship Id="rId9" Type="http://schemas.openxmlformats.org/officeDocument/2006/relationships/tags" Target="../tags/tag449.xml"/><Relationship Id="rId14" Type="http://schemas.openxmlformats.org/officeDocument/2006/relationships/tags" Target="../tags/tag454.xml"/><Relationship Id="rId22" Type="http://schemas.openxmlformats.org/officeDocument/2006/relationships/image" Target="../media/image31.emf"/></Relationships>
</file>

<file path=ppt/slides/_rels/slide25.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image" Target="../media/image2.emf"/><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oleObject" Target="../embeddings/oleObject103.bin"/><Relationship Id="rId2" Type="http://schemas.openxmlformats.org/officeDocument/2006/relationships/tags" Target="../tags/tag456.xml"/><Relationship Id="rId1" Type="http://schemas.openxmlformats.org/officeDocument/2006/relationships/vmlDrawing" Target="../drawings/vmlDrawing77.vml"/><Relationship Id="rId6" Type="http://schemas.openxmlformats.org/officeDocument/2006/relationships/tags" Target="../tags/tag460.xml"/><Relationship Id="rId11" Type="http://schemas.openxmlformats.org/officeDocument/2006/relationships/slideLayout" Target="../slideLayouts/slideLayout2.xml"/><Relationship Id="rId5" Type="http://schemas.openxmlformats.org/officeDocument/2006/relationships/tags" Target="../tags/tag459.xml"/><Relationship Id="rId15" Type="http://schemas.openxmlformats.org/officeDocument/2006/relationships/image" Target="../media/image33.emf"/><Relationship Id="rId10" Type="http://schemas.openxmlformats.org/officeDocument/2006/relationships/tags" Target="../tags/tag464.xml"/><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oleObject" Target="../embeddings/oleObject104.bin"/></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iso500.org.tr/ikinci-500-buyuk-sanayi-kurulusu/2017/?ara=&amp;year=2017&amp;langId=1&amp;sayfa=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5.xml"/><Relationship Id="rId1" Type="http://schemas.openxmlformats.org/officeDocument/2006/relationships/vmlDrawing" Target="../drawings/vmlDrawing78.vml"/><Relationship Id="rId5" Type="http://schemas.openxmlformats.org/officeDocument/2006/relationships/image" Target="../media/image2.emf"/><Relationship Id="rId4" Type="http://schemas.openxmlformats.org/officeDocument/2006/relationships/oleObject" Target="../embeddings/oleObject105.bin"/></Relationships>
</file>

<file path=ppt/slides/_rels/slide2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67.xml"/><Relationship Id="rId7" Type="http://schemas.openxmlformats.org/officeDocument/2006/relationships/oleObject" Target="../embeddings/oleObject106.bin"/><Relationship Id="rId2" Type="http://schemas.openxmlformats.org/officeDocument/2006/relationships/tags" Target="../tags/tag466.xml"/><Relationship Id="rId1" Type="http://schemas.openxmlformats.org/officeDocument/2006/relationships/vmlDrawing" Target="../drawings/vmlDrawing79.vml"/><Relationship Id="rId6" Type="http://schemas.openxmlformats.org/officeDocument/2006/relationships/notesSlide" Target="../notesSlides/notesSlide6.xml"/><Relationship Id="rId11" Type="http://schemas.openxmlformats.org/officeDocument/2006/relationships/hyperlink" Target="https://gbs.sanayi.gov.tr/Raporlar.aspx" TargetMode="External"/><Relationship Id="rId5" Type="http://schemas.openxmlformats.org/officeDocument/2006/relationships/slideLayout" Target="../slideLayouts/slideLayout3.xml"/><Relationship Id="rId10" Type="http://schemas.openxmlformats.org/officeDocument/2006/relationships/image" Target="../media/image35.png"/><Relationship Id="rId4" Type="http://schemas.openxmlformats.org/officeDocument/2006/relationships/tags" Target="../tags/tag468.xml"/><Relationship Id="rId9" Type="http://schemas.openxmlformats.org/officeDocument/2006/relationships/oleObject" Target="../embeddings/oleObject107.bin"/></Relationships>
</file>

<file path=ppt/slides/_rels/slide29.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tags" Target="../tags/tag480.xml"/><Relationship Id="rId18" Type="http://schemas.openxmlformats.org/officeDocument/2006/relationships/tags" Target="../tags/tag485.xml"/><Relationship Id="rId26" Type="http://schemas.openxmlformats.org/officeDocument/2006/relationships/oleObject" Target="../embeddings/oleObject108.bin"/><Relationship Id="rId3" Type="http://schemas.openxmlformats.org/officeDocument/2006/relationships/tags" Target="../tags/tag470.xml"/><Relationship Id="rId21" Type="http://schemas.openxmlformats.org/officeDocument/2006/relationships/tags" Target="../tags/tag488.xml"/><Relationship Id="rId7" Type="http://schemas.openxmlformats.org/officeDocument/2006/relationships/tags" Target="../tags/tag474.xml"/><Relationship Id="rId12" Type="http://schemas.openxmlformats.org/officeDocument/2006/relationships/tags" Target="../tags/tag479.xml"/><Relationship Id="rId17" Type="http://schemas.openxmlformats.org/officeDocument/2006/relationships/tags" Target="../tags/tag484.xml"/><Relationship Id="rId25" Type="http://schemas.openxmlformats.org/officeDocument/2006/relationships/slideLayout" Target="../slideLayouts/slideLayout4.xml"/><Relationship Id="rId2" Type="http://schemas.openxmlformats.org/officeDocument/2006/relationships/tags" Target="../tags/tag469.xml"/><Relationship Id="rId16" Type="http://schemas.openxmlformats.org/officeDocument/2006/relationships/tags" Target="../tags/tag483.xml"/><Relationship Id="rId20" Type="http://schemas.openxmlformats.org/officeDocument/2006/relationships/tags" Target="../tags/tag487.xml"/><Relationship Id="rId29" Type="http://schemas.openxmlformats.org/officeDocument/2006/relationships/oleObject" Target="../embeddings/oleObject109.bin"/><Relationship Id="rId1" Type="http://schemas.openxmlformats.org/officeDocument/2006/relationships/vmlDrawing" Target="../drawings/vmlDrawing80.vml"/><Relationship Id="rId6" Type="http://schemas.openxmlformats.org/officeDocument/2006/relationships/tags" Target="../tags/tag473.xml"/><Relationship Id="rId11" Type="http://schemas.openxmlformats.org/officeDocument/2006/relationships/tags" Target="../tags/tag478.xml"/><Relationship Id="rId24" Type="http://schemas.openxmlformats.org/officeDocument/2006/relationships/tags" Target="../tags/tag491.xml"/><Relationship Id="rId5" Type="http://schemas.openxmlformats.org/officeDocument/2006/relationships/tags" Target="../tags/tag472.xml"/><Relationship Id="rId15" Type="http://schemas.openxmlformats.org/officeDocument/2006/relationships/tags" Target="../tags/tag482.xml"/><Relationship Id="rId23" Type="http://schemas.openxmlformats.org/officeDocument/2006/relationships/tags" Target="../tags/tag490.xml"/><Relationship Id="rId28" Type="http://schemas.openxmlformats.org/officeDocument/2006/relationships/hyperlink" Target="https://www.bddk.org.tr/BultenFinTurk" TargetMode="External"/><Relationship Id="rId10" Type="http://schemas.openxmlformats.org/officeDocument/2006/relationships/tags" Target="../tags/tag477.xml"/><Relationship Id="rId19" Type="http://schemas.openxmlformats.org/officeDocument/2006/relationships/tags" Target="../tags/tag486.xml"/><Relationship Id="rId4" Type="http://schemas.openxmlformats.org/officeDocument/2006/relationships/tags" Target="../tags/tag471.xml"/><Relationship Id="rId9" Type="http://schemas.openxmlformats.org/officeDocument/2006/relationships/tags" Target="../tags/tag476.xml"/><Relationship Id="rId14" Type="http://schemas.openxmlformats.org/officeDocument/2006/relationships/tags" Target="../tags/tag481.xml"/><Relationship Id="rId22" Type="http://schemas.openxmlformats.org/officeDocument/2006/relationships/tags" Target="../tags/tag489.xml"/><Relationship Id="rId27" Type="http://schemas.openxmlformats.org/officeDocument/2006/relationships/image" Target="../media/image1.emf"/><Relationship Id="rId30"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vmlDrawing" Target="../drawings/vmlDrawing60.vml"/><Relationship Id="rId5" Type="http://schemas.openxmlformats.org/officeDocument/2006/relationships/image" Target="../media/image2.emf"/><Relationship Id="rId4" Type="http://schemas.openxmlformats.org/officeDocument/2006/relationships/oleObject" Target="../embeddings/oleObject64.bin"/></Relationships>
</file>

<file path=ppt/slides/_rels/slide30.xml.rels><?xml version="1.0" encoding="UTF-8" standalone="yes"?>
<Relationships xmlns="http://schemas.openxmlformats.org/package/2006/relationships"><Relationship Id="rId2" Type="http://schemas.openxmlformats.org/officeDocument/2006/relationships/hyperlink" Target="https://www.bddk.org.tr/BultenFinTurk"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riskmerkezi.org/tr/istatistikler/23"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riskmerkezi.org/tr/istatistikler/23"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vmlDrawing" Target="../drawings/vmlDrawing81.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495.xml"/><Relationship Id="rId7" Type="http://schemas.openxmlformats.org/officeDocument/2006/relationships/image" Target="../media/image1.emf"/><Relationship Id="rId2" Type="http://schemas.openxmlformats.org/officeDocument/2006/relationships/tags" Target="../tags/tag494.xml"/><Relationship Id="rId1" Type="http://schemas.openxmlformats.org/officeDocument/2006/relationships/vmlDrawing" Target="../drawings/vmlDrawing82.vml"/><Relationship Id="rId6" Type="http://schemas.openxmlformats.org/officeDocument/2006/relationships/oleObject" Target="../embeddings/oleObject111.bin"/><Relationship Id="rId5" Type="http://schemas.openxmlformats.org/officeDocument/2006/relationships/notesSlide" Target="../notesSlides/notesSlide7.xml"/><Relationship Id="rId10" Type="http://schemas.openxmlformats.org/officeDocument/2006/relationships/hyperlink" Target="http://tuik.gov.tr/UstMenu.do?metod=temelist" TargetMode="External"/><Relationship Id="rId4" Type="http://schemas.openxmlformats.org/officeDocument/2006/relationships/slideLayout" Target="../slideLayouts/slideLayout6.xml"/><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tags" Target="../tags/tag502.xml"/><Relationship Id="rId13" Type="http://schemas.openxmlformats.org/officeDocument/2006/relationships/tags" Target="../tags/tag507.xml"/><Relationship Id="rId18" Type="http://schemas.openxmlformats.org/officeDocument/2006/relationships/tags" Target="../tags/tag512.xml"/><Relationship Id="rId26" Type="http://schemas.openxmlformats.org/officeDocument/2006/relationships/image" Target="../media/image40.emf"/><Relationship Id="rId3" Type="http://schemas.openxmlformats.org/officeDocument/2006/relationships/tags" Target="../tags/tag497.xml"/><Relationship Id="rId21" Type="http://schemas.openxmlformats.org/officeDocument/2006/relationships/oleObject" Target="../embeddings/oleObject112.bin"/><Relationship Id="rId7" Type="http://schemas.openxmlformats.org/officeDocument/2006/relationships/tags" Target="../tags/tag501.xml"/><Relationship Id="rId12" Type="http://schemas.openxmlformats.org/officeDocument/2006/relationships/tags" Target="../tags/tag506.xml"/><Relationship Id="rId17" Type="http://schemas.openxmlformats.org/officeDocument/2006/relationships/tags" Target="../tags/tag511.xml"/><Relationship Id="rId25" Type="http://schemas.openxmlformats.org/officeDocument/2006/relationships/oleObject" Target="../embeddings/oleObject114.bin"/><Relationship Id="rId2" Type="http://schemas.openxmlformats.org/officeDocument/2006/relationships/tags" Target="../tags/tag496.xml"/><Relationship Id="rId16" Type="http://schemas.openxmlformats.org/officeDocument/2006/relationships/tags" Target="../tags/tag510.xml"/><Relationship Id="rId20" Type="http://schemas.openxmlformats.org/officeDocument/2006/relationships/notesSlide" Target="../notesSlides/notesSlide8.xml"/><Relationship Id="rId29" Type="http://schemas.openxmlformats.org/officeDocument/2006/relationships/image" Target="../media/image41.emf"/><Relationship Id="rId1" Type="http://schemas.openxmlformats.org/officeDocument/2006/relationships/vmlDrawing" Target="../drawings/vmlDrawing83.vml"/><Relationship Id="rId6" Type="http://schemas.openxmlformats.org/officeDocument/2006/relationships/tags" Target="../tags/tag500.xml"/><Relationship Id="rId11" Type="http://schemas.openxmlformats.org/officeDocument/2006/relationships/tags" Target="../tags/tag505.xml"/><Relationship Id="rId24" Type="http://schemas.openxmlformats.org/officeDocument/2006/relationships/image" Target="../media/image39.emf"/><Relationship Id="rId5" Type="http://schemas.openxmlformats.org/officeDocument/2006/relationships/tags" Target="../tags/tag499.xml"/><Relationship Id="rId15" Type="http://schemas.openxmlformats.org/officeDocument/2006/relationships/tags" Target="../tags/tag509.xml"/><Relationship Id="rId23" Type="http://schemas.openxmlformats.org/officeDocument/2006/relationships/oleObject" Target="../embeddings/oleObject113.bin"/><Relationship Id="rId28" Type="http://schemas.openxmlformats.org/officeDocument/2006/relationships/oleObject" Target="../embeddings/oleObject115.bin"/><Relationship Id="rId10" Type="http://schemas.openxmlformats.org/officeDocument/2006/relationships/tags" Target="../tags/tag504.xml"/><Relationship Id="rId19" Type="http://schemas.openxmlformats.org/officeDocument/2006/relationships/slideLayout" Target="../slideLayouts/slideLayout2.xml"/><Relationship Id="rId4" Type="http://schemas.openxmlformats.org/officeDocument/2006/relationships/tags" Target="../tags/tag498.xml"/><Relationship Id="rId9" Type="http://schemas.openxmlformats.org/officeDocument/2006/relationships/tags" Target="../tags/tag503.xml"/><Relationship Id="rId14" Type="http://schemas.openxmlformats.org/officeDocument/2006/relationships/tags" Target="../tags/tag508.xml"/><Relationship Id="rId22" Type="http://schemas.openxmlformats.org/officeDocument/2006/relationships/image" Target="../media/image2.emf"/><Relationship Id="rId27" Type="http://schemas.openxmlformats.org/officeDocument/2006/relationships/hyperlink" Target="http://tuik.gov.tr/PreTablo.do?alt_id=1001"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3.xml"/><Relationship Id="rId1" Type="http://schemas.openxmlformats.org/officeDocument/2006/relationships/vmlDrawing" Target="../drawings/vmlDrawing84.vml"/><Relationship Id="rId5" Type="http://schemas.openxmlformats.org/officeDocument/2006/relationships/image" Target="../media/image2.emf"/><Relationship Id="rId4" Type="http://schemas.openxmlformats.org/officeDocument/2006/relationships/oleObject" Target="../embeddings/oleObject116.bin"/></Relationships>
</file>

<file path=ppt/slides/_rels/slide37.xml.rels><?xml version="1.0" encoding="UTF-8" standalone="yes"?>
<Relationships xmlns="http://schemas.openxmlformats.org/package/2006/relationships"><Relationship Id="rId2" Type="http://schemas.openxmlformats.org/officeDocument/2006/relationships/hyperlink" Target="https://www.dhmi.gov.tr/sayfalar/istatistik.aspx"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3" Type="http://schemas.openxmlformats.org/officeDocument/2006/relationships/tags" Target="../tags/tag525.xml"/><Relationship Id="rId18" Type="http://schemas.openxmlformats.org/officeDocument/2006/relationships/tags" Target="../tags/tag530.xml"/><Relationship Id="rId26" Type="http://schemas.openxmlformats.org/officeDocument/2006/relationships/tags" Target="../tags/tag538.xml"/><Relationship Id="rId39" Type="http://schemas.openxmlformats.org/officeDocument/2006/relationships/tags" Target="../tags/tag551.xml"/><Relationship Id="rId3" Type="http://schemas.openxmlformats.org/officeDocument/2006/relationships/tags" Target="../tags/tag515.xml"/><Relationship Id="rId21" Type="http://schemas.openxmlformats.org/officeDocument/2006/relationships/tags" Target="../tags/tag533.xml"/><Relationship Id="rId34" Type="http://schemas.openxmlformats.org/officeDocument/2006/relationships/tags" Target="../tags/tag546.xml"/><Relationship Id="rId42" Type="http://schemas.openxmlformats.org/officeDocument/2006/relationships/slideLayout" Target="../slideLayouts/slideLayout6.xml"/><Relationship Id="rId47" Type="http://schemas.openxmlformats.org/officeDocument/2006/relationships/image" Target="../media/image43.png"/><Relationship Id="rId7" Type="http://schemas.openxmlformats.org/officeDocument/2006/relationships/tags" Target="../tags/tag519.xml"/><Relationship Id="rId12" Type="http://schemas.openxmlformats.org/officeDocument/2006/relationships/tags" Target="../tags/tag524.xml"/><Relationship Id="rId17" Type="http://schemas.openxmlformats.org/officeDocument/2006/relationships/tags" Target="../tags/tag529.xml"/><Relationship Id="rId25" Type="http://schemas.openxmlformats.org/officeDocument/2006/relationships/tags" Target="../tags/tag537.xml"/><Relationship Id="rId33" Type="http://schemas.openxmlformats.org/officeDocument/2006/relationships/tags" Target="../tags/tag545.xml"/><Relationship Id="rId38" Type="http://schemas.openxmlformats.org/officeDocument/2006/relationships/tags" Target="../tags/tag550.xml"/><Relationship Id="rId46" Type="http://schemas.openxmlformats.org/officeDocument/2006/relationships/oleObject" Target="../embeddings/oleObject118.bin"/><Relationship Id="rId2" Type="http://schemas.openxmlformats.org/officeDocument/2006/relationships/tags" Target="../tags/tag514.xml"/><Relationship Id="rId16" Type="http://schemas.openxmlformats.org/officeDocument/2006/relationships/tags" Target="../tags/tag528.xml"/><Relationship Id="rId20" Type="http://schemas.openxmlformats.org/officeDocument/2006/relationships/tags" Target="../tags/tag532.xml"/><Relationship Id="rId29" Type="http://schemas.openxmlformats.org/officeDocument/2006/relationships/tags" Target="../tags/tag541.xml"/><Relationship Id="rId41" Type="http://schemas.openxmlformats.org/officeDocument/2006/relationships/tags" Target="../tags/tag553.xml"/><Relationship Id="rId1" Type="http://schemas.openxmlformats.org/officeDocument/2006/relationships/vmlDrawing" Target="../drawings/vmlDrawing85.vml"/><Relationship Id="rId6" Type="http://schemas.openxmlformats.org/officeDocument/2006/relationships/tags" Target="../tags/tag518.xml"/><Relationship Id="rId11" Type="http://schemas.openxmlformats.org/officeDocument/2006/relationships/tags" Target="../tags/tag523.xml"/><Relationship Id="rId24" Type="http://schemas.openxmlformats.org/officeDocument/2006/relationships/tags" Target="../tags/tag536.xml"/><Relationship Id="rId32" Type="http://schemas.openxmlformats.org/officeDocument/2006/relationships/tags" Target="../tags/tag544.xml"/><Relationship Id="rId37" Type="http://schemas.openxmlformats.org/officeDocument/2006/relationships/tags" Target="../tags/tag549.xml"/><Relationship Id="rId40" Type="http://schemas.openxmlformats.org/officeDocument/2006/relationships/tags" Target="../tags/tag552.xml"/><Relationship Id="rId45" Type="http://schemas.openxmlformats.org/officeDocument/2006/relationships/image" Target="../media/image42.emf"/><Relationship Id="rId5" Type="http://schemas.openxmlformats.org/officeDocument/2006/relationships/tags" Target="../tags/tag517.xml"/><Relationship Id="rId15" Type="http://schemas.openxmlformats.org/officeDocument/2006/relationships/tags" Target="../tags/tag527.xml"/><Relationship Id="rId23" Type="http://schemas.openxmlformats.org/officeDocument/2006/relationships/tags" Target="../tags/tag535.xml"/><Relationship Id="rId28" Type="http://schemas.openxmlformats.org/officeDocument/2006/relationships/tags" Target="../tags/tag540.xml"/><Relationship Id="rId36" Type="http://schemas.openxmlformats.org/officeDocument/2006/relationships/tags" Target="../tags/tag548.xml"/><Relationship Id="rId49" Type="http://schemas.openxmlformats.org/officeDocument/2006/relationships/hyperlink" Target="http://yigm.kulturturizm.gov.tr/TR-201136/turizm-yatirim-ve-isletme-bakanlik-belgeli-tesis-istati-.html" TargetMode="External"/><Relationship Id="rId10" Type="http://schemas.openxmlformats.org/officeDocument/2006/relationships/tags" Target="../tags/tag522.xml"/><Relationship Id="rId19" Type="http://schemas.openxmlformats.org/officeDocument/2006/relationships/tags" Target="../tags/tag531.xml"/><Relationship Id="rId31" Type="http://schemas.openxmlformats.org/officeDocument/2006/relationships/tags" Target="../tags/tag543.xml"/><Relationship Id="rId44" Type="http://schemas.openxmlformats.org/officeDocument/2006/relationships/oleObject" Target="../embeddings/oleObject117.bin"/><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tags" Target="../tags/tag526.xml"/><Relationship Id="rId22" Type="http://schemas.openxmlformats.org/officeDocument/2006/relationships/tags" Target="../tags/tag534.xml"/><Relationship Id="rId27" Type="http://schemas.openxmlformats.org/officeDocument/2006/relationships/tags" Target="../tags/tag539.xml"/><Relationship Id="rId30" Type="http://schemas.openxmlformats.org/officeDocument/2006/relationships/tags" Target="../tags/tag542.xml"/><Relationship Id="rId35" Type="http://schemas.openxmlformats.org/officeDocument/2006/relationships/tags" Target="../tags/tag547.xml"/><Relationship Id="rId43" Type="http://schemas.openxmlformats.org/officeDocument/2006/relationships/notesSlide" Target="../notesSlides/notesSlide9.xml"/><Relationship Id="rId48" Type="http://schemas.openxmlformats.org/officeDocument/2006/relationships/hyperlink" Target="https://biruni.tuik.gov.tr/ilgosterge/?locale=tr" TargetMode="External"/><Relationship Id="rId8" Type="http://schemas.openxmlformats.org/officeDocument/2006/relationships/tags" Target="../tags/tag520.xml"/></Relationships>
</file>

<file path=ppt/slides/_rels/slide39.xml.rels><?xml version="1.0" encoding="UTF-8" standalone="yes"?>
<Relationships xmlns="http://schemas.openxmlformats.org/package/2006/relationships"><Relationship Id="rId8" Type="http://schemas.openxmlformats.org/officeDocument/2006/relationships/hyperlink" Target="https://www.tripadvisor.com.tr/Attractions-g672951-Activities-Mardin_Mardin_Province.html" TargetMode="External"/><Relationship Id="rId13" Type="http://schemas.openxmlformats.org/officeDocument/2006/relationships/image" Target="../media/image48.jpeg"/><Relationship Id="rId3" Type="http://schemas.openxmlformats.org/officeDocument/2006/relationships/tags" Target="../tags/tag555.xml"/><Relationship Id="rId7" Type="http://schemas.openxmlformats.org/officeDocument/2006/relationships/hyperlink" Target="https://www.mardin.bel.tr/" TargetMode="External"/><Relationship Id="rId12" Type="http://schemas.openxmlformats.org/officeDocument/2006/relationships/image" Target="../media/image47.png"/><Relationship Id="rId2" Type="http://schemas.openxmlformats.org/officeDocument/2006/relationships/tags" Target="../tags/tag554.xml"/><Relationship Id="rId1" Type="http://schemas.openxmlformats.org/officeDocument/2006/relationships/vmlDrawing" Target="../drawings/vmlDrawing86.vml"/><Relationship Id="rId6" Type="http://schemas.openxmlformats.org/officeDocument/2006/relationships/image" Target="../media/image1.emf"/><Relationship Id="rId11" Type="http://schemas.openxmlformats.org/officeDocument/2006/relationships/image" Target="../media/image46.png"/><Relationship Id="rId5" Type="http://schemas.openxmlformats.org/officeDocument/2006/relationships/oleObject" Target="../embeddings/oleObject119.bin"/><Relationship Id="rId10" Type="http://schemas.openxmlformats.org/officeDocument/2006/relationships/image" Target="../media/image45.png"/><Relationship Id="rId4" Type="http://schemas.openxmlformats.org/officeDocument/2006/relationships/slideLayout" Target="../slideLayouts/slideLayout6.xml"/><Relationship Id="rId9" Type="http://schemas.openxmlformats.org/officeDocument/2006/relationships/image" Target="../media/image44.png"/><Relationship Id="rId14"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nusaybintso.org.tr/site/dosyalar/2014_merdin_econ_tepav.pdf" TargetMode="External"/><Relationship Id="rId3" Type="http://schemas.openxmlformats.org/officeDocument/2006/relationships/tags" Target="../tags/tag557.xml"/><Relationship Id="rId7" Type="http://schemas.openxmlformats.org/officeDocument/2006/relationships/hyperlink" Target="http://www.mardinkulturturizm.gov.tr/TR-56515/midyat.html" TargetMode="External"/><Relationship Id="rId2" Type="http://schemas.openxmlformats.org/officeDocument/2006/relationships/tags" Target="../tags/tag556.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559.xml"/><Relationship Id="rId2" Type="http://schemas.openxmlformats.org/officeDocument/2006/relationships/tags" Target="../tags/tag558.xml"/><Relationship Id="rId1" Type="http://schemas.openxmlformats.org/officeDocument/2006/relationships/vmlDrawing" Target="../drawings/vmlDrawing88.vml"/><Relationship Id="rId6" Type="http://schemas.openxmlformats.org/officeDocument/2006/relationships/image" Target="../media/image2.emf"/><Relationship Id="rId5" Type="http://schemas.openxmlformats.org/officeDocument/2006/relationships/oleObject" Target="../embeddings/oleObject121.bin"/><Relationship Id="rId4"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tags" Target="../tags/tag566.xml"/><Relationship Id="rId13" Type="http://schemas.openxmlformats.org/officeDocument/2006/relationships/tags" Target="../tags/tag571.xml"/><Relationship Id="rId18" Type="http://schemas.openxmlformats.org/officeDocument/2006/relationships/tags" Target="../tags/tag576.xml"/><Relationship Id="rId26" Type="http://schemas.openxmlformats.org/officeDocument/2006/relationships/tags" Target="../tags/tag584.xml"/><Relationship Id="rId39" Type="http://schemas.openxmlformats.org/officeDocument/2006/relationships/image" Target="../media/image51.png"/><Relationship Id="rId3" Type="http://schemas.openxmlformats.org/officeDocument/2006/relationships/tags" Target="../tags/tag561.xml"/><Relationship Id="rId21" Type="http://schemas.openxmlformats.org/officeDocument/2006/relationships/tags" Target="../tags/tag579.xml"/><Relationship Id="rId34" Type="http://schemas.openxmlformats.org/officeDocument/2006/relationships/oleObject" Target="../embeddings/oleObject123.bin"/><Relationship Id="rId7" Type="http://schemas.openxmlformats.org/officeDocument/2006/relationships/tags" Target="../tags/tag565.xml"/><Relationship Id="rId12" Type="http://schemas.openxmlformats.org/officeDocument/2006/relationships/tags" Target="../tags/tag570.xml"/><Relationship Id="rId17" Type="http://schemas.openxmlformats.org/officeDocument/2006/relationships/tags" Target="../tags/tag575.xml"/><Relationship Id="rId25" Type="http://schemas.openxmlformats.org/officeDocument/2006/relationships/tags" Target="../tags/tag583.xml"/><Relationship Id="rId33" Type="http://schemas.openxmlformats.org/officeDocument/2006/relationships/image" Target="../media/image1.emf"/><Relationship Id="rId38" Type="http://schemas.openxmlformats.org/officeDocument/2006/relationships/oleObject" Target="../embeddings/oleObject124.bin"/><Relationship Id="rId2" Type="http://schemas.openxmlformats.org/officeDocument/2006/relationships/tags" Target="../tags/tag560.xml"/><Relationship Id="rId16" Type="http://schemas.openxmlformats.org/officeDocument/2006/relationships/tags" Target="../tags/tag574.xml"/><Relationship Id="rId20" Type="http://schemas.openxmlformats.org/officeDocument/2006/relationships/tags" Target="../tags/tag578.xml"/><Relationship Id="rId29" Type="http://schemas.openxmlformats.org/officeDocument/2006/relationships/tags" Target="../tags/tag587.xml"/><Relationship Id="rId1" Type="http://schemas.openxmlformats.org/officeDocument/2006/relationships/vmlDrawing" Target="../drawings/vmlDrawing89.vml"/><Relationship Id="rId6" Type="http://schemas.openxmlformats.org/officeDocument/2006/relationships/tags" Target="../tags/tag564.xml"/><Relationship Id="rId11" Type="http://schemas.openxmlformats.org/officeDocument/2006/relationships/tags" Target="../tags/tag569.xml"/><Relationship Id="rId24" Type="http://schemas.openxmlformats.org/officeDocument/2006/relationships/tags" Target="../tags/tag582.xml"/><Relationship Id="rId32" Type="http://schemas.openxmlformats.org/officeDocument/2006/relationships/oleObject" Target="../embeddings/oleObject122.bin"/><Relationship Id="rId37" Type="http://schemas.openxmlformats.org/officeDocument/2006/relationships/image" Target="../media/image53.jpeg"/><Relationship Id="rId5" Type="http://schemas.openxmlformats.org/officeDocument/2006/relationships/tags" Target="../tags/tag563.xml"/><Relationship Id="rId15" Type="http://schemas.openxmlformats.org/officeDocument/2006/relationships/tags" Target="../tags/tag573.xml"/><Relationship Id="rId23" Type="http://schemas.openxmlformats.org/officeDocument/2006/relationships/tags" Target="../tags/tag581.xml"/><Relationship Id="rId28" Type="http://schemas.openxmlformats.org/officeDocument/2006/relationships/tags" Target="../tags/tag586.xml"/><Relationship Id="rId36" Type="http://schemas.openxmlformats.org/officeDocument/2006/relationships/image" Target="../media/image52.jpeg"/><Relationship Id="rId10" Type="http://schemas.openxmlformats.org/officeDocument/2006/relationships/tags" Target="../tags/tag568.xml"/><Relationship Id="rId19" Type="http://schemas.openxmlformats.org/officeDocument/2006/relationships/tags" Target="../tags/tag577.xml"/><Relationship Id="rId31" Type="http://schemas.openxmlformats.org/officeDocument/2006/relationships/slideLayout" Target="../slideLayouts/slideLayout6.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tags" Target="../tags/tag572.xml"/><Relationship Id="rId22" Type="http://schemas.openxmlformats.org/officeDocument/2006/relationships/tags" Target="../tags/tag580.xml"/><Relationship Id="rId27" Type="http://schemas.openxmlformats.org/officeDocument/2006/relationships/tags" Target="../tags/tag585.xml"/><Relationship Id="rId30" Type="http://schemas.openxmlformats.org/officeDocument/2006/relationships/tags" Target="../tags/tag588.xml"/><Relationship Id="rId35"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45.xml.rels><?xml version="1.0" encoding="UTF-8" standalone="yes"?>
<Relationships xmlns="http://schemas.openxmlformats.org/package/2006/relationships"><Relationship Id="rId2" Type="http://schemas.openxmlformats.org/officeDocument/2006/relationships/hyperlink" Target="http://www.tuik.gov.tr/PreTablo.do?alt_id=1018"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590.xml"/><Relationship Id="rId2" Type="http://schemas.openxmlformats.org/officeDocument/2006/relationships/tags" Target="../tags/tag589.xml"/><Relationship Id="rId1" Type="http://schemas.openxmlformats.org/officeDocument/2006/relationships/vmlDrawing" Target="../drawings/vmlDrawing91.vml"/><Relationship Id="rId6" Type="http://schemas.openxmlformats.org/officeDocument/2006/relationships/image" Target="../media/image2.emf"/><Relationship Id="rId5" Type="http://schemas.openxmlformats.org/officeDocument/2006/relationships/oleObject" Target="../embeddings/oleObject126.bin"/><Relationship Id="rId4"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tuik.gov.tr/PreTablo.do?alt_id=109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goc.gov.tr/icerik6/gecici-koruma_363_378_4713_icerik" TargetMode="External"/><Relationship Id="rId13" Type="http://schemas.openxmlformats.org/officeDocument/2006/relationships/hyperlink" Target="http://www.mardinosb.org.tr/web/Detay.php?DetayGoster=727&amp;Kat=75" TargetMode="External"/><Relationship Id="rId3" Type="http://schemas.openxmlformats.org/officeDocument/2006/relationships/hyperlink" Target="https://www.dhmi.gov.tr/sayfalar/istatistik.aspx" TargetMode="External"/><Relationship Id="rId7" Type="http://schemas.openxmlformats.org/officeDocument/2006/relationships/hyperlink" Target="http://www.goc.gov.tr/icerik3/ikamet-izinleri_363_378_4709" TargetMode="External"/><Relationship Id="rId12" Type="http://schemas.openxmlformats.org/officeDocument/2006/relationships/hyperlink" Target="http://www.mardinkulturturizm.gov.tr/TR-56515/midyat.html" TargetMode="External"/><Relationship Id="rId2" Type="http://schemas.openxmlformats.org/officeDocument/2006/relationships/hyperlink" Target="https://www.bddk.org.tr/BultenFinTurk" TargetMode="External"/><Relationship Id="rId1" Type="http://schemas.openxmlformats.org/officeDocument/2006/relationships/slideLayout" Target="../slideLayouts/slideLayout6.xml"/><Relationship Id="rId6" Type="http://schemas.openxmlformats.org/officeDocument/2006/relationships/hyperlink" Target="http://www.goc.gov.tr/icerik3/duzensiz-goc_363_378_4710" TargetMode="External"/><Relationship Id="rId11" Type="http://schemas.openxmlformats.org/officeDocument/2006/relationships/hyperlink" Target="https://www.mardin.bel.tr/" TargetMode="External"/><Relationship Id="rId5" Type="http://schemas.openxmlformats.org/officeDocument/2006/relationships/hyperlink" Target="http://mis.mahirellerprojesi.com/Dosyalar/3/18/LK18D106022019104421O4.png" TargetMode="External"/><Relationship Id="rId10" Type="http://schemas.openxmlformats.org/officeDocument/2006/relationships/hyperlink" Target="http://yigm.kulturturizm.gov.tr/TR-201136/turizm-yatirim-ve-isletme-bakanlik-belgeli-tesis-istati-.html" TargetMode="External"/><Relationship Id="rId4" Type="http://schemas.openxmlformats.org/officeDocument/2006/relationships/hyperlink" Target="http://nusaybintso.org.tr/site/dosyalar/2014_merdin_econ_tepav.pdf" TargetMode="External"/><Relationship Id="rId9" Type="http://schemas.openxmlformats.org/officeDocument/2006/relationships/hyperlink" Target="http://www.iso500.org.tr/ikinci-500-buyuk-sanayi-kurulusu/2017/?ara=&amp;year=2017&amp;langId=1&amp;sayfa=6"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tuik.gov.tr/PreTablo.do?alt_id=1075" TargetMode="External"/><Relationship Id="rId13" Type="http://schemas.openxmlformats.org/officeDocument/2006/relationships/hyperlink" Target="http://www.tuik.gov.tr/PreTablo.do?alt_id=1106" TargetMode="External"/><Relationship Id="rId18" Type="http://schemas.openxmlformats.org/officeDocument/2006/relationships/hyperlink" Target="http://tuik.gov.tr/UstMenu.do?metod=temelist" TargetMode="External"/><Relationship Id="rId3" Type="http://schemas.openxmlformats.org/officeDocument/2006/relationships/hyperlink" Target="http://www.sgk.gov.tr/wps/portal/sgk/tr/kurumsal/istatistik/sgk_istatistik_yilliklari" TargetMode="External"/><Relationship Id="rId7" Type="http://schemas.openxmlformats.org/officeDocument/2006/relationships/hyperlink" Target="http://tuik.gov.tr/PreTablo.do?alt_id=1001" TargetMode="External"/><Relationship Id="rId12" Type="http://schemas.openxmlformats.org/officeDocument/2006/relationships/hyperlink" Target="http://www.tuik.gov.tr/PreTablo.do?alt_id=1018" TargetMode="External"/><Relationship Id="rId17" Type="http://schemas.openxmlformats.org/officeDocument/2006/relationships/hyperlink" Target="http://www.tuik.gov.tr/PreTablo.do?alt_id=1095" TargetMode="External"/><Relationship Id="rId2" Type="http://schemas.openxmlformats.org/officeDocument/2006/relationships/hyperlink" Target="https://gbs.sanayi.gov.tr/Raporlar.aspx" TargetMode="External"/><Relationship Id="rId16" Type="http://schemas.openxmlformats.org/officeDocument/2006/relationships/hyperlink" Target="https://biruni.tuik.gov.tr/medas/?kn=102&amp;locale=tr" TargetMode="External"/><Relationship Id="rId1" Type="http://schemas.openxmlformats.org/officeDocument/2006/relationships/slideLayout" Target="../slideLayouts/slideLayout6.xml"/><Relationship Id="rId6" Type="http://schemas.openxmlformats.org/officeDocument/2006/relationships/hyperlink" Target="https://biruni.tuik.gov.tr/medas/?kn=95&amp;locale=tr" TargetMode="External"/><Relationship Id="rId11" Type="http://schemas.openxmlformats.org/officeDocument/2006/relationships/hyperlink" Target="http://tuik.gov.tr/PreTablo.do?alt_id=1046" TargetMode="External"/><Relationship Id="rId5" Type="http://schemas.openxmlformats.org/officeDocument/2006/relationships/hyperlink" Target="https://www.tripadvisor.com.tr/Attractions-g672951-Activities-Mardin_Mardin_Province.html" TargetMode="External"/><Relationship Id="rId15" Type="http://schemas.openxmlformats.org/officeDocument/2006/relationships/hyperlink" Target="http://tuik.gov.tr/PreTablo.do?alt_id=1007" TargetMode="External"/><Relationship Id="rId10" Type="http://schemas.openxmlformats.org/officeDocument/2006/relationships/hyperlink" Target="http://rapory.tuik.gov.tr/07-05-2019-16:31:11-1670523931783726556994977847.html?" TargetMode="External"/><Relationship Id="rId4" Type="http://schemas.openxmlformats.org/officeDocument/2006/relationships/hyperlink" Target="https://www.riskmerkezi.org/tr/istatistikler/23" TargetMode="External"/><Relationship Id="rId9" Type="http://schemas.openxmlformats.org/officeDocument/2006/relationships/hyperlink" Target="https://biruni.tuik.gov.tr/bolgeselistatistik/degiskenlerUzerindenSorgula.do" TargetMode="External"/><Relationship Id="rId14" Type="http://schemas.openxmlformats.org/officeDocument/2006/relationships/hyperlink" Target="https://biruni.tuik.gov.tr/ilgosterge/?locale=tr"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vmlDrawing" Target="../drawings/vmlDrawing61.vml"/><Relationship Id="rId5" Type="http://schemas.openxmlformats.org/officeDocument/2006/relationships/image" Target="../media/image2.emf"/><Relationship Id="rId4" Type="http://schemas.openxmlformats.org/officeDocument/2006/relationships/oleObject" Target="../embeddings/oleObject65.bin"/></Relationships>
</file>

<file path=ppt/slides/_rels/slide6.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 Type="http://schemas.openxmlformats.org/officeDocument/2006/relationships/tags" Target="../tags/tag68.xml"/><Relationship Id="rId21" Type="http://schemas.openxmlformats.org/officeDocument/2006/relationships/tags" Target="../tags/tag86.xml"/><Relationship Id="rId34" Type="http://schemas.openxmlformats.org/officeDocument/2006/relationships/image" Target="../media/image11.emf"/><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oleObject" Target="../embeddings/oleObject68.bin"/><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image" Target="../media/image2.emf"/><Relationship Id="rId1" Type="http://schemas.openxmlformats.org/officeDocument/2006/relationships/vmlDrawing" Target="../drawings/vmlDrawing62.v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image" Target="../media/image10.emf"/><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oleObject" Target="../embeddings/oleObject66.bin"/><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oleObject" Target="../embeddings/oleObject67.bin"/><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slideLayout" Target="../slideLayouts/slideLayout2.xml"/><Relationship Id="rId30" Type="http://schemas.openxmlformats.org/officeDocument/2006/relationships/hyperlink" Target="http://www.tuik.gov.tr/PreTablo.do?alt_id=1106"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oleObject" Target="../embeddings/oleObject71.bin"/><Relationship Id="rId3" Type="http://schemas.openxmlformats.org/officeDocument/2006/relationships/tags" Target="../tags/tag93.xml"/><Relationship Id="rId21" Type="http://schemas.openxmlformats.org/officeDocument/2006/relationships/oleObject" Target="../embeddings/oleObject69.bin"/><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hyperlink" Target="http://www.goc.gov.tr/icerik3/ikamet-izinleri_363_378_4709" TargetMode="External"/><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slideLayout" Target="../slideLayouts/slideLayout2.xml"/><Relationship Id="rId29" Type="http://schemas.openxmlformats.org/officeDocument/2006/relationships/hyperlink" Target="http://www.goc.gov.tr/icerik6/gecici-koruma_363_378_4713_icerik" TargetMode="External"/><Relationship Id="rId1" Type="http://schemas.openxmlformats.org/officeDocument/2006/relationships/vmlDrawing" Target="../drawings/vmlDrawing63.v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image" Target="../media/image12.png"/><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oleObject" Target="../embeddings/oleObject70.bin"/><Relationship Id="rId28" Type="http://schemas.openxmlformats.org/officeDocument/2006/relationships/hyperlink" Target="http://www.goc.gov.tr/icerik3/duzensiz-goc_363_378_4710" TargetMode="External"/><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image" Target="../media/image14.png"/><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image" Target="../media/image2.emf"/><Relationship Id="rId27" Type="http://schemas.openxmlformats.org/officeDocument/2006/relationships/image" Target="../media/image13.png"/><Relationship Id="rId30" Type="http://schemas.openxmlformats.org/officeDocument/2006/relationships/oleObject" Target="../embeddings/oleObject72.bin"/></Relationships>
</file>

<file path=ppt/slides/_rels/slide8.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3" Type="http://schemas.openxmlformats.org/officeDocument/2006/relationships/tags" Target="../tags/tag111.xml"/><Relationship Id="rId21" Type="http://schemas.openxmlformats.org/officeDocument/2006/relationships/tags" Target="../tags/tag129.xml"/><Relationship Id="rId34" Type="http://schemas.openxmlformats.org/officeDocument/2006/relationships/oleObject" Target="../embeddings/oleObject73.bin"/><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slideLayout" Target="../slideLayouts/slideLayout11.xml"/><Relationship Id="rId38" Type="http://schemas.openxmlformats.org/officeDocument/2006/relationships/image" Target="../media/image15.emf"/><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29" Type="http://schemas.openxmlformats.org/officeDocument/2006/relationships/tags" Target="../tags/tag137.xml"/><Relationship Id="rId1" Type="http://schemas.openxmlformats.org/officeDocument/2006/relationships/vmlDrawing" Target="../drawings/vmlDrawing64.v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oleObject" Target="../embeddings/oleObject74.bin"/><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hyperlink" Target="https://biruni.tuik.gov.tr/bolgeselistatistik/degiskenlerUzerindenSorgula.do" TargetMode="Externa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hyperlink" Target="https://biruni.tuik.gov.tr/medas/?kn=95&amp;locale=tr" TargetMode="External"/><Relationship Id="rId2" Type="http://schemas.openxmlformats.org/officeDocument/2006/relationships/tags" Target="../tags/tag141.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3413" name="Object 50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3435" name="think-cell Slide" r:id="rId5" imgW="360" imgH="360" progId="">
                  <p:embed/>
                </p:oleObj>
              </mc:Choice>
              <mc:Fallback>
                <p:oleObj name="think-cell Slide" r:id="rId5" imgW="360" imgH="360" progId="">
                  <p:embed/>
                  <p:pic>
                    <p:nvPicPr>
                      <p:cNvPr id="0" name="Picture 5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lnSpc>
                <a:spcPct val="140000"/>
              </a:lnSpc>
              <a:defRPr/>
            </a:pPr>
            <a:endParaRPr lang="tr-TR" sz="3600" dirty="0">
              <a:solidFill>
                <a:schemeClr val="bg1"/>
              </a:solidFill>
              <a:latin typeface="Book Antiqua"/>
              <a:cs typeface="Arial"/>
              <a:sym typeface="Book Antiqua"/>
            </a:endParaRPr>
          </a:p>
        </p:txBody>
      </p:sp>
      <p:sp>
        <p:nvSpPr>
          <p:cNvPr id="2" name="Dikdörtgen 1"/>
          <p:cNvSpPr/>
          <p:nvPr/>
        </p:nvSpPr>
        <p:spPr bwMode="auto">
          <a:xfrm>
            <a:off x="0" y="0"/>
            <a:ext cx="9902825" cy="6858000"/>
          </a:xfrm>
          <a:prstGeom prst="rect">
            <a:avLst/>
          </a:prstGeom>
          <a:solidFill>
            <a:schemeClr val="bg1">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buClr>
                <a:schemeClr val="bg1"/>
              </a:buClr>
              <a:buFont typeface="Times New Roman" pitchFamily="18" charset="0"/>
              <a:buNone/>
              <a:defRPr/>
            </a:pPr>
            <a:endParaRPr lang="tr-TR" i="1" dirty="0">
              <a:latin typeface="Comic Sans MS" pitchFamily="66" charset="0"/>
              <a:cs typeface="Arial" pitchFamily="34" charset="0"/>
            </a:endParaRPr>
          </a:p>
        </p:txBody>
      </p:sp>
      <p:sp>
        <p:nvSpPr>
          <p:cNvPr id="1063417" name="Title 2"/>
          <p:cNvSpPr>
            <a:spLocks noGrp="1"/>
          </p:cNvSpPr>
          <p:nvPr>
            <p:ph type="ctrTitle"/>
          </p:nvPr>
        </p:nvSpPr>
        <p:spPr>
          <a:xfrm>
            <a:off x="566738" y="2747963"/>
            <a:ext cx="8883650" cy="1143000"/>
          </a:xfrm>
        </p:spPr>
        <p:txBody>
          <a:bodyPr/>
          <a:lstStyle/>
          <a:p>
            <a:pPr algn="ctr" eaLnBrk="1" hangingPunct="1"/>
            <a:r>
              <a:rPr lang="tr-TR" altLang="tr-TR" sz="4400" smtClean="0">
                <a:latin typeface="Arial Rounded MT Bold" pitchFamily="34" charset="0"/>
              </a:rPr>
              <a:t>Mardin’in </a:t>
            </a:r>
            <a:r>
              <a:rPr lang="tr-TR" altLang="tr-TR" sz="4400" smtClean="0">
                <a:latin typeface="Arial Rounded MT Bold" pitchFamily="34" charset="0"/>
              </a:rPr>
              <a:t>İktisadî </a:t>
            </a:r>
            <a:r>
              <a:rPr lang="tr-TR" altLang="tr-TR" sz="4400" dirty="0" smtClean="0">
                <a:latin typeface="Arial Rounded MT Bold" pitchFamily="34" charset="0"/>
              </a:rPr>
              <a:t>Görünümü</a:t>
            </a:r>
            <a:endParaRPr lang="en-US" altLang="tr-TR" sz="4400" dirty="0" smtClean="0">
              <a:latin typeface="Arial Rounded MT Bold" pitchFamily="34" charset="0"/>
            </a:endParaRPr>
          </a:p>
        </p:txBody>
      </p:sp>
      <p:pic>
        <p:nvPicPr>
          <p:cNvPr id="1063418" name="Picture 5" descr="http://www.tobb.org.tr/Resimler/Logolar/logotr.png"/>
          <p:cNvPicPr>
            <a:picLocks noChangeAspect="1" noChangeArrowheads="1"/>
          </p:cNvPicPr>
          <p:nvPr/>
        </p:nvPicPr>
        <p:blipFill>
          <a:blip r:embed="rId7"/>
          <a:srcRect/>
          <a:stretch>
            <a:fillRect/>
          </a:stretch>
        </p:blipFill>
        <p:spPr bwMode="auto">
          <a:xfrm>
            <a:off x="5611813" y="384175"/>
            <a:ext cx="936625" cy="938213"/>
          </a:xfrm>
          <a:prstGeom prst="rect">
            <a:avLst/>
          </a:prstGeom>
          <a:noFill/>
          <a:ln w="9525">
            <a:noFill/>
            <a:miter lim="800000"/>
            <a:headEnd/>
            <a:tailEnd/>
          </a:ln>
        </p:spPr>
      </p:pic>
      <p:sp>
        <p:nvSpPr>
          <p:cNvPr id="1063419" name="Title 2"/>
          <p:cNvSpPr txBox="1">
            <a:spLocks/>
          </p:cNvSpPr>
          <p:nvPr/>
        </p:nvSpPr>
        <p:spPr bwMode="auto">
          <a:xfrm>
            <a:off x="1470025" y="4789488"/>
            <a:ext cx="7716838" cy="1568450"/>
          </a:xfrm>
          <a:prstGeom prst="rect">
            <a:avLst/>
          </a:prstGeom>
          <a:noFill/>
          <a:ln w="9525">
            <a:noFill/>
            <a:miter lim="800000"/>
            <a:headEnd/>
            <a:tailEnd/>
          </a:ln>
        </p:spPr>
        <p:txBody>
          <a:bodyPr lIns="0" rIns="0" anchor="b"/>
          <a:lstStyle/>
          <a:p>
            <a:pPr algn="r">
              <a:lnSpc>
                <a:spcPct val="140000"/>
              </a:lnSpc>
              <a:buClr>
                <a:schemeClr val="bg1"/>
              </a:buClr>
            </a:pPr>
            <a:r>
              <a:rPr lang="tr-TR" sz="2000" i="1" dirty="0">
                <a:solidFill>
                  <a:srgbClr val="002060"/>
                </a:solidFill>
                <a:latin typeface="Comic Sans MS" pitchFamily="66" charset="0"/>
              </a:rPr>
              <a:t>Doç. Dr. Mehmet Behzat Ekinci</a:t>
            </a:r>
          </a:p>
          <a:p>
            <a:pPr algn="r">
              <a:lnSpc>
                <a:spcPct val="140000"/>
              </a:lnSpc>
              <a:buClr>
                <a:schemeClr val="bg1"/>
              </a:buClr>
            </a:pPr>
            <a:r>
              <a:rPr lang="tr-TR" sz="1400" i="1" dirty="0">
                <a:solidFill>
                  <a:srgbClr val="002060"/>
                </a:solidFill>
                <a:latin typeface="Comic Sans MS" pitchFamily="66" charset="0"/>
              </a:rPr>
              <a:t>Mardin </a:t>
            </a:r>
            <a:r>
              <a:rPr lang="tr-TR" sz="1400" i="1" dirty="0" err="1">
                <a:solidFill>
                  <a:srgbClr val="002060"/>
                </a:solidFill>
                <a:latin typeface="Comic Sans MS" pitchFamily="66" charset="0"/>
              </a:rPr>
              <a:t>Artuklu</a:t>
            </a:r>
            <a:r>
              <a:rPr lang="tr-TR" sz="1400" i="1" dirty="0">
                <a:solidFill>
                  <a:srgbClr val="002060"/>
                </a:solidFill>
                <a:latin typeface="Comic Sans MS" pitchFamily="66" charset="0"/>
              </a:rPr>
              <a:t> Üniversitesi, İktisat Bölümü Öğretim Üyesi</a:t>
            </a:r>
          </a:p>
          <a:p>
            <a:pPr algn="r">
              <a:lnSpc>
                <a:spcPct val="140000"/>
              </a:lnSpc>
              <a:buClr>
                <a:schemeClr val="bg1"/>
              </a:buClr>
            </a:pPr>
            <a:r>
              <a:rPr lang="tr-TR" sz="1400" i="1" dirty="0">
                <a:solidFill>
                  <a:srgbClr val="002060"/>
                </a:solidFill>
                <a:latin typeface="Comic Sans MS" pitchFamily="66" charset="0"/>
              </a:rPr>
              <a:t>TOBB/TEPAV, Mardin İli/İlçeleri Oda/Borsa Akademik Danışmanı</a:t>
            </a:r>
          </a:p>
          <a:p>
            <a:pPr algn="r">
              <a:lnSpc>
                <a:spcPct val="140000"/>
              </a:lnSpc>
              <a:buClr>
                <a:schemeClr val="bg1"/>
              </a:buClr>
            </a:pPr>
            <a:r>
              <a:rPr lang="tr-TR" sz="1400" i="1" dirty="0" err="1">
                <a:solidFill>
                  <a:srgbClr val="002060"/>
                </a:solidFill>
                <a:latin typeface="Comic Sans MS" pitchFamily="66" charset="0"/>
              </a:rPr>
              <a:t>mbekinci</a:t>
            </a:r>
            <a:r>
              <a:rPr lang="tr-TR" sz="1400" i="1" dirty="0">
                <a:solidFill>
                  <a:srgbClr val="002060"/>
                </a:solidFill>
                <a:latin typeface="Comic Sans MS" pitchFamily="66" charset="0"/>
              </a:rPr>
              <a:t>(at)akademiktisat.net</a:t>
            </a:r>
          </a:p>
          <a:p>
            <a:pPr algn="r">
              <a:lnSpc>
                <a:spcPct val="140000"/>
              </a:lnSpc>
              <a:buClr>
                <a:schemeClr val="bg1"/>
              </a:buClr>
            </a:pPr>
            <a:r>
              <a:rPr lang="tr-TR" sz="1400" i="1" dirty="0" smtClean="0">
                <a:solidFill>
                  <a:srgbClr val="002060"/>
                </a:solidFill>
                <a:latin typeface="Comic Sans MS" pitchFamily="66" charset="0"/>
              </a:rPr>
              <a:t>Haziran </a:t>
            </a:r>
            <a:r>
              <a:rPr lang="tr-TR" sz="1400" i="1" dirty="0">
                <a:solidFill>
                  <a:srgbClr val="002060"/>
                </a:solidFill>
                <a:latin typeface="Comic Sans MS" pitchFamily="66" charset="0"/>
              </a:rPr>
              <a:t>2019</a:t>
            </a:r>
          </a:p>
        </p:txBody>
      </p:sp>
      <p:pic>
        <p:nvPicPr>
          <p:cNvPr id="1063420" name="Picture 269" descr="D:\Documents\ACADEMIC_consultancy.14.5.19\A) FORMS_DOCS etc\LOGOs of chambourses\ntso_logo.jpg"/>
          <p:cNvPicPr>
            <a:picLocks noChangeAspect="1" noChangeArrowheads="1"/>
          </p:cNvPicPr>
          <p:nvPr/>
        </p:nvPicPr>
        <p:blipFill>
          <a:blip r:embed="rId8"/>
          <a:srcRect/>
          <a:stretch>
            <a:fillRect/>
          </a:stretch>
        </p:blipFill>
        <p:spPr bwMode="auto">
          <a:xfrm>
            <a:off x="8583613" y="1450975"/>
            <a:ext cx="866775" cy="866775"/>
          </a:xfrm>
          <a:prstGeom prst="rect">
            <a:avLst/>
          </a:prstGeom>
          <a:noFill/>
          <a:ln w="9525">
            <a:noFill/>
            <a:miter lim="800000"/>
            <a:headEnd/>
            <a:tailEnd/>
          </a:ln>
        </p:spPr>
      </p:pic>
      <p:pic>
        <p:nvPicPr>
          <p:cNvPr id="1063421" name="Picture 270" descr="D:\Documents\ACADEMIC_consultancy.14.5.19\A) FORMS_DOCS etc\LOGOs of chambourses\ktso_logo_new.png"/>
          <p:cNvPicPr>
            <a:picLocks noChangeAspect="1" noChangeArrowheads="1"/>
          </p:cNvPicPr>
          <p:nvPr/>
        </p:nvPicPr>
        <p:blipFill>
          <a:blip r:embed="rId9"/>
          <a:srcRect/>
          <a:stretch>
            <a:fillRect/>
          </a:stretch>
        </p:blipFill>
        <p:spPr bwMode="auto">
          <a:xfrm>
            <a:off x="1833563" y="1433513"/>
            <a:ext cx="665162" cy="889000"/>
          </a:xfrm>
          <a:prstGeom prst="rect">
            <a:avLst/>
          </a:prstGeom>
          <a:noFill/>
          <a:ln w="9525">
            <a:noFill/>
            <a:miter lim="800000"/>
            <a:headEnd/>
            <a:tailEnd/>
          </a:ln>
        </p:spPr>
      </p:pic>
      <p:pic>
        <p:nvPicPr>
          <p:cNvPr id="1063422" name="Picture 273" descr="D:\Documents\ACADEMIC_consultancy.14.5.19\A) FORMS_DOCS etc\LOGOs of chambourses\ktb_logo_new.png"/>
          <p:cNvPicPr>
            <a:picLocks noChangeAspect="1" noChangeArrowheads="1"/>
          </p:cNvPicPr>
          <p:nvPr/>
        </p:nvPicPr>
        <p:blipFill>
          <a:blip r:embed="rId10"/>
          <a:srcRect/>
          <a:stretch>
            <a:fillRect/>
          </a:stretch>
        </p:blipFill>
        <p:spPr bwMode="auto">
          <a:xfrm>
            <a:off x="469900" y="1457325"/>
            <a:ext cx="971550" cy="863600"/>
          </a:xfrm>
          <a:prstGeom prst="rect">
            <a:avLst/>
          </a:prstGeom>
          <a:noFill/>
          <a:ln w="9525">
            <a:noFill/>
            <a:miter lim="800000"/>
            <a:headEnd/>
            <a:tailEnd/>
          </a:ln>
        </p:spPr>
      </p:pic>
      <p:pic>
        <p:nvPicPr>
          <p:cNvPr id="1063423" name="Picture 278" descr="D:\Documents\ACADEMIC_consultancy.14.5.19\A) FORMS_DOCS etc\LOGOs of chambourses\ntb-logo_new.png"/>
          <p:cNvPicPr>
            <a:picLocks noChangeAspect="1" noChangeArrowheads="1"/>
          </p:cNvPicPr>
          <p:nvPr/>
        </p:nvPicPr>
        <p:blipFill>
          <a:blip r:embed="rId11"/>
          <a:srcRect/>
          <a:stretch>
            <a:fillRect/>
          </a:stretch>
        </p:blipFill>
        <p:spPr bwMode="auto">
          <a:xfrm>
            <a:off x="7256463" y="1458913"/>
            <a:ext cx="950912" cy="928687"/>
          </a:xfrm>
          <a:prstGeom prst="rect">
            <a:avLst/>
          </a:prstGeom>
          <a:noFill/>
          <a:ln w="9525">
            <a:noFill/>
            <a:miter lim="800000"/>
            <a:headEnd/>
            <a:tailEnd/>
          </a:ln>
        </p:spPr>
      </p:pic>
      <p:pic>
        <p:nvPicPr>
          <p:cNvPr id="1063424" name="Picture 279" descr="D:\Documents\ACADEMIC_consultancy.14.5.19\A) FORMS_DOCS etc\LOGOs of chambourses\mtso-logo_new.png"/>
          <p:cNvPicPr>
            <a:picLocks noChangeAspect="1" noChangeArrowheads="1"/>
          </p:cNvPicPr>
          <p:nvPr/>
        </p:nvPicPr>
        <p:blipFill>
          <a:blip r:embed="rId12"/>
          <a:srcRect/>
          <a:stretch>
            <a:fillRect/>
          </a:stretch>
        </p:blipFill>
        <p:spPr bwMode="auto">
          <a:xfrm>
            <a:off x="3267075" y="1457325"/>
            <a:ext cx="3473450" cy="841375"/>
          </a:xfrm>
          <a:prstGeom prst="rect">
            <a:avLst/>
          </a:prstGeom>
          <a:noFill/>
          <a:ln w="9525">
            <a:noFill/>
            <a:miter lim="800000"/>
            <a:headEnd/>
            <a:tailEnd/>
          </a:ln>
        </p:spPr>
      </p:pic>
      <p:graphicFrame>
        <p:nvGraphicFramePr>
          <p:cNvPr id="1063414" name="Object 502"/>
          <p:cNvGraphicFramePr>
            <a:graphicFrameLocks noChangeAspect="1"/>
          </p:cNvGraphicFramePr>
          <p:nvPr/>
        </p:nvGraphicFramePr>
        <p:xfrm>
          <a:off x="3298825" y="384175"/>
          <a:ext cx="2030413" cy="885825"/>
        </p:xfrm>
        <a:graphic>
          <a:graphicData uri="http://schemas.openxmlformats.org/presentationml/2006/ole">
            <mc:AlternateContent xmlns:mc="http://schemas.openxmlformats.org/markup-compatibility/2006">
              <mc:Choice xmlns:v="urn:schemas-microsoft-com:vml" Requires="v">
                <p:oleObj spid="_x0000_s1063436" name="Acrobat Document" r:id="rId13" imgW="5943600" imgH="2594880" progId="AcroExch.Document.DC">
                  <p:embed/>
                </p:oleObj>
              </mc:Choice>
              <mc:Fallback>
                <p:oleObj name="Acrobat Document" r:id="rId13" imgW="5943600" imgH="2594880" progId="AcroExch.Document.DC">
                  <p:embed/>
                  <p:pic>
                    <p:nvPicPr>
                      <p:cNvPr id="0" name="Picture 5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8825" y="384175"/>
                        <a:ext cx="2030413"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318" name="Object 382"/>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329" name="think-cell Slide" r:id="rId4" imgW="360" imgH="360" progId="">
                  <p:embed/>
                </p:oleObj>
              </mc:Choice>
              <mc:Fallback>
                <p:oleObj name="think-cell Slide" r:id="rId4" imgW="360" imgH="360" progId="">
                  <p:embed/>
                  <p:pic>
                    <p:nvPicPr>
                      <p:cNvPr id="0" name="Picture 3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0" y="14288"/>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064320" name="Title 2"/>
          <p:cNvSpPr>
            <a:spLocks noGrp="1"/>
          </p:cNvSpPr>
          <p:nvPr>
            <p:ph type="ctrTitle"/>
          </p:nvPr>
        </p:nvSpPr>
        <p:spPr>
          <a:xfrm>
            <a:off x="1600200" y="1219200"/>
            <a:ext cx="6704013" cy="1143000"/>
          </a:xfrm>
        </p:spPr>
        <p:txBody>
          <a:bodyPr/>
          <a:lstStyle/>
          <a:p>
            <a:pPr eaLnBrk="1" hangingPunct="1"/>
            <a:r>
              <a:rPr lang="tr-TR" altLang="tr-TR" sz="2800" smtClean="0"/>
              <a:t>2) Mardin’in makro ekonomik yapısı</a:t>
            </a:r>
            <a:endParaRPr lang="en-US" altLang="tr-TR"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572" name="Object 996"/>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9744" name="think-cell Slide" r:id="rId15" imgW="360" imgH="360" progId="">
                  <p:embed/>
                </p:oleObj>
              </mc:Choice>
              <mc:Fallback>
                <p:oleObj name="think-cell Slide" r:id="rId15" imgW="360" imgH="360" progId="">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ikdörtgen 5"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400" b="0" dirty="0">
              <a:solidFill>
                <a:schemeClr val="bg1"/>
              </a:solidFill>
              <a:latin typeface="Arial"/>
              <a:cs typeface="Arial"/>
              <a:sym typeface="Arial"/>
            </a:endParaRPr>
          </a:p>
        </p:txBody>
      </p:sp>
      <p:sp>
        <p:nvSpPr>
          <p:cNvPr id="1177593" name="Metin Yer Tutucusu 3"/>
          <p:cNvSpPr>
            <a:spLocks noGrp="1"/>
          </p:cNvSpPr>
          <p:nvPr>
            <p:ph type="body" sz="quarter" idx="11"/>
          </p:nvPr>
        </p:nvSpPr>
        <p:spPr>
          <a:xfrm>
            <a:off x="277813" y="6477000"/>
            <a:ext cx="7613650" cy="190500"/>
          </a:xfrm>
        </p:spPr>
        <p:txBody>
          <a:bodyPr/>
          <a:lstStyle/>
          <a:p>
            <a:pPr eaLnBrk="1" hangingPunct="1">
              <a:spcBef>
                <a:spcPct val="0"/>
              </a:spcBef>
            </a:pPr>
            <a:r>
              <a:rPr lang="tr-TR" dirty="0" smtClean="0"/>
              <a:t>Kaynak: TÜİK, Bölgesel Hesaplar, </a:t>
            </a:r>
            <a:r>
              <a:rPr lang="tr-TR" dirty="0" smtClean="0">
                <a:hlinkClick r:id="rId17"/>
              </a:rPr>
              <a:t>http://tuik.gov.tr/</a:t>
            </a:r>
            <a:r>
              <a:rPr lang="tr-TR" dirty="0" err="1" smtClean="0">
                <a:hlinkClick r:id="rId17"/>
              </a:rPr>
              <a:t>PreTablo.do?alt_id</a:t>
            </a:r>
            <a:r>
              <a:rPr lang="tr-TR" dirty="0" smtClean="0">
                <a:hlinkClick r:id="rId17"/>
              </a:rPr>
              <a:t>=1075</a:t>
            </a:r>
            <a:r>
              <a:rPr lang="tr-TR" dirty="0" smtClean="0"/>
              <a:t>, 2017 (E.T. 07.05.2019).</a:t>
            </a:r>
          </a:p>
        </p:txBody>
      </p:sp>
      <p:sp>
        <p:nvSpPr>
          <p:cNvPr id="1177594" name="Başlık 1"/>
          <p:cNvSpPr>
            <a:spLocks noGrp="1"/>
          </p:cNvSpPr>
          <p:nvPr>
            <p:ph type="title"/>
          </p:nvPr>
        </p:nvSpPr>
        <p:spPr>
          <a:xfrm>
            <a:off x="403225" y="223838"/>
            <a:ext cx="8951913" cy="1376362"/>
          </a:xfrm>
        </p:spPr>
        <p:txBody>
          <a:bodyPr/>
          <a:lstStyle/>
          <a:p>
            <a:pPr eaLnBrk="1" hangingPunct="1"/>
            <a:r>
              <a:rPr lang="tr-TR" sz="2200" smtClean="0"/>
              <a:t>Dicle (</a:t>
            </a:r>
            <a:r>
              <a:rPr lang="tr-TR" sz="2200" smtClean="0">
                <a:solidFill>
                  <a:srgbClr val="000000"/>
                </a:solidFill>
              </a:rPr>
              <a:t>TRC3) </a:t>
            </a:r>
            <a:r>
              <a:rPr lang="tr-TR" sz="2200" smtClean="0"/>
              <a:t>Bölgesi (Mardin, Batman, Siirt, Şırnak) Türkiye ortalamasından daha düşük bir gelir düzeyine sahip.</a:t>
            </a:r>
            <a:br>
              <a:rPr lang="tr-TR" sz="2200" smtClean="0"/>
            </a:br>
            <a:r>
              <a:rPr lang="tr-TR" sz="2200" smtClean="0"/>
              <a:t>Bölgede tarımın ve hizmetlerin katma değerdeki payı ise Türkiye ortalamasının üzerinde.</a:t>
            </a:r>
          </a:p>
        </p:txBody>
      </p:sp>
      <p:sp>
        <p:nvSpPr>
          <p:cNvPr id="37" name="Text Box 4"/>
          <p:cNvSpPr txBox="1">
            <a:spLocks noChangeArrowheads="1"/>
          </p:cNvSpPr>
          <p:nvPr/>
        </p:nvSpPr>
        <p:spPr bwMode="gray">
          <a:xfrm>
            <a:off x="374650" y="1817688"/>
            <a:ext cx="9047163" cy="215900"/>
          </a:xfrm>
          <a:prstGeom prst="rect">
            <a:avLst/>
          </a:prstGeom>
          <a:noFill/>
          <a:ln w="9525">
            <a:noFill/>
            <a:miter lim="800000"/>
            <a:headEnd/>
            <a:tailEnd/>
          </a:ln>
        </p:spPr>
        <p:txBody>
          <a:bodyPr lIns="0" tIns="0" rIns="0" bIns="0">
            <a:spAutoFit/>
          </a:bodyPr>
          <a:lstStyle/>
          <a:p>
            <a:pPr algn="ctr" fontAlgn="auto">
              <a:spcBef>
                <a:spcPts val="0"/>
              </a:spcBef>
              <a:spcAft>
                <a:spcPts val="0"/>
              </a:spcAft>
              <a:defRPr/>
            </a:pPr>
            <a:r>
              <a:rPr lang="tr-TR" sz="1400" kern="0" dirty="0">
                <a:solidFill>
                  <a:sysClr val="windowText" lastClr="000000"/>
                </a:solidFill>
                <a:latin typeface="Arial" pitchFamily="34" charset="0"/>
                <a:cs typeface="Arial" pitchFamily="34" charset="0"/>
              </a:rPr>
              <a:t>Kişi başı gayri safi katma değer (cari fiyatlarla, TL)</a:t>
            </a:r>
            <a:endParaRPr lang="en-CA" sz="1400" kern="0" dirty="0">
              <a:solidFill>
                <a:sysClr val="windowText" lastClr="000000"/>
              </a:solidFill>
              <a:latin typeface="Arial" pitchFamily="34" charset="0"/>
              <a:cs typeface="Arial" pitchFamily="34" charset="0"/>
            </a:endParaRPr>
          </a:p>
        </p:txBody>
      </p:sp>
      <p:sp>
        <p:nvSpPr>
          <p:cNvPr id="39" name="Rectangle 43"/>
          <p:cNvSpPr/>
          <p:nvPr/>
        </p:nvSpPr>
        <p:spPr bwMode="auto">
          <a:xfrm>
            <a:off x="211138" y="4384675"/>
            <a:ext cx="4468812" cy="1930400"/>
          </a:xfrm>
          <a:prstGeom prst="rect">
            <a:avLst/>
          </a:prstGeom>
          <a:noFill/>
          <a:ln w="9525" cap="flat" cmpd="sng" algn="ctr">
            <a:solidFill>
              <a:schemeClr val="bg1">
                <a:lumMod val="65000"/>
              </a:schemeClr>
            </a:solidFill>
            <a:prstDash val="solid"/>
            <a:round/>
            <a:headEnd type="none" w="med" len="med"/>
            <a:tailEnd type="none" w="med" len="med"/>
          </a:ln>
          <a:effectLst/>
        </p:spPr>
        <p:txBody>
          <a:bodyPr lIns="90000" tIns="46800" rIns="90000" bIns="46800"/>
          <a:lstStyle/>
          <a:p>
            <a:pPr>
              <a:spcBef>
                <a:spcPts val="600"/>
              </a:spcBef>
              <a:spcAft>
                <a:spcPts val="600"/>
              </a:spcAft>
              <a:defRPr/>
            </a:pPr>
            <a:endParaRPr lang="en-US" sz="900" b="0" dirty="0">
              <a:solidFill>
                <a:srgbClr val="000000"/>
              </a:solidFill>
              <a:latin typeface="Arial" pitchFamily="34" charset="0"/>
              <a:cs typeface="Arial" pitchFamily="34" charset="0"/>
            </a:endParaRPr>
          </a:p>
        </p:txBody>
      </p:sp>
      <p:sp>
        <p:nvSpPr>
          <p:cNvPr id="40" name="Rectangle 43"/>
          <p:cNvSpPr/>
          <p:nvPr/>
        </p:nvSpPr>
        <p:spPr bwMode="auto">
          <a:xfrm>
            <a:off x="5014913" y="4384675"/>
            <a:ext cx="4548187" cy="1930400"/>
          </a:xfrm>
          <a:prstGeom prst="rect">
            <a:avLst/>
          </a:prstGeom>
          <a:noFill/>
          <a:ln w="9525" cap="flat" cmpd="sng" algn="ctr">
            <a:solidFill>
              <a:schemeClr val="bg1">
                <a:lumMod val="65000"/>
              </a:schemeClr>
            </a:solidFill>
            <a:prstDash val="solid"/>
            <a:round/>
            <a:headEnd type="none" w="med" len="med"/>
            <a:tailEnd type="none" w="med" len="med"/>
          </a:ln>
          <a:effectLst/>
        </p:spPr>
        <p:txBody>
          <a:bodyPr lIns="90000" tIns="46800" rIns="90000" bIns="46800"/>
          <a:lstStyle/>
          <a:p>
            <a:pPr>
              <a:spcBef>
                <a:spcPts val="600"/>
              </a:spcBef>
              <a:spcAft>
                <a:spcPts val="600"/>
              </a:spcAft>
              <a:defRPr/>
            </a:pPr>
            <a:endParaRPr lang="en-US" sz="900" b="0" dirty="0">
              <a:solidFill>
                <a:srgbClr val="000000"/>
              </a:solidFill>
              <a:latin typeface="Arial" pitchFamily="34" charset="0"/>
              <a:cs typeface="Arial" pitchFamily="34" charset="0"/>
            </a:endParaRPr>
          </a:p>
        </p:txBody>
      </p:sp>
      <p:graphicFrame>
        <p:nvGraphicFramePr>
          <p:cNvPr id="1177573" name="Object 997"/>
          <p:cNvGraphicFramePr>
            <a:graphicFrameLocks/>
          </p:cNvGraphicFramePr>
          <p:nvPr>
            <p:custDataLst>
              <p:tags r:id="rId4"/>
            </p:custDataLst>
          </p:nvPr>
        </p:nvGraphicFramePr>
        <p:xfrm>
          <a:off x="381000" y="4584700"/>
          <a:ext cx="4006850" cy="1384300"/>
        </p:xfrm>
        <a:graphic>
          <a:graphicData uri="http://schemas.openxmlformats.org/presentationml/2006/ole">
            <mc:AlternateContent xmlns:mc="http://schemas.openxmlformats.org/markup-compatibility/2006">
              <mc:Choice xmlns:v="urn:schemas-microsoft-com:vml" Requires="v">
                <p:oleObj spid="_x0000_s2419745" name="Çizelge" r:id="rId18" imgW="4008096" imgH="1386912" progId="MSGraph.Chart.8">
                  <p:embed followColorScheme="full"/>
                </p:oleObj>
              </mc:Choice>
              <mc:Fallback>
                <p:oleObj name="Çizelge" r:id="rId18" imgW="4008096" imgH="1386912" progId="MSGraph.Chart.8">
                  <p:embed followColorScheme="full"/>
                  <p:pic>
                    <p:nvPicPr>
                      <p:cNvPr id="0" name="Picture 997"/>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 y="4584700"/>
                        <a:ext cx="400685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598" name="Metin Yer Tutucusu 49"/>
          <p:cNvSpPr>
            <a:spLocks noGrp="1"/>
          </p:cNvSpPr>
          <p:nvPr>
            <p:custDataLst>
              <p:tags r:id="rId5"/>
            </p:custDataLst>
          </p:nvPr>
        </p:nvSpPr>
        <p:spPr bwMode="auto">
          <a:xfrm>
            <a:off x="3267075" y="6029325"/>
            <a:ext cx="762000" cy="212725"/>
          </a:xfrm>
          <a:prstGeom prst="rect">
            <a:avLst/>
          </a:prstGeom>
          <a:noFill/>
          <a:ln w="9525">
            <a:noFill/>
            <a:miter lim="800000"/>
            <a:headEnd/>
            <a:tailEnd/>
          </a:ln>
        </p:spPr>
        <p:txBody>
          <a:bodyPr lIns="0" tIns="0" rIns="0" bIns="0"/>
          <a:lstStyle/>
          <a:p>
            <a:pPr algn="ctr">
              <a:buClr>
                <a:srgbClr val="000000"/>
              </a:buClr>
              <a:buFont typeface="Wingdings" pitchFamily="2" charset="2"/>
              <a:buNone/>
            </a:pPr>
            <a:fld id="{3E9A2524-8E31-436F-8031-F8626F86CE76}" type="datetime'''''''''H''''i''''''''''''''''z''me''t''''le''''''''''r'''">
              <a:rPr lang="en-US" sz="1400" b="0">
                <a:solidFill>
                  <a:srgbClr val="000000"/>
                </a:solidFill>
              </a:rPr>
              <a:pPr algn="ctr">
                <a:buClr>
                  <a:srgbClr val="000000"/>
                </a:buClr>
                <a:buFont typeface="Wingdings" pitchFamily="2" charset="2"/>
                <a:buNone/>
              </a:pPr>
              <a:t>Hizmetler</a:t>
            </a:fld>
            <a:endParaRPr lang="tr-TR" sz="1400" b="0">
              <a:solidFill>
                <a:srgbClr val="000000"/>
              </a:solidFill>
              <a:sym typeface="Arial" charset="0"/>
            </a:endParaRPr>
          </a:p>
        </p:txBody>
      </p:sp>
      <p:sp>
        <p:nvSpPr>
          <p:cNvPr id="1177599" name="Metin Yer Tutucusu 41"/>
          <p:cNvSpPr>
            <a:spLocks noGrp="1"/>
          </p:cNvSpPr>
          <p:nvPr>
            <p:custDataLst>
              <p:tags r:id="rId6"/>
            </p:custDataLst>
          </p:nvPr>
        </p:nvSpPr>
        <p:spPr bwMode="auto">
          <a:xfrm>
            <a:off x="2109788" y="6029325"/>
            <a:ext cx="555625" cy="212725"/>
          </a:xfrm>
          <a:prstGeom prst="rect">
            <a:avLst/>
          </a:prstGeom>
          <a:noFill/>
          <a:ln w="9525">
            <a:noFill/>
            <a:miter lim="800000"/>
            <a:headEnd/>
            <a:tailEnd/>
          </a:ln>
        </p:spPr>
        <p:txBody>
          <a:bodyPr lIns="0" tIns="0" rIns="0" bIns="0"/>
          <a:lstStyle/>
          <a:p>
            <a:pPr algn="ctr">
              <a:buClr>
                <a:srgbClr val="000000"/>
              </a:buClr>
              <a:buFont typeface="Wingdings" pitchFamily="2" charset="2"/>
              <a:buNone/>
            </a:pPr>
            <a:fld id="{0A7C5CC0-C011-4E43-84C9-867101647C28}" type="datetime'S''''a''''''''''''n''''''''''''''''''''a''''''y''i'">
              <a:rPr lang="en-US" sz="1400" b="0">
                <a:solidFill>
                  <a:srgbClr val="000000"/>
                </a:solidFill>
              </a:rPr>
              <a:pPr algn="ctr">
                <a:buClr>
                  <a:srgbClr val="000000"/>
                </a:buClr>
                <a:buFont typeface="Wingdings" pitchFamily="2" charset="2"/>
                <a:buNone/>
              </a:pPr>
              <a:t>Sanayi</a:t>
            </a:fld>
            <a:endParaRPr lang="tr-TR" sz="1400" b="0">
              <a:solidFill>
                <a:srgbClr val="000000"/>
              </a:solidFill>
              <a:sym typeface="Arial" charset="0"/>
            </a:endParaRPr>
          </a:p>
        </p:txBody>
      </p:sp>
      <p:sp>
        <p:nvSpPr>
          <p:cNvPr id="2359296" name="Metin Yer Tutucusu 40"/>
          <p:cNvSpPr>
            <a:spLocks noGrp="1"/>
          </p:cNvSpPr>
          <p:nvPr>
            <p:custDataLst>
              <p:tags r:id="rId7"/>
            </p:custDataLst>
          </p:nvPr>
        </p:nvSpPr>
        <p:spPr bwMode="auto">
          <a:xfrm>
            <a:off x="900113" y="6029325"/>
            <a:ext cx="455612" cy="212725"/>
          </a:xfrm>
          <a:prstGeom prst="rect">
            <a:avLst/>
          </a:prstGeom>
          <a:noFill/>
          <a:ln w="9525">
            <a:noFill/>
            <a:miter lim="800000"/>
            <a:headEnd/>
            <a:tailEnd/>
          </a:ln>
        </p:spPr>
        <p:txBody>
          <a:bodyPr lIns="0" tIns="0" rIns="0" bIns="0"/>
          <a:lstStyle/>
          <a:p>
            <a:pPr algn="ctr">
              <a:buClr>
                <a:srgbClr val="000000"/>
              </a:buClr>
              <a:buFont typeface="Wingdings" pitchFamily="2" charset="2"/>
              <a:buNone/>
            </a:pPr>
            <a:fld id="{E7965505-4943-4F25-B74C-9853F92B5677}" type="datetime'Ta''''''''''''''''''''''''''''''''''r''''''''''ı''''''''m'''''">
              <a:rPr lang="en-US" sz="1400" b="0">
                <a:solidFill>
                  <a:srgbClr val="000000"/>
                </a:solidFill>
              </a:rPr>
              <a:pPr algn="ctr">
                <a:buClr>
                  <a:srgbClr val="000000"/>
                </a:buClr>
                <a:buFont typeface="Wingdings" pitchFamily="2" charset="2"/>
                <a:buNone/>
              </a:pPr>
              <a:t>Tarım</a:t>
            </a:fld>
            <a:endParaRPr lang="tr-TR" sz="1400" b="0">
              <a:solidFill>
                <a:srgbClr val="000000"/>
              </a:solidFill>
              <a:sym typeface="Arial" charset="0"/>
            </a:endParaRPr>
          </a:p>
        </p:txBody>
      </p:sp>
      <p:sp>
        <p:nvSpPr>
          <p:cNvPr id="45" name="Text Box 4"/>
          <p:cNvSpPr txBox="1">
            <a:spLocks noChangeArrowheads="1"/>
          </p:cNvSpPr>
          <p:nvPr/>
        </p:nvSpPr>
        <p:spPr bwMode="gray">
          <a:xfrm>
            <a:off x="211138" y="4383088"/>
            <a:ext cx="4522787" cy="215900"/>
          </a:xfrm>
          <a:prstGeom prst="rect">
            <a:avLst/>
          </a:prstGeom>
          <a:noFill/>
          <a:ln w="9525">
            <a:noFill/>
            <a:miter lim="800000"/>
            <a:headEnd/>
            <a:tailEnd/>
          </a:ln>
        </p:spPr>
        <p:txBody>
          <a:bodyPr lIns="0" tIns="0" rIns="0" bIns="0">
            <a:spAutoFit/>
          </a:bodyPr>
          <a:lstStyle/>
          <a:p>
            <a:pPr algn="ctr" fontAlgn="auto">
              <a:spcBef>
                <a:spcPts val="0"/>
              </a:spcBef>
              <a:spcAft>
                <a:spcPts val="0"/>
              </a:spcAft>
              <a:defRPr/>
            </a:pPr>
            <a:r>
              <a:rPr lang="tr-TR" sz="1400" kern="0" dirty="0">
                <a:solidFill>
                  <a:sysClr val="windowText" lastClr="000000"/>
                </a:solidFill>
                <a:latin typeface="Arial" pitchFamily="34" charset="0"/>
                <a:cs typeface="Arial" pitchFamily="34" charset="0"/>
              </a:rPr>
              <a:t>Türkiye’de katma değerin </a:t>
            </a:r>
            <a:r>
              <a:rPr lang="tr-TR" sz="1400" kern="0" dirty="0" err="1">
                <a:solidFill>
                  <a:sysClr val="windowText" lastClr="000000"/>
                </a:solidFill>
                <a:latin typeface="Arial" pitchFamily="34" charset="0"/>
                <a:cs typeface="Arial" pitchFamily="34" charset="0"/>
              </a:rPr>
              <a:t>sektörel</a:t>
            </a:r>
            <a:r>
              <a:rPr lang="tr-TR" sz="1400" kern="0" dirty="0">
                <a:solidFill>
                  <a:sysClr val="windowText" lastClr="000000"/>
                </a:solidFill>
                <a:latin typeface="Arial" pitchFamily="34" charset="0"/>
                <a:cs typeface="Arial" pitchFamily="34" charset="0"/>
              </a:rPr>
              <a:t> dağılımı (%, 2017)</a:t>
            </a:r>
            <a:endParaRPr lang="en-CA" sz="1400" kern="0" dirty="0">
              <a:solidFill>
                <a:sysClr val="windowText" lastClr="000000"/>
              </a:solidFill>
              <a:latin typeface="Arial" pitchFamily="34" charset="0"/>
              <a:cs typeface="Arial" pitchFamily="34" charset="0"/>
            </a:endParaRPr>
          </a:p>
        </p:txBody>
      </p:sp>
      <p:sp>
        <p:nvSpPr>
          <p:cNvPr id="46" name="Text Box 4"/>
          <p:cNvSpPr txBox="1">
            <a:spLocks noChangeArrowheads="1"/>
          </p:cNvSpPr>
          <p:nvPr/>
        </p:nvSpPr>
        <p:spPr bwMode="gray">
          <a:xfrm>
            <a:off x="5014913" y="4383088"/>
            <a:ext cx="4522787" cy="215900"/>
          </a:xfrm>
          <a:prstGeom prst="rect">
            <a:avLst/>
          </a:prstGeom>
          <a:noFill/>
          <a:ln w="9525">
            <a:noFill/>
            <a:miter lim="800000"/>
            <a:headEnd/>
            <a:tailEnd/>
          </a:ln>
        </p:spPr>
        <p:txBody>
          <a:bodyPr lIns="0" tIns="0" rIns="0" bIns="0">
            <a:spAutoFit/>
          </a:bodyPr>
          <a:lstStyle/>
          <a:p>
            <a:pPr algn="ctr" fontAlgn="auto">
              <a:spcBef>
                <a:spcPts val="0"/>
              </a:spcBef>
              <a:spcAft>
                <a:spcPts val="0"/>
              </a:spcAft>
              <a:defRPr/>
            </a:pPr>
            <a:r>
              <a:rPr lang="tr-TR" sz="1400" kern="0" dirty="0">
                <a:solidFill>
                  <a:sysClr val="windowText" lastClr="000000"/>
                </a:solidFill>
                <a:latin typeface="Arial" pitchFamily="34" charset="0"/>
                <a:cs typeface="Arial" pitchFamily="34" charset="0"/>
              </a:rPr>
              <a:t>TRC3’te katma değerin </a:t>
            </a:r>
            <a:r>
              <a:rPr lang="tr-TR" sz="1400" kern="0" dirty="0" err="1">
                <a:solidFill>
                  <a:sysClr val="windowText" lastClr="000000"/>
                </a:solidFill>
                <a:latin typeface="Arial" pitchFamily="34" charset="0"/>
                <a:cs typeface="Arial" pitchFamily="34" charset="0"/>
              </a:rPr>
              <a:t>sektörel</a:t>
            </a:r>
            <a:r>
              <a:rPr lang="tr-TR" sz="1400" kern="0" dirty="0">
                <a:solidFill>
                  <a:sysClr val="windowText" lastClr="000000"/>
                </a:solidFill>
                <a:latin typeface="Arial" pitchFamily="34" charset="0"/>
                <a:cs typeface="Arial" pitchFamily="34" charset="0"/>
              </a:rPr>
              <a:t> dağılımı (%, 2017)</a:t>
            </a:r>
            <a:endParaRPr lang="en-CA" sz="1400" kern="0" dirty="0">
              <a:solidFill>
                <a:sysClr val="windowText" lastClr="000000"/>
              </a:solidFill>
              <a:latin typeface="Arial" pitchFamily="34" charset="0"/>
              <a:cs typeface="Arial" pitchFamily="34" charset="0"/>
            </a:endParaRPr>
          </a:p>
        </p:txBody>
      </p:sp>
      <p:graphicFrame>
        <p:nvGraphicFramePr>
          <p:cNvPr id="1177574" name="Object 998"/>
          <p:cNvGraphicFramePr>
            <a:graphicFrameLocks/>
          </p:cNvGraphicFramePr>
          <p:nvPr>
            <p:custDataLst>
              <p:tags r:id="rId8"/>
            </p:custDataLst>
          </p:nvPr>
        </p:nvGraphicFramePr>
        <p:xfrm>
          <a:off x="5181600" y="4584700"/>
          <a:ext cx="4229100" cy="1384300"/>
        </p:xfrm>
        <a:graphic>
          <a:graphicData uri="http://schemas.openxmlformats.org/presentationml/2006/ole">
            <mc:AlternateContent xmlns:mc="http://schemas.openxmlformats.org/markup-compatibility/2006">
              <mc:Choice xmlns:v="urn:schemas-microsoft-com:vml" Requires="v">
                <p:oleObj spid="_x0000_s2419746" name="Çizelge" r:id="rId20" imgW="4229064" imgH="1386912" progId="MSGraph.Chart.8">
                  <p:embed followColorScheme="full"/>
                </p:oleObj>
              </mc:Choice>
              <mc:Fallback>
                <p:oleObj name="Çizelge" r:id="rId20" imgW="4229064" imgH="1386912" progId="MSGraph.Chart.8">
                  <p:embed followColorScheme="full"/>
                  <p:pic>
                    <p:nvPicPr>
                      <p:cNvPr id="0" name="Picture 99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81600" y="4584700"/>
                        <a:ext cx="42291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9299" name="Metin Yer Tutucusu 41"/>
          <p:cNvSpPr>
            <a:spLocks noGrp="1"/>
          </p:cNvSpPr>
          <p:nvPr>
            <p:custDataLst>
              <p:tags r:id="rId9"/>
            </p:custDataLst>
          </p:nvPr>
        </p:nvSpPr>
        <p:spPr bwMode="auto">
          <a:xfrm>
            <a:off x="7018338" y="6029325"/>
            <a:ext cx="555625" cy="212725"/>
          </a:xfrm>
          <a:prstGeom prst="rect">
            <a:avLst/>
          </a:prstGeom>
          <a:noFill/>
          <a:ln w="9525">
            <a:noFill/>
            <a:miter lim="800000"/>
            <a:headEnd/>
            <a:tailEnd/>
          </a:ln>
        </p:spPr>
        <p:txBody>
          <a:bodyPr lIns="0" tIns="0" rIns="0" bIns="0"/>
          <a:lstStyle/>
          <a:p>
            <a:pPr algn="ctr">
              <a:buClr>
                <a:srgbClr val="000000"/>
              </a:buClr>
              <a:buFont typeface="Wingdings" pitchFamily="2" charset="2"/>
              <a:buNone/>
            </a:pPr>
            <a:fld id="{8B723ECF-9DD0-4D39-A272-51922F0A1D5F}" type="datetime'''''''''''''S''''''''''''''a''''''na''y''''''i'''''''''''''''">
              <a:rPr lang="en-US" sz="1400" b="0">
                <a:solidFill>
                  <a:srgbClr val="000000"/>
                </a:solidFill>
              </a:rPr>
              <a:pPr algn="ctr">
                <a:buClr>
                  <a:srgbClr val="000000"/>
                </a:buClr>
                <a:buFont typeface="Wingdings" pitchFamily="2" charset="2"/>
                <a:buNone/>
              </a:pPr>
              <a:t>Sanayi</a:t>
            </a:fld>
            <a:endParaRPr lang="tr-TR" sz="1400" b="0">
              <a:solidFill>
                <a:srgbClr val="000000"/>
              </a:solidFill>
              <a:sym typeface="Arial" charset="0"/>
            </a:endParaRPr>
          </a:p>
        </p:txBody>
      </p:sp>
      <p:sp>
        <p:nvSpPr>
          <p:cNvPr id="2359300" name="Metin Yer Tutucusu 49"/>
          <p:cNvSpPr>
            <a:spLocks noGrp="1"/>
          </p:cNvSpPr>
          <p:nvPr>
            <p:custDataLst>
              <p:tags r:id="rId10"/>
            </p:custDataLst>
          </p:nvPr>
        </p:nvSpPr>
        <p:spPr bwMode="auto">
          <a:xfrm>
            <a:off x="8258175" y="6029325"/>
            <a:ext cx="762000" cy="212725"/>
          </a:xfrm>
          <a:prstGeom prst="rect">
            <a:avLst/>
          </a:prstGeom>
          <a:noFill/>
          <a:ln w="9525">
            <a:noFill/>
            <a:miter lim="800000"/>
            <a:headEnd/>
            <a:tailEnd/>
          </a:ln>
        </p:spPr>
        <p:txBody>
          <a:bodyPr lIns="0" tIns="0" rIns="0" bIns="0"/>
          <a:lstStyle/>
          <a:p>
            <a:pPr algn="ctr">
              <a:buClr>
                <a:srgbClr val="000000"/>
              </a:buClr>
              <a:buFont typeface="Wingdings" pitchFamily="2" charset="2"/>
              <a:buNone/>
            </a:pPr>
            <a:fld id="{97BD5562-EFF9-4ECE-8C56-449965E8B48C}" type="datetime'''''''''''H''''i''''z''''''''me''tle''r'''''''''''">
              <a:rPr lang="en-US" sz="1400" b="0">
                <a:solidFill>
                  <a:srgbClr val="000000"/>
                </a:solidFill>
              </a:rPr>
              <a:pPr algn="ctr">
                <a:buClr>
                  <a:srgbClr val="000000"/>
                </a:buClr>
                <a:buFont typeface="Wingdings" pitchFamily="2" charset="2"/>
                <a:buNone/>
              </a:pPr>
              <a:t>Hizmetler</a:t>
            </a:fld>
            <a:endParaRPr lang="tr-TR" sz="1400" b="0">
              <a:solidFill>
                <a:srgbClr val="000000"/>
              </a:solidFill>
              <a:sym typeface="Arial" charset="0"/>
            </a:endParaRPr>
          </a:p>
        </p:txBody>
      </p:sp>
      <p:sp>
        <p:nvSpPr>
          <p:cNvPr id="2359301" name="Metin Yer Tutucusu 40"/>
          <p:cNvSpPr>
            <a:spLocks noGrp="1"/>
          </p:cNvSpPr>
          <p:nvPr>
            <p:custDataLst>
              <p:tags r:id="rId11"/>
            </p:custDataLst>
          </p:nvPr>
        </p:nvSpPr>
        <p:spPr bwMode="auto">
          <a:xfrm>
            <a:off x="5726113" y="6029325"/>
            <a:ext cx="455612" cy="212725"/>
          </a:xfrm>
          <a:prstGeom prst="rect">
            <a:avLst/>
          </a:prstGeom>
          <a:noFill/>
          <a:ln w="9525">
            <a:noFill/>
            <a:miter lim="800000"/>
            <a:headEnd/>
            <a:tailEnd/>
          </a:ln>
        </p:spPr>
        <p:txBody>
          <a:bodyPr lIns="0" tIns="0" rIns="0" bIns="0"/>
          <a:lstStyle/>
          <a:p>
            <a:pPr algn="ctr">
              <a:buClr>
                <a:srgbClr val="000000"/>
              </a:buClr>
              <a:buFont typeface="Wingdings" pitchFamily="2" charset="2"/>
              <a:buNone/>
            </a:pPr>
            <a:fld id="{F401A313-C10B-4724-A821-49EAAF764F6D}" type="datetime'Ta''''''r''''''''''''ı''''''''''''''m'''''''''''''''">
              <a:rPr lang="en-US" sz="1400" b="0">
                <a:solidFill>
                  <a:srgbClr val="000000"/>
                </a:solidFill>
              </a:rPr>
              <a:pPr algn="ctr">
                <a:buClr>
                  <a:srgbClr val="000000"/>
                </a:buClr>
                <a:buFont typeface="Wingdings" pitchFamily="2" charset="2"/>
                <a:buNone/>
              </a:pPr>
              <a:t>Tarım</a:t>
            </a:fld>
            <a:endParaRPr lang="tr-TR" sz="1400" b="0">
              <a:solidFill>
                <a:srgbClr val="000000"/>
              </a:solidFill>
              <a:sym typeface="Arial" charset="0"/>
            </a:endParaRPr>
          </a:p>
        </p:txBody>
      </p:sp>
      <p:sp useBgFill="1">
        <p:nvSpPr>
          <p:cNvPr id="2359302" name="25 Metin Yer Tutucusu"/>
          <p:cNvSpPr>
            <a:spLocks noGrp="1"/>
          </p:cNvSpPr>
          <p:nvPr>
            <p:custDataLst>
              <p:tags r:id="rId12"/>
            </p:custDataLst>
          </p:nvPr>
        </p:nvSpPr>
        <p:spPr bwMode="gray">
          <a:xfrm>
            <a:off x="7412038" y="2854325"/>
            <a:ext cx="592137" cy="212725"/>
          </a:xfrm>
          <a:prstGeom prst="rect">
            <a:avLst/>
          </a:prstGeom>
          <a:ln w="9525">
            <a:noFill/>
            <a:miter lim="800000"/>
            <a:headEnd/>
            <a:tailEnd/>
          </a:ln>
        </p:spPr>
        <p:txBody>
          <a:bodyPr wrap="none" lIns="25400" tIns="0" rIns="25400" bIns="0" anchor="b"/>
          <a:lstStyle/>
          <a:p>
            <a:pPr algn="ctr">
              <a:buClr>
                <a:srgbClr val="000000"/>
              </a:buClr>
              <a:buFont typeface="Wingdings" pitchFamily="2" charset="2"/>
              <a:buNone/>
            </a:pPr>
            <a:r>
              <a:rPr lang="tr-TR" sz="1400" b="0">
                <a:solidFill>
                  <a:srgbClr val="000000"/>
                </a:solidFill>
              </a:rPr>
              <a:t>18354</a:t>
            </a:r>
            <a:endParaRPr lang="tr-TR" sz="1400" b="0">
              <a:solidFill>
                <a:srgbClr val="000000"/>
              </a:solidFill>
              <a:sym typeface="Arial" charset="0"/>
            </a:endParaRPr>
          </a:p>
        </p:txBody>
      </p:sp>
      <p:sp>
        <p:nvSpPr>
          <p:cNvPr id="2359303" name="24 Metin Yer Tutucusu"/>
          <p:cNvSpPr>
            <a:spLocks noGrp="1"/>
          </p:cNvSpPr>
          <p:nvPr>
            <p:custDataLst>
              <p:tags r:id="rId13"/>
            </p:custDataLst>
          </p:nvPr>
        </p:nvSpPr>
        <p:spPr bwMode="gray">
          <a:xfrm>
            <a:off x="7412038" y="2160588"/>
            <a:ext cx="592137" cy="212725"/>
          </a:xfrm>
          <a:prstGeom prst="rect">
            <a:avLst/>
          </a:prstGeom>
          <a:noFill/>
          <a:ln w="9525">
            <a:noFill/>
            <a:miter lim="800000"/>
            <a:headEnd/>
            <a:tailEnd/>
          </a:ln>
        </p:spPr>
        <p:txBody>
          <a:bodyPr wrap="none" lIns="25400" tIns="0" rIns="25400" bIns="0"/>
          <a:lstStyle/>
          <a:p>
            <a:pPr>
              <a:buClr>
                <a:srgbClr val="000000"/>
              </a:buClr>
              <a:buFont typeface="Wingdings" pitchFamily="2" charset="2"/>
              <a:buNone/>
            </a:pPr>
            <a:r>
              <a:rPr lang="tr-TR" sz="1400" b="0">
                <a:solidFill>
                  <a:srgbClr val="000000"/>
                </a:solidFill>
              </a:rPr>
              <a:t>38680</a:t>
            </a:r>
            <a:endParaRPr lang="tr-TR" sz="1400" b="0">
              <a:solidFill>
                <a:srgbClr val="000000"/>
              </a:solidFill>
              <a:sym typeface="Arial" charset="0"/>
            </a:endParaRPr>
          </a:p>
        </p:txBody>
      </p:sp>
      <p:graphicFrame>
        <p:nvGraphicFramePr>
          <p:cNvPr id="1177591" name="Grafik 34"/>
          <p:cNvGraphicFramePr>
            <a:graphicFrameLocks/>
          </p:cNvGraphicFramePr>
          <p:nvPr/>
        </p:nvGraphicFramePr>
        <p:xfrm>
          <a:off x="492125" y="2109788"/>
          <a:ext cx="8877300" cy="2044700"/>
        </p:xfrm>
        <a:graphic>
          <a:graphicData uri="http://schemas.openxmlformats.org/presentationml/2006/ole">
            <mc:AlternateContent xmlns:mc="http://schemas.openxmlformats.org/markup-compatibility/2006">
              <mc:Choice xmlns:v="urn:schemas-microsoft-com:vml" Requires="v">
                <p:oleObj spid="_x0000_s2419747" r:id="rId22" imgW="8876545" imgH="2048434" progId="Excel.Chart.8">
                  <p:embed/>
                </p:oleObj>
              </mc:Choice>
              <mc:Fallback>
                <p:oleObj r:id="rId22" imgW="8876545" imgH="2048434" progId="Excel.Chart.8">
                  <p:embed/>
                  <p:pic>
                    <p:nvPicPr>
                      <p:cNvPr id="0" name="Grafik 34"/>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2125" y="2109788"/>
                        <a:ext cx="8877300" cy="204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9304" name="Slayt Numarası Yer Tutucusu 4"/>
          <p:cNvSpPr>
            <a:spLocks noGrp="1"/>
          </p:cNvSpPr>
          <p:nvPr>
            <p:ph type="sldNum" sz="quarter" idx="12"/>
          </p:nvPr>
        </p:nvSpPr>
        <p:spPr bwMode="auto">
          <a:xfrm>
            <a:off x="8872538" y="6446838"/>
            <a:ext cx="747712" cy="301625"/>
          </a:xfrm>
          <a:noFill/>
          <a:ln>
            <a:miter lim="800000"/>
            <a:headEnd/>
            <a:tailEnd/>
          </a:ln>
        </p:spPr>
        <p:txBody>
          <a:bodyPr/>
          <a:lstStyle/>
          <a:p>
            <a:pPr algn="r"/>
            <a:fld id="{D5E8BEC0-B673-42B6-8320-07190BEFA39D}" type="slidenum">
              <a:rPr lang="en-US" smtClean="0"/>
              <a:pPr algn="r"/>
              <a:t>10</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4961" name="Object 497"/>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1772" name="think-cell Slide" r:id="rId66" imgW="360" imgH="360" progId="">
                  <p:embed/>
                </p:oleObj>
              </mc:Choice>
              <mc:Fallback>
                <p:oleObj name="think-cell Slide" r:id="rId66" imgW="360" imgH="360" progId="">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ikdörtgen 5"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400" b="0" dirty="0">
              <a:solidFill>
                <a:schemeClr val="bg1"/>
              </a:solidFill>
              <a:latin typeface="Arial"/>
              <a:cs typeface="Arial"/>
              <a:sym typeface="Arial"/>
            </a:endParaRPr>
          </a:p>
        </p:txBody>
      </p:sp>
      <p:sp>
        <p:nvSpPr>
          <p:cNvPr id="1214964" name="Slayt Numarası Yer Tutucusu 2"/>
          <p:cNvSpPr>
            <a:spLocks noGrp="1"/>
          </p:cNvSpPr>
          <p:nvPr>
            <p:ph type="sldNum" sz="quarter" idx="10"/>
          </p:nvPr>
        </p:nvSpPr>
        <p:spPr bwMode="auto">
          <a:xfrm>
            <a:off x="9067800" y="6626225"/>
            <a:ext cx="566738" cy="173038"/>
          </a:xfrm>
          <a:noFill/>
          <a:ln>
            <a:miter lim="800000"/>
            <a:headEnd/>
            <a:tailEnd/>
          </a:ln>
        </p:spPr>
        <p:txBody>
          <a:bodyPr/>
          <a:lstStyle/>
          <a:p>
            <a:pPr algn="r"/>
            <a:fld id="{F6FCA6A2-F919-4795-85F4-39EABE549618}" type="slidenum">
              <a:rPr lang="en-US" smtClean="0"/>
              <a:pPr algn="r"/>
              <a:t>11</a:t>
            </a:fld>
            <a:endParaRPr lang="en-US" smtClean="0"/>
          </a:p>
        </p:txBody>
      </p:sp>
      <p:sp>
        <p:nvSpPr>
          <p:cNvPr id="1214965" name="Metin Yer Tutucusu 3"/>
          <p:cNvSpPr txBox="1">
            <a:spLocks/>
          </p:cNvSpPr>
          <p:nvPr/>
        </p:nvSpPr>
        <p:spPr bwMode="auto">
          <a:xfrm>
            <a:off x="293688" y="6581775"/>
            <a:ext cx="7615237" cy="190500"/>
          </a:xfrm>
          <a:prstGeom prst="rect">
            <a:avLst/>
          </a:prstGeom>
          <a:noFill/>
          <a:ln w="9525">
            <a:noFill/>
            <a:miter lim="800000"/>
            <a:headEnd/>
            <a:tailEnd/>
          </a:ln>
        </p:spPr>
        <p:txBody>
          <a:bodyPr/>
          <a:lstStyle/>
          <a:p>
            <a:pPr eaLnBrk="0" hangingPunct="0">
              <a:spcBef>
                <a:spcPct val="100000"/>
              </a:spcBef>
              <a:buClr>
                <a:schemeClr val="tx1"/>
              </a:buClr>
              <a:buFont typeface="Wingdings" pitchFamily="2" charset="2"/>
              <a:buNone/>
            </a:pPr>
            <a:r>
              <a:rPr lang="tr-TR" sz="900" b="0" dirty="0"/>
              <a:t>Kaynak: TÜİK, İşgücü İstatistikleri, </a:t>
            </a:r>
            <a:r>
              <a:rPr lang="tr-TR" sz="900" dirty="0">
                <a:hlinkClick r:id="rId68"/>
              </a:rPr>
              <a:t>http://tuik.gov.tr/PreTablo.do?alt_id=1007</a:t>
            </a:r>
            <a:r>
              <a:rPr lang="tr-TR" sz="900" b="0" dirty="0"/>
              <a:t> , 2003 (E.T. 07.05.2019</a:t>
            </a:r>
            <a:r>
              <a:rPr lang="tr-TR" sz="900" b="0" dirty="0" smtClean="0"/>
              <a:t>).</a:t>
            </a:r>
            <a:endParaRPr lang="tr-TR" sz="900" b="0" dirty="0"/>
          </a:p>
        </p:txBody>
      </p:sp>
      <p:sp>
        <p:nvSpPr>
          <p:cNvPr id="1214966" name="Metin kutusu 137"/>
          <p:cNvSpPr txBox="1">
            <a:spLocks noChangeArrowheads="1"/>
          </p:cNvSpPr>
          <p:nvPr/>
        </p:nvSpPr>
        <p:spPr bwMode="auto">
          <a:xfrm>
            <a:off x="4748213" y="1731963"/>
            <a:ext cx="414337" cy="307975"/>
          </a:xfrm>
          <a:prstGeom prst="rect">
            <a:avLst/>
          </a:prstGeom>
          <a:solidFill>
            <a:schemeClr val="bg1"/>
          </a:solidFill>
          <a:ln w="9525">
            <a:solidFill>
              <a:schemeClr val="bg1"/>
            </a:solidFill>
            <a:miter lim="800000"/>
            <a:headEnd/>
            <a:tailEnd/>
          </a:ln>
        </p:spPr>
        <p:txBody>
          <a:bodyPr>
            <a:spAutoFit/>
          </a:bodyPr>
          <a:lstStyle/>
          <a:p>
            <a:pPr algn="ctr"/>
            <a:r>
              <a:rPr lang="tr-TR" sz="1400"/>
              <a:t>#1</a:t>
            </a:r>
          </a:p>
        </p:txBody>
      </p:sp>
      <p:graphicFrame>
        <p:nvGraphicFramePr>
          <p:cNvPr id="1214962" name="Object 498"/>
          <p:cNvGraphicFramePr>
            <a:graphicFrameLocks/>
          </p:cNvGraphicFramePr>
          <p:nvPr>
            <p:custDataLst>
              <p:tags r:id="rId4"/>
            </p:custDataLst>
          </p:nvPr>
        </p:nvGraphicFramePr>
        <p:xfrm>
          <a:off x="1258888" y="1625600"/>
          <a:ext cx="2241550" cy="5086350"/>
        </p:xfrm>
        <a:graphic>
          <a:graphicData uri="http://schemas.openxmlformats.org/presentationml/2006/ole">
            <mc:AlternateContent xmlns:mc="http://schemas.openxmlformats.org/markup-compatibility/2006">
              <mc:Choice xmlns:v="urn:schemas-microsoft-com:vml" Requires="v">
                <p:oleObj spid="_x0000_s2421773" name="Çizelge" r:id="rId69" imgW="2240352" imgH="5090232" progId="MSGraph.Chart.8">
                  <p:embed followColorScheme="full"/>
                </p:oleObj>
              </mc:Choice>
              <mc:Fallback>
                <p:oleObj name="Çizelge" r:id="rId69" imgW="2240352" imgH="5090232" progId="MSGraph.Chart.8">
                  <p:embed followColorScheme="full"/>
                  <p:pic>
                    <p:nvPicPr>
                      <p:cNvPr id="0" name=""/>
                      <p:cNvPicPr>
                        <a:picLocks noChangeArrowheads="1"/>
                      </p:cNvPicPr>
                      <p:nvPr/>
                    </p:nvPicPr>
                    <p:blipFill>
                      <a:blip r:embed="rId70"/>
                      <a:srcRect/>
                      <a:stretch>
                        <a:fillRect/>
                      </a:stretch>
                    </p:blipFill>
                    <p:spPr bwMode="auto">
                      <a:xfrm>
                        <a:off x="1258888" y="1625600"/>
                        <a:ext cx="2241550" cy="508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4967" name="Metin Yer Tutucusu 12"/>
          <p:cNvSpPr>
            <a:spLocks noGrp="1"/>
          </p:cNvSpPr>
          <p:nvPr>
            <p:custDataLst>
              <p:tags r:id="rId5"/>
            </p:custDataLst>
          </p:nvPr>
        </p:nvSpPr>
        <p:spPr bwMode="gray">
          <a:xfrm>
            <a:off x="1936750" y="5367338"/>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6.2</a:t>
            </a:r>
          </a:p>
        </p:txBody>
      </p:sp>
      <p:sp>
        <p:nvSpPr>
          <p:cNvPr id="1214968" name="Metin Yer Tutucusu 22"/>
          <p:cNvSpPr>
            <a:spLocks noGrp="1"/>
          </p:cNvSpPr>
          <p:nvPr>
            <p:custDataLst>
              <p:tags r:id="rId6"/>
            </p:custDataLst>
          </p:nvPr>
        </p:nvSpPr>
        <p:spPr bwMode="auto">
          <a:xfrm>
            <a:off x="639763" y="5043488"/>
            <a:ext cx="592137"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C3AB976D-C596-4B3F-98C3-1A52CA7AE651}" type="datetime'''''''An''''''''''t''''''''''''a''''''ly''''''''a'">
              <a:rPr lang="en-US" sz="1400" b="0"/>
              <a:pPr algn="r" eaLnBrk="0" hangingPunct="0">
                <a:buClr>
                  <a:schemeClr val="tx1"/>
                </a:buClr>
                <a:buFont typeface="Wingdings" pitchFamily="2" charset="2"/>
                <a:buNone/>
              </a:pPr>
              <a:t>Antalya</a:t>
            </a:fld>
            <a:endParaRPr lang="tr-TR" sz="1400" b="0">
              <a:sym typeface="Arial" charset="0"/>
            </a:endParaRPr>
          </a:p>
        </p:txBody>
      </p:sp>
      <p:sp>
        <p:nvSpPr>
          <p:cNvPr id="1214969" name="Metin Yer Tutucusu 14"/>
          <p:cNvSpPr>
            <a:spLocks noGrp="1"/>
          </p:cNvSpPr>
          <p:nvPr>
            <p:custDataLst>
              <p:tags r:id="rId7"/>
            </p:custDataLst>
          </p:nvPr>
        </p:nvSpPr>
        <p:spPr bwMode="gray">
          <a:xfrm>
            <a:off x="1803400" y="6021388"/>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4.7</a:t>
            </a:r>
          </a:p>
        </p:txBody>
      </p:sp>
      <p:sp>
        <p:nvSpPr>
          <p:cNvPr id="1214970" name="Metin Yer Tutucusu 30"/>
          <p:cNvSpPr>
            <a:spLocks noGrp="1"/>
          </p:cNvSpPr>
          <p:nvPr>
            <p:custDataLst>
              <p:tags r:id="rId8"/>
            </p:custDataLst>
          </p:nvPr>
        </p:nvSpPr>
        <p:spPr bwMode="auto">
          <a:xfrm>
            <a:off x="728663" y="6021388"/>
            <a:ext cx="503237"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C4BA4CB3-D555-4E62-8148-456E9E65B016}" type="datetime'K''''''''''on''''''''''''''''ya'''''''''''''''''''''''''''''''">
              <a:rPr lang="en-US" sz="1400" b="0"/>
              <a:pPr algn="r" eaLnBrk="0" hangingPunct="0">
                <a:buClr>
                  <a:schemeClr val="tx1"/>
                </a:buClr>
                <a:buFont typeface="Wingdings" pitchFamily="2" charset="2"/>
                <a:buNone/>
              </a:pPr>
              <a:t>Konya</a:t>
            </a:fld>
            <a:endParaRPr lang="tr-TR" sz="1400" b="0">
              <a:sym typeface="Arial" charset="0"/>
            </a:endParaRPr>
          </a:p>
        </p:txBody>
      </p:sp>
      <p:sp>
        <p:nvSpPr>
          <p:cNvPr id="1214971" name="Metin Yer Tutucusu 13"/>
          <p:cNvSpPr>
            <a:spLocks noGrp="1"/>
          </p:cNvSpPr>
          <p:nvPr>
            <p:custDataLst>
              <p:tags r:id="rId9"/>
            </p:custDataLst>
          </p:nvPr>
        </p:nvSpPr>
        <p:spPr bwMode="gray">
          <a:xfrm>
            <a:off x="1924050" y="5694363"/>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6.1</a:t>
            </a:r>
          </a:p>
        </p:txBody>
      </p:sp>
      <p:sp>
        <p:nvSpPr>
          <p:cNvPr id="1214972" name="Metin Yer Tutucusu 25"/>
          <p:cNvSpPr>
            <a:spLocks noGrp="1"/>
          </p:cNvSpPr>
          <p:nvPr>
            <p:custDataLst>
              <p:tags r:id="rId10"/>
            </p:custDataLst>
          </p:nvPr>
        </p:nvSpPr>
        <p:spPr bwMode="auto">
          <a:xfrm>
            <a:off x="512763" y="6345238"/>
            <a:ext cx="719137"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0C0263F3-8DEA-480C-AF05-F4F1934DAA63}" type="datetime'''''''''''''''''''K''''ar''''''''''''''''''''''''''''''aman'">
              <a:rPr lang="en-US" sz="1400" b="0"/>
              <a:pPr algn="r" eaLnBrk="0" hangingPunct="0">
                <a:buClr>
                  <a:schemeClr val="tx1"/>
                </a:buClr>
                <a:buFont typeface="Wingdings" pitchFamily="2" charset="2"/>
                <a:buNone/>
              </a:pPr>
              <a:t>Karaman</a:t>
            </a:fld>
            <a:endParaRPr lang="tr-TR" sz="1400" b="0">
              <a:sym typeface="Arial" charset="0"/>
            </a:endParaRPr>
          </a:p>
        </p:txBody>
      </p:sp>
      <p:sp>
        <p:nvSpPr>
          <p:cNvPr id="1214973" name="Metin Yer Tutucusu 15"/>
          <p:cNvSpPr>
            <a:spLocks noGrp="1"/>
          </p:cNvSpPr>
          <p:nvPr>
            <p:custDataLst>
              <p:tags r:id="rId11"/>
            </p:custDataLst>
          </p:nvPr>
        </p:nvSpPr>
        <p:spPr bwMode="gray">
          <a:xfrm>
            <a:off x="1758950" y="6345238"/>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4.2</a:t>
            </a:r>
          </a:p>
        </p:txBody>
      </p:sp>
      <p:sp>
        <p:nvSpPr>
          <p:cNvPr id="1214974" name="Metin Yer Tutucusu 24"/>
          <p:cNvSpPr>
            <a:spLocks noGrp="1"/>
          </p:cNvSpPr>
          <p:nvPr>
            <p:custDataLst>
              <p:tags r:id="rId12"/>
            </p:custDataLst>
          </p:nvPr>
        </p:nvSpPr>
        <p:spPr bwMode="auto">
          <a:xfrm>
            <a:off x="768350" y="5694363"/>
            <a:ext cx="463550"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1383CD8B-34CF-464A-811B-3CD924CB7943}" type="datetime'''N''''''''''''''''''iğ''''''''d''e'''''''''''''''''''''''''">
              <a:rPr lang="en-US" sz="1400" b="0"/>
              <a:pPr algn="r" eaLnBrk="0" hangingPunct="0">
                <a:buClr>
                  <a:schemeClr val="tx1"/>
                </a:buClr>
                <a:buFont typeface="Wingdings" pitchFamily="2" charset="2"/>
                <a:buNone/>
              </a:pPr>
              <a:t>Niğde</a:t>
            </a:fld>
            <a:endParaRPr lang="tr-TR" sz="1400" b="0">
              <a:sym typeface="Arial" charset="0"/>
            </a:endParaRPr>
          </a:p>
        </p:txBody>
      </p:sp>
      <p:sp>
        <p:nvSpPr>
          <p:cNvPr id="1214975" name="Metin Yer Tutucusu 23"/>
          <p:cNvSpPr>
            <a:spLocks noGrp="1"/>
          </p:cNvSpPr>
          <p:nvPr>
            <p:custDataLst>
              <p:tags r:id="rId13"/>
            </p:custDataLst>
          </p:nvPr>
        </p:nvSpPr>
        <p:spPr bwMode="auto">
          <a:xfrm>
            <a:off x="620713" y="5367338"/>
            <a:ext cx="611187"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03A8BA7F-76E3-4F44-9B14-DD7BFDA78EA2}" type="datetime'''''''''B''''''a''''''''''''''''''y''''bu''''''''rt'''''">
              <a:rPr lang="en-US" sz="1400" b="0"/>
              <a:pPr algn="r" eaLnBrk="0" hangingPunct="0">
                <a:buClr>
                  <a:schemeClr val="tx1"/>
                </a:buClr>
                <a:buFont typeface="Wingdings" pitchFamily="2" charset="2"/>
                <a:buNone/>
              </a:pPr>
              <a:t>Bayburt</a:t>
            </a:fld>
            <a:endParaRPr lang="tr-TR" sz="1400" b="0">
              <a:sym typeface="Arial" charset="0"/>
            </a:endParaRPr>
          </a:p>
        </p:txBody>
      </p:sp>
      <p:sp>
        <p:nvSpPr>
          <p:cNvPr id="1214976" name="Metin Yer Tutucusu 7"/>
          <p:cNvSpPr>
            <a:spLocks noGrp="1"/>
          </p:cNvSpPr>
          <p:nvPr>
            <p:custDataLst>
              <p:tags r:id="rId14"/>
            </p:custDataLst>
          </p:nvPr>
        </p:nvSpPr>
        <p:spPr bwMode="auto">
          <a:xfrm>
            <a:off x="611188" y="2770188"/>
            <a:ext cx="620712"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r>
              <a:rPr lang="tr-TR" sz="1400" b="0"/>
              <a:t>Şırnak</a:t>
            </a:r>
            <a:endParaRPr lang="tr-TR" sz="1400" b="0">
              <a:sym typeface="Arial" charset="0"/>
            </a:endParaRPr>
          </a:p>
        </p:txBody>
      </p:sp>
      <p:sp>
        <p:nvSpPr>
          <p:cNvPr id="1214977" name="Metin Yer Tutucusu 3"/>
          <p:cNvSpPr>
            <a:spLocks noGrp="1"/>
          </p:cNvSpPr>
          <p:nvPr>
            <p:custDataLst>
              <p:tags r:id="rId15"/>
            </p:custDataLst>
          </p:nvPr>
        </p:nvSpPr>
        <p:spPr bwMode="gray">
          <a:xfrm>
            <a:off x="2368550" y="2770188"/>
            <a:ext cx="382588"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20.1</a:t>
            </a:r>
          </a:p>
        </p:txBody>
      </p:sp>
      <p:sp>
        <p:nvSpPr>
          <p:cNvPr id="1214978" name="Metin Yer Tutucusu 37"/>
          <p:cNvSpPr>
            <a:spLocks noGrp="1"/>
          </p:cNvSpPr>
          <p:nvPr>
            <p:custDataLst>
              <p:tags r:id="rId16"/>
            </p:custDataLst>
          </p:nvPr>
        </p:nvSpPr>
        <p:spPr bwMode="gray">
          <a:xfrm>
            <a:off x="2476500" y="2443163"/>
            <a:ext cx="395288" cy="212725"/>
          </a:xfrm>
          <a:prstGeom prst="rect">
            <a:avLst/>
          </a:prstGeom>
          <a:noFill/>
          <a:ln w="9525">
            <a:noFill/>
            <a:miter lim="800000"/>
            <a:headEnd/>
            <a:tailEnd/>
          </a:ln>
        </p:spPr>
        <p:txBody>
          <a:bodyPr wrap="none" lIns="25400" tIns="0" rIns="25400" bIns="0" anchor="ctr"/>
          <a:lstStyle/>
          <a:p>
            <a:pPr eaLnBrk="0" hangingPunct="0">
              <a:buClr>
                <a:schemeClr val="tx1"/>
              </a:buClr>
              <a:buFont typeface="Wingdings" pitchFamily="2" charset="2"/>
              <a:buNone/>
            </a:pPr>
            <a:r>
              <a:rPr lang="tr-TR" sz="1400" b="0"/>
              <a:t>20.5</a:t>
            </a:r>
            <a:endParaRPr lang="tr-TR" sz="1400" b="0">
              <a:sym typeface="Arial" charset="0"/>
            </a:endParaRPr>
          </a:p>
        </p:txBody>
      </p:sp>
      <p:sp>
        <p:nvSpPr>
          <p:cNvPr id="1214979" name="Metin Yer Tutucusu 5"/>
          <p:cNvSpPr>
            <a:spLocks noGrp="1"/>
          </p:cNvSpPr>
          <p:nvPr>
            <p:custDataLst>
              <p:tags r:id="rId17"/>
            </p:custDataLst>
          </p:nvPr>
        </p:nvSpPr>
        <p:spPr bwMode="auto">
          <a:xfrm>
            <a:off x="700088" y="2443163"/>
            <a:ext cx="531812"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r>
              <a:rPr lang="tr-TR" sz="1400" b="0"/>
              <a:t>Siirt</a:t>
            </a:r>
            <a:endParaRPr lang="tr-TR" sz="1400" b="0">
              <a:sym typeface="+mn-lt"/>
            </a:endParaRPr>
          </a:p>
        </p:txBody>
      </p:sp>
      <p:sp>
        <p:nvSpPr>
          <p:cNvPr id="1214980" name="Metin Yer Tutucusu 3"/>
          <p:cNvSpPr>
            <a:spLocks noGrp="1"/>
          </p:cNvSpPr>
          <p:nvPr>
            <p:custDataLst>
              <p:tags r:id="rId18"/>
            </p:custDataLst>
          </p:nvPr>
        </p:nvSpPr>
        <p:spPr bwMode="auto">
          <a:xfrm>
            <a:off x="719138" y="2116138"/>
            <a:ext cx="512762"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r>
              <a:rPr lang="tr-TR" sz="1400" b="0"/>
              <a:t>Mardin</a:t>
            </a:r>
            <a:endParaRPr lang="tr-TR" sz="1400" b="0">
              <a:sym typeface="+mn-lt"/>
            </a:endParaRPr>
          </a:p>
        </p:txBody>
      </p:sp>
      <p:sp>
        <p:nvSpPr>
          <p:cNvPr id="1214981" name="Metin Yer Tutucusu 36"/>
          <p:cNvSpPr>
            <a:spLocks noGrp="1"/>
          </p:cNvSpPr>
          <p:nvPr>
            <p:custDataLst>
              <p:tags r:id="rId19"/>
            </p:custDataLst>
          </p:nvPr>
        </p:nvSpPr>
        <p:spPr bwMode="gray">
          <a:xfrm>
            <a:off x="2546350" y="2116138"/>
            <a:ext cx="395288" cy="212725"/>
          </a:xfrm>
          <a:prstGeom prst="rect">
            <a:avLst/>
          </a:prstGeom>
          <a:noFill/>
          <a:ln w="9525">
            <a:noFill/>
            <a:miter lim="800000"/>
            <a:headEnd/>
            <a:tailEnd/>
          </a:ln>
        </p:spPr>
        <p:txBody>
          <a:bodyPr wrap="none" lIns="25400" tIns="0" rIns="25400" bIns="0" anchor="ctr"/>
          <a:lstStyle/>
          <a:p>
            <a:pPr eaLnBrk="0" hangingPunct="0">
              <a:buClr>
                <a:schemeClr val="tx1"/>
              </a:buClr>
              <a:buFont typeface="Wingdings" pitchFamily="2" charset="2"/>
              <a:buNone/>
            </a:pPr>
            <a:r>
              <a:rPr lang="tr-TR" sz="1400" b="0"/>
              <a:t>20.6</a:t>
            </a:r>
            <a:endParaRPr lang="tr-TR" sz="1400" b="0">
              <a:sym typeface="Arial" charset="0"/>
            </a:endParaRPr>
          </a:p>
        </p:txBody>
      </p:sp>
      <p:sp>
        <p:nvSpPr>
          <p:cNvPr id="1214982" name="Metin Yer Tutucusu 9"/>
          <p:cNvSpPr>
            <a:spLocks noGrp="1"/>
          </p:cNvSpPr>
          <p:nvPr>
            <p:custDataLst>
              <p:tags r:id="rId20"/>
            </p:custDataLst>
          </p:nvPr>
        </p:nvSpPr>
        <p:spPr bwMode="gray">
          <a:xfrm>
            <a:off x="2216150" y="4395788"/>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9.4</a:t>
            </a:r>
          </a:p>
        </p:txBody>
      </p:sp>
      <p:sp>
        <p:nvSpPr>
          <p:cNvPr id="1214983" name="Metin Yer Tutucusu 21"/>
          <p:cNvSpPr>
            <a:spLocks noGrp="1"/>
          </p:cNvSpPr>
          <p:nvPr>
            <p:custDataLst>
              <p:tags r:id="rId21"/>
            </p:custDataLst>
          </p:nvPr>
        </p:nvSpPr>
        <p:spPr bwMode="auto">
          <a:xfrm>
            <a:off x="511175" y="4719638"/>
            <a:ext cx="720725"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FE485977-1370-47C8-A23E-83D486F18763}" type="datetime'E''''''''''s''''k''''iş''''''''''''''''''''e''''''h''ir'''">
              <a:rPr lang="en-US" sz="1400" b="0"/>
              <a:pPr algn="r" eaLnBrk="0" hangingPunct="0">
                <a:buClr>
                  <a:schemeClr val="tx1"/>
                </a:buClr>
                <a:buFont typeface="Wingdings" pitchFamily="2" charset="2"/>
                <a:buNone/>
              </a:pPr>
              <a:t>Eskişehir</a:t>
            </a:fld>
            <a:endParaRPr lang="tr-TR" sz="1400" b="0">
              <a:sym typeface="Arial" charset="0"/>
            </a:endParaRPr>
          </a:p>
        </p:txBody>
      </p:sp>
      <p:sp>
        <p:nvSpPr>
          <p:cNvPr id="1214984" name="Metin Yer Tutucusu 11"/>
          <p:cNvSpPr>
            <a:spLocks noGrp="1"/>
          </p:cNvSpPr>
          <p:nvPr>
            <p:custDataLst>
              <p:tags r:id="rId22"/>
            </p:custDataLst>
          </p:nvPr>
        </p:nvSpPr>
        <p:spPr bwMode="gray">
          <a:xfrm>
            <a:off x="2082800" y="5043488"/>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7.9</a:t>
            </a:r>
          </a:p>
        </p:txBody>
      </p:sp>
      <p:sp>
        <p:nvSpPr>
          <p:cNvPr id="1214985" name="Metin Yer Tutucusu 40"/>
          <p:cNvSpPr>
            <a:spLocks noGrp="1"/>
          </p:cNvSpPr>
          <p:nvPr>
            <p:custDataLst>
              <p:tags r:id="rId23"/>
            </p:custDataLst>
          </p:nvPr>
        </p:nvSpPr>
        <p:spPr bwMode="gray">
          <a:xfrm>
            <a:off x="2279650" y="3417888"/>
            <a:ext cx="395288" cy="212725"/>
          </a:xfrm>
          <a:prstGeom prst="rect">
            <a:avLst/>
          </a:prstGeom>
          <a:noFill/>
          <a:ln w="9525">
            <a:noFill/>
            <a:miter lim="800000"/>
            <a:headEnd/>
            <a:tailEnd/>
          </a:ln>
        </p:spPr>
        <p:txBody>
          <a:bodyPr wrap="none" lIns="25400" tIns="0" rIns="25400" bIns="0" anchor="ctr"/>
          <a:lstStyle/>
          <a:p>
            <a:pPr eaLnBrk="0" hangingPunct="0">
              <a:buClr>
                <a:schemeClr val="tx1"/>
              </a:buClr>
              <a:buFont typeface="Wingdings" pitchFamily="2" charset="2"/>
              <a:buNone/>
            </a:pPr>
            <a:r>
              <a:rPr lang="tr-TR" sz="1400" b="0"/>
              <a:t>10.2</a:t>
            </a:r>
            <a:endParaRPr lang="tr-TR" sz="1400" b="0">
              <a:sym typeface="Arial" charset="0"/>
            </a:endParaRPr>
          </a:p>
        </p:txBody>
      </p:sp>
      <p:sp>
        <p:nvSpPr>
          <p:cNvPr id="1214986" name="Metin Yer Tutucusu 8"/>
          <p:cNvSpPr>
            <a:spLocks noGrp="1"/>
          </p:cNvSpPr>
          <p:nvPr>
            <p:custDataLst>
              <p:tags r:id="rId24"/>
            </p:custDataLst>
          </p:nvPr>
        </p:nvSpPr>
        <p:spPr bwMode="auto">
          <a:xfrm>
            <a:off x="701675" y="3094038"/>
            <a:ext cx="530225"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95A89640-BEBA-4111-BBDE-785263B573C2}" type="datetime'Y''''''''''''''''''a''''l''''''''''o''''v''''''''''''''a'''''">
              <a:rPr lang="en-US" sz="1400" b="0"/>
              <a:pPr algn="r" eaLnBrk="0" hangingPunct="0">
                <a:buClr>
                  <a:schemeClr val="tx1"/>
                </a:buClr>
                <a:buFont typeface="Wingdings" pitchFamily="2" charset="2"/>
                <a:buNone/>
              </a:pPr>
              <a:t>Yalova</a:t>
            </a:fld>
            <a:endParaRPr lang="tr-TR" sz="1400" b="0">
              <a:sym typeface="Arial" charset="0"/>
            </a:endParaRPr>
          </a:p>
        </p:txBody>
      </p:sp>
      <p:sp>
        <p:nvSpPr>
          <p:cNvPr id="1214987" name="Metin Yer Tutucusu 10"/>
          <p:cNvSpPr>
            <a:spLocks noGrp="1"/>
          </p:cNvSpPr>
          <p:nvPr>
            <p:custDataLst>
              <p:tags r:id="rId25"/>
            </p:custDataLst>
          </p:nvPr>
        </p:nvSpPr>
        <p:spPr bwMode="gray">
          <a:xfrm>
            <a:off x="2133600" y="4719638"/>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8.5</a:t>
            </a:r>
          </a:p>
        </p:txBody>
      </p:sp>
      <p:sp>
        <p:nvSpPr>
          <p:cNvPr id="1214988" name="Metin Yer Tutucusu 7"/>
          <p:cNvSpPr>
            <a:spLocks noGrp="1"/>
          </p:cNvSpPr>
          <p:nvPr>
            <p:custDataLst>
              <p:tags r:id="rId26"/>
            </p:custDataLst>
          </p:nvPr>
        </p:nvSpPr>
        <p:spPr bwMode="gray">
          <a:xfrm>
            <a:off x="2254250" y="3741738"/>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9.9</a:t>
            </a:r>
          </a:p>
        </p:txBody>
      </p:sp>
      <p:sp>
        <p:nvSpPr>
          <p:cNvPr id="1214989" name="Metin Yer Tutucusu 10"/>
          <p:cNvSpPr>
            <a:spLocks noGrp="1"/>
          </p:cNvSpPr>
          <p:nvPr>
            <p:custDataLst>
              <p:tags r:id="rId27"/>
            </p:custDataLst>
          </p:nvPr>
        </p:nvSpPr>
        <p:spPr bwMode="auto">
          <a:xfrm>
            <a:off x="669925" y="3417888"/>
            <a:ext cx="561975"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8A03B83B-1D1D-4B75-8DAA-93AD9D91901D}" type="datetime'''''A''''n''k''''''a''''''''''''r''''a'''''''''''''''''''''">
              <a:rPr lang="en-US" sz="1400" b="0"/>
              <a:pPr algn="r" eaLnBrk="0" hangingPunct="0">
                <a:buClr>
                  <a:schemeClr val="tx1"/>
                </a:buClr>
                <a:buFont typeface="Wingdings" pitchFamily="2" charset="2"/>
                <a:buNone/>
              </a:pPr>
              <a:t>Ankara</a:t>
            </a:fld>
            <a:endParaRPr lang="tr-TR" sz="1400" b="0">
              <a:sym typeface="Arial" charset="0"/>
            </a:endParaRPr>
          </a:p>
        </p:txBody>
      </p:sp>
      <p:sp>
        <p:nvSpPr>
          <p:cNvPr id="1214990" name="Metin Yer Tutucusu 14"/>
          <p:cNvSpPr>
            <a:spLocks noGrp="1"/>
          </p:cNvSpPr>
          <p:nvPr>
            <p:custDataLst>
              <p:tags r:id="rId28"/>
            </p:custDataLst>
          </p:nvPr>
        </p:nvSpPr>
        <p:spPr bwMode="auto">
          <a:xfrm>
            <a:off x="581025" y="4395788"/>
            <a:ext cx="650875"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1334A269-9EC2-422A-858A-FE738E07671E}" type="datetime'''''''''''''''''''''''Sa''''''''ka''r''''''y''''''''''''a'''">
              <a:rPr lang="en-US" sz="1400" b="0"/>
              <a:pPr algn="r" eaLnBrk="0" hangingPunct="0">
                <a:buClr>
                  <a:schemeClr val="tx1"/>
                </a:buClr>
                <a:buFont typeface="Wingdings" pitchFamily="2" charset="2"/>
                <a:buNone/>
              </a:pPr>
              <a:t>Sakarya</a:t>
            </a:fld>
            <a:endParaRPr lang="tr-TR" sz="1400" b="0">
              <a:sym typeface="Arial" charset="0"/>
            </a:endParaRPr>
          </a:p>
        </p:txBody>
      </p:sp>
      <p:sp>
        <p:nvSpPr>
          <p:cNvPr id="1214991" name="Metin Yer Tutucusu 13"/>
          <p:cNvSpPr>
            <a:spLocks noGrp="1"/>
          </p:cNvSpPr>
          <p:nvPr>
            <p:custDataLst>
              <p:tags r:id="rId29"/>
            </p:custDataLst>
          </p:nvPr>
        </p:nvSpPr>
        <p:spPr bwMode="auto">
          <a:xfrm>
            <a:off x="876300" y="4068763"/>
            <a:ext cx="355600"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C03C4278-61DC-4735-94B8-2A15EB7A1CBE}" type="datetime'''''''''''''''''''''''''''''''''''B''''''''''''o''''''lu'''">
              <a:rPr lang="en-US" sz="1400" b="0"/>
              <a:pPr algn="r" eaLnBrk="0" hangingPunct="0">
                <a:buClr>
                  <a:schemeClr val="tx1"/>
                </a:buClr>
                <a:buFont typeface="Wingdings" pitchFamily="2" charset="2"/>
                <a:buNone/>
              </a:pPr>
              <a:t>Bolu</a:t>
            </a:fld>
            <a:endParaRPr lang="tr-TR" sz="1400" b="0">
              <a:sym typeface="Arial" charset="0"/>
            </a:endParaRPr>
          </a:p>
        </p:txBody>
      </p:sp>
      <p:sp>
        <p:nvSpPr>
          <p:cNvPr id="1214992" name="Metin Yer Tutucusu 12"/>
          <p:cNvSpPr>
            <a:spLocks noGrp="1"/>
          </p:cNvSpPr>
          <p:nvPr>
            <p:custDataLst>
              <p:tags r:id="rId30"/>
            </p:custDataLst>
          </p:nvPr>
        </p:nvSpPr>
        <p:spPr bwMode="auto">
          <a:xfrm>
            <a:off x="639763" y="3741738"/>
            <a:ext cx="592137"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4AB3BFF4-7D62-47E0-8BE8-20CA8158D396}" type="datetime'''''''''''''''''''''K''a''''''''y''s''e''r''''''i'''''''''''">
              <a:rPr lang="en-US" sz="1400" b="0"/>
              <a:pPr algn="r" eaLnBrk="0" hangingPunct="0">
                <a:buClr>
                  <a:schemeClr val="tx1"/>
                </a:buClr>
                <a:buFont typeface="Wingdings" pitchFamily="2" charset="2"/>
                <a:buNone/>
              </a:pPr>
              <a:t>Kayseri</a:t>
            </a:fld>
            <a:endParaRPr lang="tr-TR" sz="1400" b="0">
              <a:sym typeface="Arial" charset="0"/>
            </a:endParaRPr>
          </a:p>
        </p:txBody>
      </p:sp>
      <p:sp>
        <p:nvSpPr>
          <p:cNvPr id="1214993" name="Metin Yer Tutucusu 8"/>
          <p:cNvSpPr>
            <a:spLocks noGrp="1"/>
          </p:cNvSpPr>
          <p:nvPr>
            <p:custDataLst>
              <p:tags r:id="rId31"/>
            </p:custDataLst>
          </p:nvPr>
        </p:nvSpPr>
        <p:spPr bwMode="gray">
          <a:xfrm>
            <a:off x="2228850" y="4068763"/>
            <a:ext cx="296863"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a:sym typeface="Arial" charset="0"/>
              </a:rPr>
              <a:t>9.6</a:t>
            </a:r>
          </a:p>
        </p:txBody>
      </p:sp>
      <p:sp>
        <p:nvSpPr>
          <p:cNvPr id="1214994" name="Metin Yer Tutucusu 5"/>
          <p:cNvSpPr>
            <a:spLocks noGrp="1"/>
          </p:cNvSpPr>
          <p:nvPr>
            <p:custDataLst>
              <p:tags r:id="rId32"/>
            </p:custDataLst>
          </p:nvPr>
        </p:nvSpPr>
        <p:spPr bwMode="gray">
          <a:xfrm>
            <a:off x="2349500" y="3094038"/>
            <a:ext cx="382588" cy="212725"/>
          </a:xfrm>
          <a:prstGeom prst="rect">
            <a:avLst/>
          </a:prstGeom>
          <a:noFill/>
          <a:ln w="9525">
            <a:noFill/>
            <a:miter lim="800000"/>
            <a:headEnd/>
            <a:tailEnd/>
          </a:ln>
        </p:spPr>
        <p:txBody>
          <a:bodyPr wrap="none" lIns="25400" tIns="0" rIns="25400" bIns="0" anchor="ctr"/>
          <a:lstStyle/>
          <a:p>
            <a:pPr>
              <a:buClr>
                <a:schemeClr val="tx1"/>
              </a:buClr>
              <a:buFont typeface="Wingdings" pitchFamily="2" charset="2"/>
              <a:buNone/>
            </a:pPr>
            <a:r>
              <a:rPr lang="tr-TR" sz="1400" b="0" dirty="0" smtClean="0">
                <a:sym typeface="Arial" charset="0"/>
              </a:rPr>
              <a:t>11.2</a:t>
            </a:r>
            <a:endParaRPr lang="tr-TR" sz="1400" b="0" dirty="0">
              <a:sym typeface="Arial" charset="0"/>
            </a:endParaRPr>
          </a:p>
        </p:txBody>
      </p:sp>
      <p:sp>
        <p:nvSpPr>
          <p:cNvPr id="1214995" name="Metin Yer Tutucusu 1"/>
          <p:cNvSpPr>
            <a:spLocks noGrp="1"/>
          </p:cNvSpPr>
          <p:nvPr>
            <p:custDataLst>
              <p:tags r:id="rId33"/>
            </p:custDataLst>
          </p:nvPr>
        </p:nvSpPr>
        <p:spPr bwMode="auto">
          <a:xfrm>
            <a:off x="620713" y="1792288"/>
            <a:ext cx="611187" cy="212725"/>
          </a:xfrm>
          <a:prstGeom prst="rect">
            <a:avLst/>
          </a:prstGeom>
          <a:noFill/>
          <a:ln w="9525">
            <a:noFill/>
            <a:miter lim="800000"/>
            <a:headEnd/>
            <a:tailEnd/>
          </a:ln>
        </p:spPr>
        <p:txBody>
          <a:bodyPr wrap="none" lIns="0" tIns="0" rIns="0" bIns="0" anchor="ctr"/>
          <a:lstStyle/>
          <a:p>
            <a:pPr algn="r" eaLnBrk="0" hangingPunct="0">
              <a:buClr>
                <a:schemeClr val="tx1"/>
              </a:buClr>
              <a:buFont typeface="Wingdings" pitchFamily="2" charset="2"/>
              <a:buNone/>
            </a:pPr>
            <a:fld id="{6A104BDB-F982-4EEB-9BBF-3BA3513923B8}" type="datetime'''''''B''''''''a''''''''''''tm''''''''''''''''a''n'">
              <a:rPr lang="en-US" sz="1400" b="0"/>
              <a:pPr algn="r" eaLnBrk="0" hangingPunct="0">
                <a:buClr>
                  <a:schemeClr val="tx1"/>
                </a:buClr>
                <a:buFont typeface="Wingdings" pitchFamily="2" charset="2"/>
                <a:buNone/>
              </a:pPr>
              <a:t>Batman</a:t>
            </a:fld>
            <a:endParaRPr lang="tr-TR" sz="1400" b="0">
              <a:sym typeface="+mn-lt"/>
            </a:endParaRPr>
          </a:p>
        </p:txBody>
      </p:sp>
      <p:sp>
        <p:nvSpPr>
          <p:cNvPr id="1214996" name="Metin Yer Tutucusu 35"/>
          <p:cNvSpPr>
            <a:spLocks noGrp="1"/>
          </p:cNvSpPr>
          <p:nvPr>
            <p:custDataLst>
              <p:tags r:id="rId34"/>
            </p:custDataLst>
          </p:nvPr>
        </p:nvSpPr>
        <p:spPr bwMode="gray">
          <a:xfrm>
            <a:off x="3429000" y="1792288"/>
            <a:ext cx="395288" cy="212725"/>
          </a:xfrm>
          <a:prstGeom prst="rect">
            <a:avLst/>
          </a:prstGeom>
          <a:noFill/>
          <a:ln w="9525">
            <a:noFill/>
            <a:miter lim="800000"/>
            <a:headEnd/>
            <a:tailEnd/>
          </a:ln>
        </p:spPr>
        <p:txBody>
          <a:bodyPr wrap="none" lIns="25400" tIns="0" rIns="25400" bIns="0" anchor="ctr"/>
          <a:lstStyle/>
          <a:p>
            <a:pPr eaLnBrk="0" hangingPunct="0">
              <a:buClr>
                <a:schemeClr val="tx1"/>
              </a:buClr>
              <a:buFont typeface="Wingdings" pitchFamily="2" charset="2"/>
              <a:buNone/>
            </a:pPr>
            <a:r>
              <a:rPr lang="tr-TR" sz="1400" b="0"/>
              <a:t>23.4</a:t>
            </a:r>
            <a:endParaRPr lang="tr-TR" sz="1400" b="0">
              <a:sym typeface="Arial" charset="0"/>
            </a:endParaRPr>
          </a:p>
        </p:txBody>
      </p:sp>
      <p:sp>
        <p:nvSpPr>
          <p:cNvPr id="170" name="Rectangle 6"/>
          <p:cNvSpPr/>
          <p:nvPr/>
        </p:nvSpPr>
        <p:spPr bwMode="auto">
          <a:xfrm>
            <a:off x="255588" y="884238"/>
            <a:ext cx="9377362" cy="5673725"/>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214998" name="Metin kutusu 170"/>
          <p:cNvSpPr txBox="1">
            <a:spLocks noChangeArrowheads="1"/>
          </p:cNvSpPr>
          <p:nvPr/>
        </p:nvSpPr>
        <p:spPr bwMode="auto">
          <a:xfrm>
            <a:off x="511175" y="893763"/>
            <a:ext cx="3560763" cy="276225"/>
          </a:xfrm>
          <a:prstGeom prst="rect">
            <a:avLst/>
          </a:prstGeom>
          <a:noFill/>
          <a:ln w="9525">
            <a:noFill/>
            <a:miter lim="800000"/>
            <a:headEnd/>
            <a:tailEnd/>
          </a:ln>
        </p:spPr>
        <p:txBody>
          <a:bodyPr>
            <a:spAutoFit/>
          </a:bodyPr>
          <a:lstStyle/>
          <a:p>
            <a:pPr algn="ctr"/>
            <a:r>
              <a:rPr lang="tr-TR" sz="1200"/>
              <a:t>İşsizlik Oranı (2013, %)</a:t>
            </a:r>
          </a:p>
        </p:txBody>
      </p:sp>
      <p:sp>
        <p:nvSpPr>
          <p:cNvPr id="1214999" name="Metin kutusu 171"/>
          <p:cNvSpPr txBox="1">
            <a:spLocks noChangeArrowheads="1"/>
          </p:cNvSpPr>
          <p:nvPr/>
        </p:nvSpPr>
        <p:spPr bwMode="auto">
          <a:xfrm>
            <a:off x="3960813" y="939800"/>
            <a:ext cx="1989137" cy="461963"/>
          </a:xfrm>
          <a:prstGeom prst="rect">
            <a:avLst/>
          </a:prstGeom>
          <a:noFill/>
          <a:ln w="9525">
            <a:noFill/>
            <a:miter lim="800000"/>
            <a:headEnd/>
            <a:tailEnd/>
          </a:ln>
        </p:spPr>
        <p:txBody>
          <a:bodyPr>
            <a:spAutoFit/>
          </a:bodyPr>
          <a:lstStyle/>
          <a:p>
            <a:pPr algn="ctr"/>
            <a:r>
              <a:rPr lang="tr-TR" sz="1200"/>
              <a:t>İşsizlik Oranında</a:t>
            </a:r>
          </a:p>
          <a:p>
            <a:pPr algn="ctr"/>
            <a:r>
              <a:rPr lang="tr-TR" sz="1200"/>
              <a:t>Türkiye Sıralaması</a:t>
            </a:r>
          </a:p>
        </p:txBody>
      </p:sp>
      <p:sp>
        <p:nvSpPr>
          <p:cNvPr id="1215000" name="Metin kutusu 172"/>
          <p:cNvSpPr txBox="1">
            <a:spLocks noChangeArrowheads="1"/>
          </p:cNvSpPr>
          <p:nvPr/>
        </p:nvSpPr>
        <p:spPr bwMode="auto">
          <a:xfrm>
            <a:off x="5762625" y="890588"/>
            <a:ext cx="1989138" cy="461962"/>
          </a:xfrm>
          <a:prstGeom prst="rect">
            <a:avLst/>
          </a:prstGeom>
          <a:noFill/>
          <a:ln w="9525">
            <a:noFill/>
            <a:miter lim="800000"/>
            <a:headEnd/>
            <a:tailEnd/>
          </a:ln>
        </p:spPr>
        <p:txBody>
          <a:bodyPr>
            <a:spAutoFit/>
          </a:bodyPr>
          <a:lstStyle/>
          <a:p>
            <a:pPr algn="ctr"/>
            <a:r>
              <a:rPr lang="tr-TR" sz="1200"/>
              <a:t>İstihdam Oranı </a:t>
            </a:r>
          </a:p>
          <a:p>
            <a:pPr algn="ctr"/>
            <a:r>
              <a:rPr lang="tr-TR" sz="1200"/>
              <a:t>(2013, %)</a:t>
            </a:r>
          </a:p>
        </p:txBody>
      </p:sp>
      <p:sp>
        <p:nvSpPr>
          <p:cNvPr id="1215001" name="Metin kutusu 173"/>
          <p:cNvSpPr txBox="1">
            <a:spLocks noChangeArrowheads="1"/>
          </p:cNvSpPr>
          <p:nvPr/>
        </p:nvSpPr>
        <p:spPr bwMode="auto">
          <a:xfrm>
            <a:off x="7507288" y="893763"/>
            <a:ext cx="2127250" cy="461962"/>
          </a:xfrm>
          <a:prstGeom prst="rect">
            <a:avLst/>
          </a:prstGeom>
          <a:noFill/>
          <a:ln w="9525">
            <a:noFill/>
            <a:miter lim="800000"/>
            <a:headEnd/>
            <a:tailEnd/>
          </a:ln>
        </p:spPr>
        <p:txBody>
          <a:bodyPr>
            <a:spAutoFit/>
          </a:bodyPr>
          <a:lstStyle/>
          <a:p>
            <a:pPr algn="ctr"/>
            <a:r>
              <a:rPr lang="tr-TR" sz="1200"/>
              <a:t>İşgücüne Katılma Oranı (2013, %)</a:t>
            </a:r>
          </a:p>
        </p:txBody>
      </p:sp>
      <p:sp>
        <p:nvSpPr>
          <p:cNvPr id="1215002" name="Metin Yer Tutucusu 49"/>
          <p:cNvSpPr>
            <a:spLocks noGrp="1"/>
          </p:cNvSpPr>
          <p:nvPr>
            <p:custDataLst>
              <p:tags r:id="rId35"/>
            </p:custDataLst>
          </p:nvPr>
        </p:nvSpPr>
        <p:spPr bwMode="auto">
          <a:xfrm>
            <a:off x="8343900" y="1735138"/>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36.2</a:t>
            </a:r>
          </a:p>
        </p:txBody>
      </p:sp>
      <p:sp>
        <p:nvSpPr>
          <p:cNvPr id="1215003" name="Metin Yer Tutucusu 49"/>
          <p:cNvSpPr>
            <a:spLocks noGrp="1"/>
          </p:cNvSpPr>
          <p:nvPr>
            <p:custDataLst>
              <p:tags r:id="rId36"/>
            </p:custDataLst>
          </p:nvPr>
        </p:nvSpPr>
        <p:spPr bwMode="auto">
          <a:xfrm>
            <a:off x="6496050" y="1738313"/>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27.8</a:t>
            </a:r>
          </a:p>
        </p:txBody>
      </p:sp>
      <p:sp>
        <p:nvSpPr>
          <p:cNvPr id="1215004" name="Metin Yer Tutucusu 49"/>
          <p:cNvSpPr>
            <a:spLocks noGrp="1"/>
          </p:cNvSpPr>
          <p:nvPr>
            <p:custDataLst>
              <p:tags r:id="rId37"/>
            </p:custDataLst>
          </p:nvPr>
        </p:nvSpPr>
        <p:spPr bwMode="gray">
          <a:xfrm>
            <a:off x="8343900" y="2060575"/>
            <a:ext cx="488950" cy="285750"/>
          </a:xfrm>
          <a:prstGeom prst="roundRect">
            <a:avLst>
              <a:gd name="adj" fmla="val 50000"/>
            </a:avLst>
          </a:prstGeom>
          <a:solidFill>
            <a:srgbClr val="C30C3E"/>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olidFill>
                  <a:schemeClr val="bg1"/>
                </a:solidFill>
                <a:sym typeface="+mn-lt"/>
              </a:rPr>
              <a:t>37.4</a:t>
            </a:r>
          </a:p>
        </p:txBody>
      </p:sp>
      <p:sp>
        <p:nvSpPr>
          <p:cNvPr id="1215005" name="Metin Yer Tutucusu 49"/>
          <p:cNvSpPr>
            <a:spLocks noGrp="1"/>
          </p:cNvSpPr>
          <p:nvPr>
            <p:custDataLst>
              <p:tags r:id="rId38"/>
            </p:custDataLst>
          </p:nvPr>
        </p:nvSpPr>
        <p:spPr bwMode="gray">
          <a:xfrm>
            <a:off x="6496050" y="2074863"/>
            <a:ext cx="488950" cy="285750"/>
          </a:xfrm>
          <a:prstGeom prst="roundRect">
            <a:avLst>
              <a:gd name="adj" fmla="val 50000"/>
            </a:avLst>
          </a:prstGeom>
          <a:solidFill>
            <a:srgbClr val="C30C3E"/>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olidFill>
                  <a:schemeClr val="bg1"/>
                </a:solidFill>
                <a:sym typeface="+mn-lt"/>
              </a:rPr>
              <a:t>29.7</a:t>
            </a:r>
          </a:p>
        </p:txBody>
      </p:sp>
      <p:cxnSp>
        <p:nvCxnSpPr>
          <p:cNvPr id="1215006" name="Düz Bağlayıcı 178"/>
          <p:cNvCxnSpPr>
            <a:cxnSpLocks noChangeShapeType="1"/>
          </p:cNvCxnSpPr>
          <p:nvPr/>
        </p:nvCxnSpPr>
        <p:spPr bwMode="auto">
          <a:xfrm>
            <a:off x="3997325" y="1897063"/>
            <a:ext cx="731838" cy="0"/>
          </a:xfrm>
          <a:prstGeom prst="line">
            <a:avLst/>
          </a:prstGeom>
          <a:noFill/>
          <a:ln w="9525" algn="ctr">
            <a:solidFill>
              <a:schemeClr val="tx1"/>
            </a:solidFill>
            <a:prstDash val="dash"/>
            <a:round/>
            <a:headEnd/>
            <a:tailEnd/>
          </a:ln>
        </p:spPr>
      </p:cxnSp>
      <p:cxnSp>
        <p:nvCxnSpPr>
          <p:cNvPr id="1215007" name="Düz Bağlayıcı 179"/>
          <p:cNvCxnSpPr>
            <a:cxnSpLocks noChangeShapeType="1"/>
          </p:cNvCxnSpPr>
          <p:nvPr/>
        </p:nvCxnSpPr>
        <p:spPr bwMode="auto">
          <a:xfrm>
            <a:off x="7085013" y="1890713"/>
            <a:ext cx="1189037" cy="0"/>
          </a:xfrm>
          <a:prstGeom prst="line">
            <a:avLst/>
          </a:prstGeom>
          <a:noFill/>
          <a:ln w="9525" algn="ctr">
            <a:solidFill>
              <a:schemeClr val="tx1"/>
            </a:solidFill>
            <a:prstDash val="dash"/>
            <a:round/>
            <a:headEnd/>
            <a:tailEnd/>
          </a:ln>
        </p:spPr>
      </p:cxnSp>
      <p:cxnSp>
        <p:nvCxnSpPr>
          <p:cNvPr id="1215008" name="Düz Bağlayıcı 180"/>
          <p:cNvCxnSpPr>
            <a:cxnSpLocks noChangeShapeType="1"/>
          </p:cNvCxnSpPr>
          <p:nvPr/>
        </p:nvCxnSpPr>
        <p:spPr bwMode="auto">
          <a:xfrm>
            <a:off x="5170488" y="1890713"/>
            <a:ext cx="1189037" cy="0"/>
          </a:xfrm>
          <a:prstGeom prst="line">
            <a:avLst/>
          </a:prstGeom>
          <a:noFill/>
          <a:ln w="9525" algn="ctr">
            <a:solidFill>
              <a:schemeClr val="tx1"/>
            </a:solidFill>
            <a:prstDash val="dash"/>
            <a:round/>
            <a:headEnd/>
            <a:tailEnd/>
          </a:ln>
        </p:spPr>
      </p:cxnSp>
      <p:sp>
        <p:nvSpPr>
          <p:cNvPr id="1215009" name="Metin kutusu 181"/>
          <p:cNvSpPr txBox="1">
            <a:spLocks noChangeArrowheads="1"/>
          </p:cNvSpPr>
          <p:nvPr/>
        </p:nvSpPr>
        <p:spPr bwMode="auto">
          <a:xfrm>
            <a:off x="4741863" y="2033588"/>
            <a:ext cx="414337" cy="307975"/>
          </a:xfrm>
          <a:prstGeom prst="rect">
            <a:avLst/>
          </a:prstGeom>
          <a:solidFill>
            <a:schemeClr val="bg1"/>
          </a:solidFill>
          <a:ln w="9525">
            <a:solidFill>
              <a:schemeClr val="bg1"/>
            </a:solidFill>
            <a:miter lim="800000"/>
            <a:headEnd/>
            <a:tailEnd/>
          </a:ln>
        </p:spPr>
        <p:txBody>
          <a:bodyPr>
            <a:spAutoFit/>
          </a:bodyPr>
          <a:lstStyle/>
          <a:p>
            <a:pPr algn="ctr"/>
            <a:r>
              <a:rPr lang="tr-TR" sz="1400"/>
              <a:t>#2</a:t>
            </a:r>
          </a:p>
        </p:txBody>
      </p:sp>
      <p:cxnSp>
        <p:nvCxnSpPr>
          <p:cNvPr id="1215010" name="Düz Bağlayıcı 182"/>
          <p:cNvCxnSpPr>
            <a:cxnSpLocks noChangeShapeType="1"/>
          </p:cNvCxnSpPr>
          <p:nvPr/>
        </p:nvCxnSpPr>
        <p:spPr bwMode="auto">
          <a:xfrm>
            <a:off x="3171825" y="2187575"/>
            <a:ext cx="1554163" cy="0"/>
          </a:xfrm>
          <a:prstGeom prst="line">
            <a:avLst/>
          </a:prstGeom>
          <a:noFill/>
          <a:ln w="9525" algn="ctr">
            <a:solidFill>
              <a:schemeClr val="tx1"/>
            </a:solidFill>
            <a:prstDash val="dash"/>
            <a:round/>
            <a:headEnd/>
            <a:tailEnd/>
          </a:ln>
        </p:spPr>
      </p:cxnSp>
      <p:cxnSp>
        <p:nvCxnSpPr>
          <p:cNvPr id="1215011" name="Düz Bağlayıcı 183"/>
          <p:cNvCxnSpPr>
            <a:cxnSpLocks noChangeShapeType="1"/>
          </p:cNvCxnSpPr>
          <p:nvPr/>
        </p:nvCxnSpPr>
        <p:spPr bwMode="auto">
          <a:xfrm>
            <a:off x="7077075" y="2190750"/>
            <a:ext cx="1189038" cy="0"/>
          </a:xfrm>
          <a:prstGeom prst="line">
            <a:avLst/>
          </a:prstGeom>
          <a:noFill/>
          <a:ln w="9525" algn="ctr">
            <a:solidFill>
              <a:schemeClr val="tx1"/>
            </a:solidFill>
            <a:prstDash val="dash"/>
            <a:round/>
            <a:headEnd/>
            <a:tailEnd/>
          </a:ln>
        </p:spPr>
      </p:cxnSp>
      <p:cxnSp>
        <p:nvCxnSpPr>
          <p:cNvPr id="1215012" name="Düz Bağlayıcı 184"/>
          <p:cNvCxnSpPr>
            <a:cxnSpLocks noChangeShapeType="1"/>
          </p:cNvCxnSpPr>
          <p:nvPr/>
        </p:nvCxnSpPr>
        <p:spPr bwMode="auto">
          <a:xfrm>
            <a:off x="5162550" y="2190750"/>
            <a:ext cx="1189038" cy="0"/>
          </a:xfrm>
          <a:prstGeom prst="line">
            <a:avLst/>
          </a:prstGeom>
          <a:noFill/>
          <a:ln w="9525" algn="ctr">
            <a:solidFill>
              <a:schemeClr val="tx1"/>
            </a:solidFill>
            <a:prstDash val="dash"/>
            <a:round/>
            <a:headEnd/>
            <a:tailEnd/>
          </a:ln>
        </p:spPr>
      </p:cxnSp>
      <p:sp>
        <p:nvSpPr>
          <p:cNvPr id="1215013" name="Metin Yer Tutucusu 49"/>
          <p:cNvSpPr>
            <a:spLocks noGrp="1"/>
          </p:cNvSpPr>
          <p:nvPr>
            <p:custDataLst>
              <p:tags r:id="rId39"/>
            </p:custDataLst>
          </p:nvPr>
        </p:nvSpPr>
        <p:spPr bwMode="auto">
          <a:xfrm>
            <a:off x="8343900" y="2387600"/>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37.5</a:t>
            </a:r>
          </a:p>
        </p:txBody>
      </p:sp>
      <p:sp>
        <p:nvSpPr>
          <p:cNvPr id="1215014" name="Metin Yer Tutucusu 49"/>
          <p:cNvSpPr>
            <a:spLocks noGrp="1"/>
          </p:cNvSpPr>
          <p:nvPr>
            <p:custDataLst>
              <p:tags r:id="rId40"/>
            </p:custDataLst>
          </p:nvPr>
        </p:nvSpPr>
        <p:spPr bwMode="auto">
          <a:xfrm>
            <a:off x="6496050" y="2401888"/>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29.8</a:t>
            </a:r>
          </a:p>
        </p:txBody>
      </p:sp>
      <p:sp>
        <p:nvSpPr>
          <p:cNvPr id="1215015" name="Metin kutusu 187"/>
          <p:cNvSpPr txBox="1">
            <a:spLocks noChangeArrowheads="1"/>
          </p:cNvSpPr>
          <p:nvPr/>
        </p:nvSpPr>
        <p:spPr bwMode="auto">
          <a:xfrm>
            <a:off x="4741863" y="2360613"/>
            <a:ext cx="522287" cy="307975"/>
          </a:xfrm>
          <a:prstGeom prst="rect">
            <a:avLst/>
          </a:prstGeom>
          <a:solidFill>
            <a:schemeClr val="bg1"/>
          </a:solidFill>
          <a:ln w="9525">
            <a:solidFill>
              <a:schemeClr val="bg1"/>
            </a:solidFill>
            <a:miter lim="800000"/>
            <a:headEnd/>
            <a:tailEnd/>
          </a:ln>
        </p:spPr>
        <p:txBody>
          <a:bodyPr>
            <a:spAutoFit/>
          </a:bodyPr>
          <a:lstStyle/>
          <a:p>
            <a:r>
              <a:rPr lang="tr-TR" sz="1400"/>
              <a:t>#3</a:t>
            </a:r>
          </a:p>
        </p:txBody>
      </p:sp>
      <p:cxnSp>
        <p:nvCxnSpPr>
          <p:cNvPr id="1215016" name="Düz Bağlayıcı 188"/>
          <p:cNvCxnSpPr>
            <a:cxnSpLocks noChangeShapeType="1"/>
          </p:cNvCxnSpPr>
          <p:nvPr/>
        </p:nvCxnSpPr>
        <p:spPr bwMode="auto">
          <a:xfrm>
            <a:off x="3171825" y="2514600"/>
            <a:ext cx="1554163" cy="0"/>
          </a:xfrm>
          <a:prstGeom prst="line">
            <a:avLst/>
          </a:prstGeom>
          <a:noFill/>
          <a:ln w="9525" algn="ctr">
            <a:solidFill>
              <a:schemeClr val="tx1"/>
            </a:solidFill>
            <a:prstDash val="dash"/>
            <a:round/>
            <a:headEnd/>
            <a:tailEnd/>
          </a:ln>
        </p:spPr>
      </p:cxnSp>
      <p:cxnSp>
        <p:nvCxnSpPr>
          <p:cNvPr id="1215017" name="Düz Bağlayıcı 189"/>
          <p:cNvCxnSpPr>
            <a:cxnSpLocks noChangeShapeType="1"/>
          </p:cNvCxnSpPr>
          <p:nvPr/>
        </p:nvCxnSpPr>
        <p:spPr bwMode="auto">
          <a:xfrm>
            <a:off x="7077075" y="2517775"/>
            <a:ext cx="1189038" cy="0"/>
          </a:xfrm>
          <a:prstGeom prst="line">
            <a:avLst/>
          </a:prstGeom>
          <a:noFill/>
          <a:ln w="9525" algn="ctr">
            <a:solidFill>
              <a:schemeClr val="tx1"/>
            </a:solidFill>
            <a:prstDash val="dash"/>
            <a:round/>
            <a:headEnd/>
            <a:tailEnd/>
          </a:ln>
        </p:spPr>
      </p:cxnSp>
      <p:cxnSp>
        <p:nvCxnSpPr>
          <p:cNvPr id="1215018" name="Düz Bağlayıcı 190"/>
          <p:cNvCxnSpPr>
            <a:cxnSpLocks noChangeShapeType="1"/>
          </p:cNvCxnSpPr>
          <p:nvPr/>
        </p:nvCxnSpPr>
        <p:spPr bwMode="auto">
          <a:xfrm>
            <a:off x="5162550" y="2517775"/>
            <a:ext cx="1189038" cy="0"/>
          </a:xfrm>
          <a:prstGeom prst="line">
            <a:avLst/>
          </a:prstGeom>
          <a:noFill/>
          <a:ln w="9525" algn="ctr">
            <a:solidFill>
              <a:schemeClr val="tx1"/>
            </a:solidFill>
            <a:prstDash val="dash"/>
            <a:round/>
            <a:headEnd/>
            <a:tailEnd/>
          </a:ln>
        </p:spPr>
      </p:cxnSp>
      <p:sp>
        <p:nvSpPr>
          <p:cNvPr id="1215019" name="Metin Yer Tutucusu 49"/>
          <p:cNvSpPr>
            <a:spLocks noGrp="1"/>
          </p:cNvSpPr>
          <p:nvPr>
            <p:custDataLst>
              <p:tags r:id="rId41"/>
            </p:custDataLst>
          </p:nvPr>
        </p:nvSpPr>
        <p:spPr bwMode="auto">
          <a:xfrm>
            <a:off x="8343900" y="2714625"/>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37.6</a:t>
            </a:r>
          </a:p>
        </p:txBody>
      </p:sp>
      <p:sp>
        <p:nvSpPr>
          <p:cNvPr id="1215020" name="Metin Yer Tutucusu 49"/>
          <p:cNvSpPr>
            <a:spLocks noGrp="1"/>
          </p:cNvSpPr>
          <p:nvPr>
            <p:custDataLst>
              <p:tags r:id="rId42"/>
            </p:custDataLst>
          </p:nvPr>
        </p:nvSpPr>
        <p:spPr bwMode="auto">
          <a:xfrm>
            <a:off x="6496050" y="2728913"/>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30.0</a:t>
            </a:r>
          </a:p>
        </p:txBody>
      </p:sp>
      <p:sp>
        <p:nvSpPr>
          <p:cNvPr id="1215021" name="Metin kutusu 193"/>
          <p:cNvSpPr txBox="1">
            <a:spLocks noChangeArrowheads="1"/>
          </p:cNvSpPr>
          <p:nvPr/>
        </p:nvSpPr>
        <p:spPr bwMode="auto">
          <a:xfrm>
            <a:off x="4741863" y="2687638"/>
            <a:ext cx="522287" cy="314325"/>
          </a:xfrm>
          <a:prstGeom prst="rect">
            <a:avLst/>
          </a:prstGeom>
          <a:solidFill>
            <a:schemeClr val="bg1"/>
          </a:solidFill>
          <a:ln w="9525">
            <a:solidFill>
              <a:schemeClr val="bg1"/>
            </a:solidFill>
            <a:miter lim="800000"/>
            <a:headEnd/>
            <a:tailEnd/>
          </a:ln>
        </p:spPr>
        <p:txBody>
          <a:bodyPr>
            <a:spAutoFit/>
          </a:bodyPr>
          <a:lstStyle/>
          <a:p>
            <a:r>
              <a:rPr lang="tr-TR" sz="1400"/>
              <a:t>#4</a:t>
            </a:r>
          </a:p>
        </p:txBody>
      </p:sp>
      <p:cxnSp>
        <p:nvCxnSpPr>
          <p:cNvPr id="1215022" name="Düz Bağlayıcı 194"/>
          <p:cNvCxnSpPr>
            <a:cxnSpLocks noChangeShapeType="1"/>
          </p:cNvCxnSpPr>
          <p:nvPr/>
        </p:nvCxnSpPr>
        <p:spPr bwMode="auto">
          <a:xfrm>
            <a:off x="3171825" y="2841625"/>
            <a:ext cx="1554163" cy="0"/>
          </a:xfrm>
          <a:prstGeom prst="line">
            <a:avLst/>
          </a:prstGeom>
          <a:noFill/>
          <a:ln w="9525" algn="ctr">
            <a:solidFill>
              <a:schemeClr val="tx1"/>
            </a:solidFill>
            <a:prstDash val="dash"/>
            <a:round/>
            <a:headEnd/>
            <a:tailEnd/>
          </a:ln>
        </p:spPr>
      </p:cxnSp>
      <p:cxnSp>
        <p:nvCxnSpPr>
          <p:cNvPr id="1215023" name="Düz Bağlayıcı 195"/>
          <p:cNvCxnSpPr>
            <a:cxnSpLocks noChangeShapeType="1"/>
          </p:cNvCxnSpPr>
          <p:nvPr/>
        </p:nvCxnSpPr>
        <p:spPr bwMode="auto">
          <a:xfrm>
            <a:off x="7077075" y="2844800"/>
            <a:ext cx="1189038" cy="0"/>
          </a:xfrm>
          <a:prstGeom prst="line">
            <a:avLst/>
          </a:prstGeom>
          <a:noFill/>
          <a:ln w="9525" algn="ctr">
            <a:solidFill>
              <a:schemeClr val="tx1"/>
            </a:solidFill>
            <a:prstDash val="dash"/>
            <a:round/>
            <a:headEnd/>
            <a:tailEnd/>
          </a:ln>
        </p:spPr>
      </p:cxnSp>
      <p:cxnSp>
        <p:nvCxnSpPr>
          <p:cNvPr id="1215024" name="Düz Bağlayıcı 196"/>
          <p:cNvCxnSpPr>
            <a:cxnSpLocks noChangeShapeType="1"/>
          </p:cNvCxnSpPr>
          <p:nvPr/>
        </p:nvCxnSpPr>
        <p:spPr bwMode="auto">
          <a:xfrm>
            <a:off x="5162550" y="2844800"/>
            <a:ext cx="1189038" cy="0"/>
          </a:xfrm>
          <a:prstGeom prst="line">
            <a:avLst/>
          </a:prstGeom>
          <a:noFill/>
          <a:ln w="9525" algn="ctr">
            <a:solidFill>
              <a:schemeClr val="tx1"/>
            </a:solidFill>
            <a:prstDash val="dash"/>
            <a:round/>
            <a:headEnd/>
            <a:tailEnd/>
          </a:ln>
        </p:spPr>
      </p:cxnSp>
      <p:sp>
        <p:nvSpPr>
          <p:cNvPr id="1215025" name="Metin Yer Tutucusu 49"/>
          <p:cNvSpPr>
            <a:spLocks noGrp="1"/>
          </p:cNvSpPr>
          <p:nvPr>
            <p:custDataLst>
              <p:tags r:id="rId43"/>
            </p:custDataLst>
          </p:nvPr>
        </p:nvSpPr>
        <p:spPr bwMode="auto">
          <a:xfrm>
            <a:off x="8343900" y="3041650"/>
            <a:ext cx="488950" cy="285750"/>
          </a:xfrm>
          <a:prstGeom prst="roundRect">
            <a:avLst>
              <a:gd name="adj" fmla="val 50000"/>
            </a:avLst>
          </a:prstGeom>
          <a:solidFill>
            <a:srgbClr val="FFFFFF"/>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dirty="0" smtClean="0">
                <a:sym typeface="+mn-lt"/>
              </a:rPr>
              <a:t>52.2</a:t>
            </a:r>
            <a:endParaRPr lang="tr-TR" sz="1400" dirty="0">
              <a:sym typeface="+mn-lt"/>
            </a:endParaRPr>
          </a:p>
        </p:txBody>
      </p:sp>
      <p:sp>
        <p:nvSpPr>
          <p:cNvPr id="1215026" name="Metin Yer Tutucusu 49"/>
          <p:cNvSpPr>
            <a:spLocks noGrp="1"/>
          </p:cNvSpPr>
          <p:nvPr>
            <p:custDataLst>
              <p:tags r:id="rId44"/>
            </p:custDataLst>
          </p:nvPr>
        </p:nvSpPr>
        <p:spPr bwMode="auto">
          <a:xfrm>
            <a:off x="6496050" y="3055938"/>
            <a:ext cx="488950" cy="285750"/>
          </a:xfrm>
          <a:prstGeom prst="roundRect">
            <a:avLst>
              <a:gd name="adj" fmla="val 50000"/>
            </a:avLst>
          </a:prstGeom>
          <a:solidFill>
            <a:srgbClr val="FFFFFF"/>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dirty="0" smtClean="0">
                <a:sym typeface="+mn-lt"/>
              </a:rPr>
              <a:t>46.4</a:t>
            </a:r>
            <a:endParaRPr lang="tr-TR" sz="1400" dirty="0">
              <a:sym typeface="+mn-lt"/>
            </a:endParaRPr>
          </a:p>
        </p:txBody>
      </p:sp>
      <p:sp>
        <p:nvSpPr>
          <p:cNvPr id="1215027" name="Metin kutusu 199"/>
          <p:cNvSpPr txBox="1">
            <a:spLocks noChangeArrowheads="1"/>
          </p:cNvSpPr>
          <p:nvPr/>
        </p:nvSpPr>
        <p:spPr bwMode="auto">
          <a:xfrm>
            <a:off x="4741863" y="3014663"/>
            <a:ext cx="522287" cy="307777"/>
          </a:xfrm>
          <a:prstGeom prst="rect">
            <a:avLst/>
          </a:prstGeom>
          <a:solidFill>
            <a:schemeClr val="bg1"/>
          </a:solidFill>
          <a:ln w="9525">
            <a:solidFill>
              <a:schemeClr val="bg1"/>
            </a:solidFill>
            <a:miter lim="800000"/>
            <a:headEnd/>
            <a:tailEnd/>
          </a:ln>
        </p:spPr>
        <p:txBody>
          <a:bodyPr>
            <a:spAutoFit/>
          </a:bodyPr>
          <a:lstStyle/>
          <a:p>
            <a:r>
              <a:rPr lang="tr-TR" sz="1400" dirty="0"/>
              <a:t>#</a:t>
            </a:r>
            <a:r>
              <a:rPr lang="tr-TR" sz="1400" dirty="0" smtClean="0"/>
              <a:t>14</a:t>
            </a:r>
            <a:endParaRPr lang="tr-TR" sz="1400" dirty="0"/>
          </a:p>
        </p:txBody>
      </p:sp>
      <p:cxnSp>
        <p:nvCxnSpPr>
          <p:cNvPr id="1215028" name="Düz Bağlayıcı 200"/>
          <p:cNvCxnSpPr>
            <a:cxnSpLocks noChangeShapeType="1"/>
          </p:cNvCxnSpPr>
          <p:nvPr/>
        </p:nvCxnSpPr>
        <p:spPr bwMode="auto">
          <a:xfrm>
            <a:off x="3171825" y="3168650"/>
            <a:ext cx="1554163" cy="0"/>
          </a:xfrm>
          <a:prstGeom prst="line">
            <a:avLst/>
          </a:prstGeom>
          <a:noFill/>
          <a:ln w="9525" algn="ctr">
            <a:solidFill>
              <a:schemeClr val="tx1"/>
            </a:solidFill>
            <a:prstDash val="dash"/>
            <a:round/>
            <a:headEnd/>
            <a:tailEnd/>
          </a:ln>
        </p:spPr>
      </p:cxnSp>
      <p:cxnSp>
        <p:nvCxnSpPr>
          <p:cNvPr id="1215029" name="Düz Bağlayıcı 201"/>
          <p:cNvCxnSpPr>
            <a:cxnSpLocks noChangeShapeType="1"/>
          </p:cNvCxnSpPr>
          <p:nvPr/>
        </p:nvCxnSpPr>
        <p:spPr bwMode="auto">
          <a:xfrm>
            <a:off x="7077075" y="3171825"/>
            <a:ext cx="1189038" cy="0"/>
          </a:xfrm>
          <a:prstGeom prst="line">
            <a:avLst/>
          </a:prstGeom>
          <a:noFill/>
          <a:ln w="9525" algn="ctr">
            <a:solidFill>
              <a:schemeClr val="tx1"/>
            </a:solidFill>
            <a:prstDash val="dash"/>
            <a:round/>
            <a:headEnd/>
            <a:tailEnd/>
          </a:ln>
        </p:spPr>
      </p:cxnSp>
      <p:cxnSp>
        <p:nvCxnSpPr>
          <p:cNvPr id="1215030" name="Düz Bağlayıcı 202"/>
          <p:cNvCxnSpPr>
            <a:cxnSpLocks noChangeShapeType="1"/>
          </p:cNvCxnSpPr>
          <p:nvPr/>
        </p:nvCxnSpPr>
        <p:spPr bwMode="auto">
          <a:xfrm>
            <a:off x="5162550" y="3171825"/>
            <a:ext cx="1189038" cy="0"/>
          </a:xfrm>
          <a:prstGeom prst="line">
            <a:avLst/>
          </a:prstGeom>
          <a:noFill/>
          <a:ln w="9525" algn="ctr">
            <a:solidFill>
              <a:schemeClr val="tx1"/>
            </a:solidFill>
            <a:prstDash val="dash"/>
            <a:round/>
            <a:headEnd/>
            <a:tailEnd/>
          </a:ln>
        </p:spPr>
      </p:cxnSp>
      <p:sp>
        <p:nvSpPr>
          <p:cNvPr id="1215031" name="Metin Yer Tutucusu 49"/>
          <p:cNvSpPr>
            <a:spLocks noGrp="1"/>
          </p:cNvSpPr>
          <p:nvPr>
            <p:custDataLst>
              <p:tags r:id="rId45"/>
            </p:custDataLst>
          </p:nvPr>
        </p:nvSpPr>
        <p:spPr bwMode="auto">
          <a:xfrm>
            <a:off x="8343900" y="3368675"/>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49.5</a:t>
            </a:r>
          </a:p>
        </p:txBody>
      </p:sp>
      <p:sp>
        <p:nvSpPr>
          <p:cNvPr id="1215032" name="Metin Yer Tutucusu 49"/>
          <p:cNvSpPr>
            <a:spLocks noGrp="1"/>
          </p:cNvSpPr>
          <p:nvPr>
            <p:custDataLst>
              <p:tags r:id="rId46"/>
            </p:custDataLst>
          </p:nvPr>
        </p:nvSpPr>
        <p:spPr bwMode="auto">
          <a:xfrm>
            <a:off x="6496050" y="3382963"/>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44.5</a:t>
            </a:r>
          </a:p>
        </p:txBody>
      </p:sp>
      <p:sp>
        <p:nvSpPr>
          <p:cNvPr id="1215033" name="Metin kutusu 205"/>
          <p:cNvSpPr txBox="1">
            <a:spLocks noChangeArrowheads="1"/>
          </p:cNvSpPr>
          <p:nvPr/>
        </p:nvSpPr>
        <p:spPr bwMode="auto">
          <a:xfrm>
            <a:off x="4741863" y="3341688"/>
            <a:ext cx="522287" cy="307975"/>
          </a:xfrm>
          <a:prstGeom prst="rect">
            <a:avLst/>
          </a:prstGeom>
          <a:solidFill>
            <a:schemeClr val="bg1"/>
          </a:solidFill>
          <a:ln w="9525">
            <a:solidFill>
              <a:schemeClr val="bg1"/>
            </a:solidFill>
            <a:miter lim="800000"/>
            <a:headEnd/>
            <a:tailEnd/>
          </a:ln>
        </p:spPr>
        <p:txBody>
          <a:bodyPr>
            <a:spAutoFit/>
          </a:bodyPr>
          <a:lstStyle/>
          <a:p>
            <a:r>
              <a:rPr lang="tr-TR" sz="1400"/>
              <a:t>#19</a:t>
            </a:r>
          </a:p>
        </p:txBody>
      </p:sp>
      <p:cxnSp>
        <p:nvCxnSpPr>
          <p:cNvPr id="1215034" name="Düz Bağlayıcı 206"/>
          <p:cNvCxnSpPr>
            <a:cxnSpLocks noChangeShapeType="1"/>
          </p:cNvCxnSpPr>
          <p:nvPr/>
        </p:nvCxnSpPr>
        <p:spPr bwMode="auto">
          <a:xfrm>
            <a:off x="3171825" y="3495675"/>
            <a:ext cx="1554163" cy="0"/>
          </a:xfrm>
          <a:prstGeom prst="line">
            <a:avLst/>
          </a:prstGeom>
          <a:noFill/>
          <a:ln w="9525" algn="ctr">
            <a:solidFill>
              <a:schemeClr val="tx1"/>
            </a:solidFill>
            <a:prstDash val="dash"/>
            <a:round/>
            <a:headEnd/>
            <a:tailEnd/>
          </a:ln>
        </p:spPr>
      </p:cxnSp>
      <p:cxnSp>
        <p:nvCxnSpPr>
          <p:cNvPr id="1215035" name="Düz Bağlayıcı 207"/>
          <p:cNvCxnSpPr>
            <a:cxnSpLocks noChangeShapeType="1"/>
          </p:cNvCxnSpPr>
          <p:nvPr/>
        </p:nvCxnSpPr>
        <p:spPr bwMode="auto">
          <a:xfrm>
            <a:off x="7077075" y="3498850"/>
            <a:ext cx="1189038" cy="0"/>
          </a:xfrm>
          <a:prstGeom prst="line">
            <a:avLst/>
          </a:prstGeom>
          <a:noFill/>
          <a:ln w="9525" algn="ctr">
            <a:solidFill>
              <a:schemeClr val="tx1"/>
            </a:solidFill>
            <a:prstDash val="dash"/>
            <a:round/>
            <a:headEnd/>
            <a:tailEnd/>
          </a:ln>
        </p:spPr>
      </p:cxnSp>
      <p:cxnSp>
        <p:nvCxnSpPr>
          <p:cNvPr id="1215036" name="Düz Bağlayıcı 208"/>
          <p:cNvCxnSpPr>
            <a:cxnSpLocks noChangeShapeType="1"/>
          </p:cNvCxnSpPr>
          <p:nvPr/>
        </p:nvCxnSpPr>
        <p:spPr bwMode="auto">
          <a:xfrm>
            <a:off x="5162550" y="3498850"/>
            <a:ext cx="1189038" cy="0"/>
          </a:xfrm>
          <a:prstGeom prst="line">
            <a:avLst/>
          </a:prstGeom>
          <a:noFill/>
          <a:ln w="9525" algn="ctr">
            <a:solidFill>
              <a:schemeClr val="tx1"/>
            </a:solidFill>
            <a:prstDash val="dash"/>
            <a:round/>
            <a:headEnd/>
            <a:tailEnd/>
          </a:ln>
        </p:spPr>
      </p:cxnSp>
      <p:cxnSp>
        <p:nvCxnSpPr>
          <p:cNvPr id="1215037" name="Düz Bağlayıcı 209"/>
          <p:cNvCxnSpPr>
            <a:cxnSpLocks noChangeShapeType="1"/>
          </p:cNvCxnSpPr>
          <p:nvPr/>
        </p:nvCxnSpPr>
        <p:spPr bwMode="auto">
          <a:xfrm>
            <a:off x="3171825" y="3822700"/>
            <a:ext cx="1554163" cy="0"/>
          </a:xfrm>
          <a:prstGeom prst="line">
            <a:avLst/>
          </a:prstGeom>
          <a:noFill/>
          <a:ln w="9525" algn="ctr">
            <a:solidFill>
              <a:schemeClr val="tx1"/>
            </a:solidFill>
            <a:prstDash val="dash"/>
            <a:round/>
            <a:headEnd/>
            <a:tailEnd/>
          </a:ln>
        </p:spPr>
      </p:cxnSp>
      <p:cxnSp>
        <p:nvCxnSpPr>
          <p:cNvPr id="1215038" name="Düz Bağlayıcı 210"/>
          <p:cNvCxnSpPr>
            <a:cxnSpLocks noChangeShapeType="1"/>
          </p:cNvCxnSpPr>
          <p:nvPr/>
        </p:nvCxnSpPr>
        <p:spPr bwMode="auto">
          <a:xfrm>
            <a:off x="7077075" y="3825875"/>
            <a:ext cx="1189038" cy="0"/>
          </a:xfrm>
          <a:prstGeom prst="line">
            <a:avLst/>
          </a:prstGeom>
          <a:noFill/>
          <a:ln w="9525" algn="ctr">
            <a:solidFill>
              <a:schemeClr val="tx1"/>
            </a:solidFill>
            <a:prstDash val="dash"/>
            <a:round/>
            <a:headEnd/>
            <a:tailEnd/>
          </a:ln>
        </p:spPr>
      </p:cxnSp>
      <p:cxnSp>
        <p:nvCxnSpPr>
          <p:cNvPr id="1215039" name="Düz Bağlayıcı 211"/>
          <p:cNvCxnSpPr>
            <a:cxnSpLocks noChangeShapeType="1"/>
          </p:cNvCxnSpPr>
          <p:nvPr/>
        </p:nvCxnSpPr>
        <p:spPr bwMode="auto">
          <a:xfrm>
            <a:off x="5162550" y="3825875"/>
            <a:ext cx="1189038" cy="0"/>
          </a:xfrm>
          <a:prstGeom prst="line">
            <a:avLst/>
          </a:prstGeom>
          <a:noFill/>
          <a:ln w="9525" algn="ctr">
            <a:solidFill>
              <a:schemeClr val="tx1"/>
            </a:solidFill>
            <a:prstDash val="dash"/>
            <a:round/>
            <a:headEnd/>
            <a:tailEnd/>
          </a:ln>
        </p:spPr>
      </p:cxnSp>
      <p:sp>
        <p:nvSpPr>
          <p:cNvPr id="1215040" name="Metin Yer Tutucusu 49"/>
          <p:cNvSpPr>
            <a:spLocks noGrp="1"/>
          </p:cNvSpPr>
          <p:nvPr>
            <p:custDataLst>
              <p:tags r:id="rId47"/>
            </p:custDataLst>
          </p:nvPr>
        </p:nvSpPr>
        <p:spPr bwMode="auto">
          <a:xfrm>
            <a:off x="8343900" y="3700463"/>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51.0</a:t>
            </a:r>
          </a:p>
        </p:txBody>
      </p:sp>
      <p:sp>
        <p:nvSpPr>
          <p:cNvPr id="1215041" name="Metin Yer Tutucusu 49"/>
          <p:cNvSpPr>
            <a:spLocks noGrp="1"/>
          </p:cNvSpPr>
          <p:nvPr>
            <p:custDataLst>
              <p:tags r:id="rId48"/>
            </p:custDataLst>
          </p:nvPr>
        </p:nvSpPr>
        <p:spPr bwMode="auto">
          <a:xfrm>
            <a:off x="6496050" y="3692525"/>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46.0</a:t>
            </a:r>
          </a:p>
        </p:txBody>
      </p:sp>
      <p:sp>
        <p:nvSpPr>
          <p:cNvPr id="1215042" name="Metin kutusu 214"/>
          <p:cNvSpPr txBox="1">
            <a:spLocks noChangeArrowheads="1"/>
          </p:cNvSpPr>
          <p:nvPr/>
        </p:nvSpPr>
        <p:spPr bwMode="auto">
          <a:xfrm>
            <a:off x="4741863" y="3673475"/>
            <a:ext cx="522287" cy="307975"/>
          </a:xfrm>
          <a:prstGeom prst="rect">
            <a:avLst/>
          </a:prstGeom>
          <a:solidFill>
            <a:schemeClr val="bg1"/>
          </a:solidFill>
          <a:ln w="9525">
            <a:solidFill>
              <a:schemeClr val="bg1"/>
            </a:solidFill>
            <a:miter lim="800000"/>
            <a:headEnd/>
            <a:tailEnd/>
          </a:ln>
        </p:spPr>
        <p:txBody>
          <a:bodyPr>
            <a:spAutoFit/>
          </a:bodyPr>
          <a:lstStyle/>
          <a:p>
            <a:r>
              <a:rPr lang="tr-TR" sz="1400"/>
              <a:t>#22</a:t>
            </a:r>
          </a:p>
        </p:txBody>
      </p:sp>
      <p:cxnSp>
        <p:nvCxnSpPr>
          <p:cNvPr id="1215043" name="Düz Bağlayıcı 215"/>
          <p:cNvCxnSpPr>
            <a:cxnSpLocks noChangeShapeType="1"/>
          </p:cNvCxnSpPr>
          <p:nvPr/>
        </p:nvCxnSpPr>
        <p:spPr bwMode="auto">
          <a:xfrm>
            <a:off x="3171825" y="4149725"/>
            <a:ext cx="1554163" cy="0"/>
          </a:xfrm>
          <a:prstGeom prst="line">
            <a:avLst/>
          </a:prstGeom>
          <a:noFill/>
          <a:ln w="9525" algn="ctr">
            <a:solidFill>
              <a:schemeClr val="tx1"/>
            </a:solidFill>
            <a:prstDash val="dash"/>
            <a:round/>
            <a:headEnd/>
            <a:tailEnd/>
          </a:ln>
        </p:spPr>
      </p:cxnSp>
      <p:cxnSp>
        <p:nvCxnSpPr>
          <p:cNvPr id="1215044" name="Düz Bağlayıcı 216"/>
          <p:cNvCxnSpPr>
            <a:cxnSpLocks noChangeShapeType="1"/>
          </p:cNvCxnSpPr>
          <p:nvPr/>
        </p:nvCxnSpPr>
        <p:spPr bwMode="auto">
          <a:xfrm>
            <a:off x="7077075" y="4152900"/>
            <a:ext cx="1189038" cy="0"/>
          </a:xfrm>
          <a:prstGeom prst="line">
            <a:avLst/>
          </a:prstGeom>
          <a:noFill/>
          <a:ln w="9525" algn="ctr">
            <a:solidFill>
              <a:schemeClr val="tx1"/>
            </a:solidFill>
            <a:prstDash val="dash"/>
            <a:round/>
            <a:headEnd/>
            <a:tailEnd/>
          </a:ln>
        </p:spPr>
      </p:cxnSp>
      <p:cxnSp>
        <p:nvCxnSpPr>
          <p:cNvPr id="1215045" name="Düz Bağlayıcı 218"/>
          <p:cNvCxnSpPr>
            <a:cxnSpLocks noChangeShapeType="1"/>
          </p:cNvCxnSpPr>
          <p:nvPr/>
        </p:nvCxnSpPr>
        <p:spPr bwMode="auto">
          <a:xfrm>
            <a:off x="5162550" y="4152900"/>
            <a:ext cx="1189038" cy="0"/>
          </a:xfrm>
          <a:prstGeom prst="line">
            <a:avLst/>
          </a:prstGeom>
          <a:noFill/>
          <a:ln w="9525" algn="ctr">
            <a:solidFill>
              <a:schemeClr val="tx1"/>
            </a:solidFill>
            <a:prstDash val="dash"/>
            <a:round/>
            <a:headEnd/>
            <a:tailEnd/>
          </a:ln>
        </p:spPr>
      </p:cxnSp>
      <p:sp>
        <p:nvSpPr>
          <p:cNvPr id="1215046" name="Metin Yer Tutucusu 49"/>
          <p:cNvSpPr>
            <a:spLocks noGrp="1"/>
          </p:cNvSpPr>
          <p:nvPr>
            <p:custDataLst>
              <p:tags r:id="rId49"/>
            </p:custDataLst>
          </p:nvPr>
        </p:nvSpPr>
        <p:spPr bwMode="auto">
          <a:xfrm>
            <a:off x="8343900" y="4027488"/>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55.3</a:t>
            </a:r>
          </a:p>
        </p:txBody>
      </p:sp>
      <p:sp>
        <p:nvSpPr>
          <p:cNvPr id="1215047" name="Metin Yer Tutucusu 49"/>
          <p:cNvSpPr>
            <a:spLocks noGrp="1"/>
          </p:cNvSpPr>
          <p:nvPr>
            <p:custDataLst>
              <p:tags r:id="rId50"/>
            </p:custDataLst>
          </p:nvPr>
        </p:nvSpPr>
        <p:spPr bwMode="auto">
          <a:xfrm>
            <a:off x="6496050" y="4019550"/>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50.0</a:t>
            </a:r>
          </a:p>
        </p:txBody>
      </p:sp>
      <p:sp>
        <p:nvSpPr>
          <p:cNvPr id="1215048" name="Metin kutusu 351"/>
          <p:cNvSpPr txBox="1">
            <a:spLocks noChangeArrowheads="1"/>
          </p:cNvSpPr>
          <p:nvPr/>
        </p:nvSpPr>
        <p:spPr bwMode="auto">
          <a:xfrm>
            <a:off x="4741863" y="4000500"/>
            <a:ext cx="522287" cy="307975"/>
          </a:xfrm>
          <a:prstGeom prst="rect">
            <a:avLst/>
          </a:prstGeom>
          <a:solidFill>
            <a:schemeClr val="bg1"/>
          </a:solidFill>
          <a:ln w="9525">
            <a:solidFill>
              <a:schemeClr val="bg1"/>
            </a:solidFill>
            <a:miter lim="800000"/>
            <a:headEnd/>
            <a:tailEnd/>
          </a:ln>
        </p:spPr>
        <p:txBody>
          <a:bodyPr>
            <a:spAutoFit/>
          </a:bodyPr>
          <a:lstStyle/>
          <a:p>
            <a:r>
              <a:rPr lang="tr-TR" sz="1400"/>
              <a:t>#23</a:t>
            </a:r>
          </a:p>
        </p:txBody>
      </p:sp>
      <p:cxnSp>
        <p:nvCxnSpPr>
          <p:cNvPr id="1215049" name="Düz Bağlayıcı 352"/>
          <p:cNvCxnSpPr>
            <a:cxnSpLocks noChangeShapeType="1"/>
          </p:cNvCxnSpPr>
          <p:nvPr/>
        </p:nvCxnSpPr>
        <p:spPr bwMode="auto">
          <a:xfrm>
            <a:off x="3171825" y="4476750"/>
            <a:ext cx="1554163" cy="0"/>
          </a:xfrm>
          <a:prstGeom prst="line">
            <a:avLst/>
          </a:prstGeom>
          <a:noFill/>
          <a:ln w="9525" algn="ctr">
            <a:solidFill>
              <a:schemeClr val="tx1"/>
            </a:solidFill>
            <a:prstDash val="dash"/>
            <a:round/>
            <a:headEnd/>
            <a:tailEnd/>
          </a:ln>
        </p:spPr>
      </p:cxnSp>
      <p:cxnSp>
        <p:nvCxnSpPr>
          <p:cNvPr id="1215050" name="Düz Bağlayıcı 353"/>
          <p:cNvCxnSpPr>
            <a:cxnSpLocks noChangeShapeType="1"/>
          </p:cNvCxnSpPr>
          <p:nvPr/>
        </p:nvCxnSpPr>
        <p:spPr bwMode="auto">
          <a:xfrm>
            <a:off x="7077075" y="4479925"/>
            <a:ext cx="1189038" cy="0"/>
          </a:xfrm>
          <a:prstGeom prst="line">
            <a:avLst/>
          </a:prstGeom>
          <a:noFill/>
          <a:ln w="9525" algn="ctr">
            <a:solidFill>
              <a:schemeClr val="tx1"/>
            </a:solidFill>
            <a:prstDash val="dash"/>
            <a:round/>
            <a:headEnd/>
            <a:tailEnd/>
          </a:ln>
        </p:spPr>
      </p:cxnSp>
      <p:cxnSp>
        <p:nvCxnSpPr>
          <p:cNvPr id="1215051" name="Düz Bağlayıcı 354"/>
          <p:cNvCxnSpPr>
            <a:cxnSpLocks noChangeShapeType="1"/>
          </p:cNvCxnSpPr>
          <p:nvPr/>
        </p:nvCxnSpPr>
        <p:spPr bwMode="auto">
          <a:xfrm>
            <a:off x="5162550" y="4479925"/>
            <a:ext cx="1189038" cy="0"/>
          </a:xfrm>
          <a:prstGeom prst="line">
            <a:avLst/>
          </a:prstGeom>
          <a:noFill/>
          <a:ln w="9525" algn="ctr">
            <a:solidFill>
              <a:schemeClr val="tx1"/>
            </a:solidFill>
            <a:prstDash val="dash"/>
            <a:round/>
            <a:headEnd/>
            <a:tailEnd/>
          </a:ln>
        </p:spPr>
      </p:cxnSp>
      <p:sp>
        <p:nvSpPr>
          <p:cNvPr id="1215052" name="Metin Yer Tutucusu 49"/>
          <p:cNvSpPr>
            <a:spLocks noGrp="1"/>
          </p:cNvSpPr>
          <p:nvPr>
            <p:custDataLst>
              <p:tags r:id="rId51"/>
            </p:custDataLst>
          </p:nvPr>
        </p:nvSpPr>
        <p:spPr bwMode="auto">
          <a:xfrm>
            <a:off x="8343900" y="4354513"/>
            <a:ext cx="488950" cy="285750"/>
          </a:xfrm>
          <a:prstGeom prst="roundRect">
            <a:avLst>
              <a:gd name="adj" fmla="val 50000"/>
            </a:avLst>
          </a:prstGeom>
          <a:solidFill>
            <a:srgbClr val="FFFFFF"/>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54.8</a:t>
            </a:r>
          </a:p>
        </p:txBody>
      </p:sp>
      <p:sp>
        <p:nvSpPr>
          <p:cNvPr id="1215053" name="Metin Yer Tutucusu 49"/>
          <p:cNvSpPr>
            <a:spLocks noGrp="1"/>
          </p:cNvSpPr>
          <p:nvPr>
            <p:custDataLst>
              <p:tags r:id="rId52"/>
            </p:custDataLst>
          </p:nvPr>
        </p:nvSpPr>
        <p:spPr bwMode="auto">
          <a:xfrm>
            <a:off x="6496050" y="4346575"/>
            <a:ext cx="488950" cy="285750"/>
          </a:xfrm>
          <a:prstGeom prst="roundRect">
            <a:avLst>
              <a:gd name="adj" fmla="val 50000"/>
            </a:avLst>
          </a:prstGeom>
          <a:solidFill>
            <a:srgbClr val="FFFFFF"/>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49.7</a:t>
            </a:r>
          </a:p>
        </p:txBody>
      </p:sp>
      <p:sp>
        <p:nvSpPr>
          <p:cNvPr id="1215054" name="Metin kutusu 357"/>
          <p:cNvSpPr txBox="1">
            <a:spLocks noChangeArrowheads="1"/>
          </p:cNvSpPr>
          <p:nvPr/>
        </p:nvSpPr>
        <p:spPr bwMode="auto">
          <a:xfrm>
            <a:off x="4741863" y="4327525"/>
            <a:ext cx="522287" cy="307975"/>
          </a:xfrm>
          <a:prstGeom prst="rect">
            <a:avLst/>
          </a:prstGeom>
          <a:solidFill>
            <a:schemeClr val="bg1"/>
          </a:solidFill>
          <a:ln w="9525">
            <a:solidFill>
              <a:schemeClr val="bg1"/>
            </a:solidFill>
            <a:miter lim="800000"/>
            <a:headEnd/>
            <a:tailEnd/>
          </a:ln>
        </p:spPr>
        <p:txBody>
          <a:bodyPr>
            <a:spAutoFit/>
          </a:bodyPr>
          <a:lstStyle/>
          <a:p>
            <a:r>
              <a:rPr lang="tr-TR" sz="1400"/>
              <a:t>#24</a:t>
            </a:r>
          </a:p>
        </p:txBody>
      </p:sp>
      <p:cxnSp>
        <p:nvCxnSpPr>
          <p:cNvPr id="1215055" name="Düz Bağlayıcı 358"/>
          <p:cNvCxnSpPr>
            <a:cxnSpLocks noChangeShapeType="1"/>
          </p:cNvCxnSpPr>
          <p:nvPr/>
        </p:nvCxnSpPr>
        <p:spPr bwMode="auto">
          <a:xfrm>
            <a:off x="3171825" y="4803775"/>
            <a:ext cx="1554163" cy="0"/>
          </a:xfrm>
          <a:prstGeom prst="line">
            <a:avLst/>
          </a:prstGeom>
          <a:noFill/>
          <a:ln w="9525" algn="ctr">
            <a:solidFill>
              <a:schemeClr val="tx1"/>
            </a:solidFill>
            <a:prstDash val="dash"/>
            <a:round/>
            <a:headEnd/>
            <a:tailEnd/>
          </a:ln>
        </p:spPr>
      </p:cxnSp>
      <p:cxnSp>
        <p:nvCxnSpPr>
          <p:cNvPr id="1215056" name="Düz Bağlayıcı 359"/>
          <p:cNvCxnSpPr>
            <a:cxnSpLocks noChangeShapeType="1"/>
          </p:cNvCxnSpPr>
          <p:nvPr/>
        </p:nvCxnSpPr>
        <p:spPr bwMode="auto">
          <a:xfrm>
            <a:off x="7077075" y="4806950"/>
            <a:ext cx="1189038" cy="0"/>
          </a:xfrm>
          <a:prstGeom prst="line">
            <a:avLst/>
          </a:prstGeom>
          <a:noFill/>
          <a:ln w="9525" algn="ctr">
            <a:solidFill>
              <a:schemeClr val="tx1"/>
            </a:solidFill>
            <a:prstDash val="dash"/>
            <a:round/>
            <a:headEnd/>
            <a:tailEnd/>
          </a:ln>
        </p:spPr>
      </p:cxnSp>
      <p:cxnSp>
        <p:nvCxnSpPr>
          <p:cNvPr id="1215057" name="Düz Bağlayıcı 360"/>
          <p:cNvCxnSpPr>
            <a:cxnSpLocks noChangeShapeType="1"/>
          </p:cNvCxnSpPr>
          <p:nvPr/>
        </p:nvCxnSpPr>
        <p:spPr bwMode="auto">
          <a:xfrm>
            <a:off x="5162550" y="4806950"/>
            <a:ext cx="1189038" cy="0"/>
          </a:xfrm>
          <a:prstGeom prst="line">
            <a:avLst/>
          </a:prstGeom>
          <a:noFill/>
          <a:ln w="9525" algn="ctr">
            <a:solidFill>
              <a:schemeClr val="tx1"/>
            </a:solidFill>
            <a:prstDash val="dash"/>
            <a:round/>
            <a:headEnd/>
            <a:tailEnd/>
          </a:ln>
        </p:spPr>
      </p:cxnSp>
      <p:sp>
        <p:nvSpPr>
          <p:cNvPr id="1215058" name="Metin Yer Tutucusu 49"/>
          <p:cNvSpPr>
            <a:spLocks noGrp="1"/>
          </p:cNvSpPr>
          <p:nvPr>
            <p:custDataLst>
              <p:tags r:id="rId53"/>
            </p:custDataLst>
          </p:nvPr>
        </p:nvSpPr>
        <p:spPr bwMode="auto">
          <a:xfrm>
            <a:off x="8343900" y="4681538"/>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46.9</a:t>
            </a:r>
          </a:p>
        </p:txBody>
      </p:sp>
      <p:sp>
        <p:nvSpPr>
          <p:cNvPr id="1215059" name="Metin Yer Tutucusu 49"/>
          <p:cNvSpPr>
            <a:spLocks noGrp="1"/>
          </p:cNvSpPr>
          <p:nvPr>
            <p:custDataLst>
              <p:tags r:id="rId54"/>
            </p:custDataLst>
          </p:nvPr>
        </p:nvSpPr>
        <p:spPr bwMode="auto">
          <a:xfrm>
            <a:off x="6496050" y="4673600"/>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42.9</a:t>
            </a:r>
          </a:p>
        </p:txBody>
      </p:sp>
      <p:sp>
        <p:nvSpPr>
          <p:cNvPr id="1215060" name="Metin kutusu 363"/>
          <p:cNvSpPr txBox="1">
            <a:spLocks noChangeArrowheads="1"/>
          </p:cNvSpPr>
          <p:nvPr/>
        </p:nvSpPr>
        <p:spPr bwMode="auto">
          <a:xfrm>
            <a:off x="4741863" y="4654550"/>
            <a:ext cx="522287" cy="307975"/>
          </a:xfrm>
          <a:prstGeom prst="rect">
            <a:avLst/>
          </a:prstGeom>
          <a:solidFill>
            <a:schemeClr val="bg1"/>
          </a:solidFill>
          <a:ln w="9525">
            <a:solidFill>
              <a:schemeClr val="bg1"/>
            </a:solidFill>
            <a:miter lim="800000"/>
            <a:headEnd/>
            <a:tailEnd/>
          </a:ln>
        </p:spPr>
        <p:txBody>
          <a:bodyPr>
            <a:spAutoFit/>
          </a:bodyPr>
          <a:lstStyle/>
          <a:p>
            <a:r>
              <a:rPr lang="tr-TR" sz="1400"/>
              <a:t>#29</a:t>
            </a:r>
          </a:p>
        </p:txBody>
      </p:sp>
      <p:cxnSp>
        <p:nvCxnSpPr>
          <p:cNvPr id="1215061" name="Düz Bağlayıcı 364"/>
          <p:cNvCxnSpPr>
            <a:cxnSpLocks noChangeShapeType="1"/>
          </p:cNvCxnSpPr>
          <p:nvPr/>
        </p:nvCxnSpPr>
        <p:spPr bwMode="auto">
          <a:xfrm>
            <a:off x="3171825" y="5130800"/>
            <a:ext cx="1554163" cy="0"/>
          </a:xfrm>
          <a:prstGeom prst="line">
            <a:avLst/>
          </a:prstGeom>
          <a:noFill/>
          <a:ln w="9525" algn="ctr">
            <a:solidFill>
              <a:schemeClr val="tx1"/>
            </a:solidFill>
            <a:prstDash val="dash"/>
            <a:round/>
            <a:headEnd/>
            <a:tailEnd/>
          </a:ln>
        </p:spPr>
      </p:cxnSp>
      <p:cxnSp>
        <p:nvCxnSpPr>
          <p:cNvPr id="1215062" name="Düz Bağlayıcı 365"/>
          <p:cNvCxnSpPr>
            <a:cxnSpLocks noChangeShapeType="1"/>
          </p:cNvCxnSpPr>
          <p:nvPr/>
        </p:nvCxnSpPr>
        <p:spPr bwMode="auto">
          <a:xfrm>
            <a:off x="7077075" y="5133975"/>
            <a:ext cx="1189038" cy="0"/>
          </a:xfrm>
          <a:prstGeom prst="line">
            <a:avLst/>
          </a:prstGeom>
          <a:noFill/>
          <a:ln w="9525" algn="ctr">
            <a:solidFill>
              <a:schemeClr val="tx1"/>
            </a:solidFill>
            <a:prstDash val="dash"/>
            <a:round/>
            <a:headEnd/>
            <a:tailEnd/>
          </a:ln>
        </p:spPr>
      </p:cxnSp>
      <p:cxnSp>
        <p:nvCxnSpPr>
          <p:cNvPr id="1215063" name="Düz Bağlayıcı 366"/>
          <p:cNvCxnSpPr>
            <a:cxnSpLocks noChangeShapeType="1"/>
          </p:cNvCxnSpPr>
          <p:nvPr/>
        </p:nvCxnSpPr>
        <p:spPr bwMode="auto">
          <a:xfrm>
            <a:off x="5162550" y="5133975"/>
            <a:ext cx="1189038" cy="0"/>
          </a:xfrm>
          <a:prstGeom prst="line">
            <a:avLst/>
          </a:prstGeom>
          <a:noFill/>
          <a:ln w="9525" algn="ctr">
            <a:solidFill>
              <a:schemeClr val="tx1"/>
            </a:solidFill>
            <a:prstDash val="dash"/>
            <a:round/>
            <a:headEnd/>
            <a:tailEnd/>
          </a:ln>
        </p:spPr>
      </p:cxnSp>
      <p:sp>
        <p:nvSpPr>
          <p:cNvPr id="1215064" name="Metin Yer Tutucusu 49"/>
          <p:cNvSpPr>
            <a:spLocks noGrp="1"/>
          </p:cNvSpPr>
          <p:nvPr>
            <p:custDataLst>
              <p:tags r:id="rId55"/>
            </p:custDataLst>
          </p:nvPr>
        </p:nvSpPr>
        <p:spPr bwMode="auto">
          <a:xfrm>
            <a:off x="8343900" y="5330825"/>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51.3</a:t>
            </a:r>
          </a:p>
        </p:txBody>
      </p:sp>
      <p:sp>
        <p:nvSpPr>
          <p:cNvPr id="1215065" name="Metin Yer Tutucusu 49"/>
          <p:cNvSpPr>
            <a:spLocks noGrp="1"/>
          </p:cNvSpPr>
          <p:nvPr>
            <p:custDataLst>
              <p:tags r:id="rId56"/>
            </p:custDataLst>
          </p:nvPr>
        </p:nvSpPr>
        <p:spPr bwMode="auto">
          <a:xfrm>
            <a:off x="6496050" y="5345113"/>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48.1</a:t>
            </a:r>
          </a:p>
        </p:txBody>
      </p:sp>
      <p:sp>
        <p:nvSpPr>
          <p:cNvPr id="1215066" name="Metin kutusu 369"/>
          <p:cNvSpPr txBox="1">
            <a:spLocks noChangeArrowheads="1"/>
          </p:cNvSpPr>
          <p:nvPr/>
        </p:nvSpPr>
        <p:spPr bwMode="auto">
          <a:xfrm>
            <a:off x="4741863" y="5303838"/>
            <a:ext cx="522287" cy="314325"/>
          </a:xfrm>
          <a:prstGeom prst="rect">
            <a:avLst/>
          </a:prstGeom>
          <a:solidFill>
            <a:schemeClr val="bg1"/>
          </a:solidFill>
          <a:ln w="9525">
            <a:solidFill>
              <a:schemeClr val="bg1"/>
            </a:solidFill>
            <a:miter lim="800000"/>
            <a:headEnd/>
            <a:tailEnd/>
          </a:ln>
        </p:spPr>
        <p:txBody>
          <a:bodyPr>
            <a:spAutoFit/>
          </a:bodyPr>
          <a:lstStyle/>
          <a:p>
            <a:r>
              <a:rPr lang="tr-TR" sz="1400"/>
              <a:t>#66</a:t>
            </a:r>
          </a:p>
        </p:txBody>
      </p:sp>
      <p:cxnSp>
        <p:nvCxnSpPr>
          <p:cNvPr id="1215067" name="Düz Bağlayıcı 370"/>
          <p:cNvCxnSpPr>
            <a:cxnSpLocks noChangeShapeType="1"/>
          </p:cNvCxnSpPr>
          <p:nvPr/>
        </p:nvCxnSpPr>
        <p:spPr bwMode="auto">
          <a:xfrm>
            <a:off x="3171825" y="5457825"/>
            <a:ext cx="1554163" cy="0"/>
          </a:xfrm>
          <a:prstGeom prst="line">
            <a:avLst/>
          </a:prstGeom>
          <a:noFill/>
          <a:ln w="9525" algn="ctr">
            <a:solidFill>
              <a:schemeClr val="tx1"/>
            </a:solidFill>
            <a:prstDash val="dash"/>
            <a:round/>
            <a:headEnd/>
            <a:tailEnd/>
          </a:ln>
        </p:spPr>
      </p:cxnSp>
      <p:cxnSp>
        <p:nvCxnSpPr>
          <p:cNvPr id="1215068" name="Düz Bağlayıcı 371"/>
          <p:cNvCxnSpPr>
            <a:cxnSpLocks noChangeShapeType="1"/>
          </p:cNvCxnSpPr>
          <p:nvPr/>
        </p:nvCxnSpPr>
        <p:spPr bwMode="auto">
          <a:xfrm>
            <a:off x="7077075" y="5461000"/>
            <a:ext cx="1189038" cy="0"/>
          </a:xfrm>
          <a:prstGeom prst="line">
            <a:avLst/>
          </a:prstGeom>
          <a:noFill/>
          <a:ln w="9525" algn="ctr">
            <a:solidFill>
              <a:schemeClr val="tx1"/>
            </a:solidFill>
            <a:prstDash val="dash"/>
            <a:round/>
            <a:headEnd/>
            <a:tailEnd/>
          </a:ln>
        </p:spPr>
      </p:cxnSp>
      <p:cxnSp>
        <p:nvCxnSpPr>
          <p:cNvPr id="1215069" name="Düz Bağlayıcı 372"/>
          <p:cNvCxnSpPr>
            <a:cxnSpLocks noChangeShapeType="1"/>
          </p:cNvCxnSpPr>
          <p:nvPr/>
        </p:nvCxnSpPr>
        <p:spPr bwMode="auto">
          <a:xfrm>
            <a:off x="5162550" y="5461000"/>
            <a:ext cx="1189038" cy="0"/>
          </a:xfrm>
          <a:prstGeom prst="line">
            <a:avLst/>
          </a:prstGeom>
          <a:noFill/>
          <a:ln w="9525" algn="ctr">
            <a:solidFill>
              <a:schemeClr val="tx1"/>
            </a:solidFill>
            <a:prstDash val="dash"/>
            <a:round/>
            <a:headEnd/>
            <a:tailEnd/>
          </a:ln>
        </p:spPr>
      </p:cxnSp>
      <p:sp>
        <p:nvSpPr>
          <p:cNvPr id="1215070" name="Metin Yer Tutucusu 49"/>
          <p:cNvSpPr>
            <a:spLocks noGrp="1"/>
          </p:cNvSpPr>
          <p:nvPr>
            <p:custDataLst>
              <p:tags r:id="rId57"/>
            </p:custDataLst>
          </p:nvPr>
        </p:nvSpPr>
        <p:spPr bwMode="auto">
          <a:xfrm>
            <a:off x="8343900" y="5657850"/>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49.3</a:t>
            </a:r>
          </a:p>
        </p:txBody>
      </p:sp>
      <p:sp>
        <p:nvSpPr>
          <p:cNvPr id="1215071" name="Metin Yer Tutucusu 49"/>
          <p:cNvSpPr>
            <a:spLocks noGrp="1"/>
          </p:cNvSpPr>
          <p:nvPr>
            <p:custDataLst>
              <p:tags r:id="rId58"/>
            </p:custDataLst>
          </p:nvPr>
        </p:nvSpPr>
        <p:spPr bwMode="auto">
          <a:xfrm>
            <a:off x="6496050" y="5672138"/>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46.3</a:t>
            </a:r>
          </a:p>
        </p:txBody>
      </p:sp>
      <p:sp>
        <p:nvSpPr>
          <p:cNvPr id="1215072" name="Metin kutusu 375"/>
          <p:cNvSpPr txBox="1">
            <a:spLocks noChangeArrowheads="1"/>
          </p:cNvSpPr>
          <p:nvPr/>
        </p:nvSpPr>
        <p:spPr bwMode="auto">
          <a:xfrm>
            <a:off x="4741863" y="5630863"/>
            <a:ext cx="522287" cy="307975"/>
          </a:xfrm>
          <a:prstGeom prst="rect">
            <a:avLst/>
          </a:prstGeom>
          <a:solidFill>
            <a:schemeClr val="bg1"/>
          </a:solidFill>
          <a:ln w="9525">
            <a:solidFill>
              <a:schemeClr val="bg1"/>
            </a:solidFill>
            <a:miter lim="800000"/>
            <a:headEnd/>
            <a:tailEnd/>
          </a:ln>
        </p:spPr>
        <p:txBody>
          <a:bodyPr>
            <a:spAutoFit/>
          </a:bodyPr>
          <a:lstStyle/>
          <a:p>
            <a:r>
              <a:rPr lang="tr-TR" sz="1400"/>
              <a:t>#68</a:t>
            </a:r>
          </a:p>
        </p:txBody>
      </p:sp>
      <p:cxnSp>
        <p:nvCxnSpPr>
          <p:cNvPr id="1215073" name="Düz Bağlayıcı 376"/>
          <p:cNvCxnSpPr>
            <a:cxnSpLocks noChangeShapeType="1"/>
          </p:cNvCxnSpPr>
          <p:nvPr/>
        </p:nvCxnSpPr>
        <p:spPr bwMode="auto">
          <a:xfrm>
            <a:off x="3171825" y="5784850"/>
            <a:ext cx="1554163" cy="0"/>
          </a:xfrm>
          <a:prstGeom prst="line">
            <a:avLst/>
          </a:prstGeom>
          <a:noFill/>
          <a:ln w="9525" algn="ctr">
            <a:solidFill>
              <a:schemeClr val="tx1"/>
            </a:solidFill>
            <a:prstDash val="dash"/>
            <a:round/>
            <a:headEnd/>
            <a:tailEnd/>
          </a:ln>
        </p:spPr>
      </p:cxnSp>
      <p:cxnSp>
        <p:nvCxnSpPr>
          <p:cNvPr id="1215074" name="Düz Bağlayıcı 377"/>
          <p:cNvCxnSpPr>
            <a:cxnSpLocks noChangeShapeType="1"/>
          </p:cNvCxnSpPr>
          <p:nvPr/>
        </p:nvCxnSpPr>
        <p:spPr bwMode="auto">
          <a:xfrm>
            <a:off x="7077075" y="5788025"/>
            <a:ext cx="1189038" cy="0"/>
          </a:xfrm>
          <a:prstGeom prst="line">
            <a:avLst/>
          </a:prstGeom>
          <a:noFill/>
          <a:ln w="9525" algn="ctr">
            <a:solidFill>
              <a:schemeClr val="tx1"/>
            </a:solidFill>
            <a:prstDash val="dash"/>
            <a:round/>
            <a:headEnd/>
            <a:tailEnd/>
          </a:ln>
        </p:spPr>
      </p:cxnSp>
      <p:cxnSp>
        <p:nvCxnSpPr>
          <p:cNvPr id="1215075" name="Düz Bağlayıcı 378"/>
          <p:cNvCxnSpPr>
            <a:cxnSpLocks noChangeShapeType="1"/>
          </p:cNvCxnSpPr>
          <p:nvPr/>
        </p:nvCxnSpPr>
        <p:spPr bwMode="auto">
          <a:xfrm>
            <a:off x="5162550" y="5788025"/>
            <a:ext cx="1189038" cy="0"/>
          </a:xfrm>
          <a:prstGeom prst="line">
            <a:avLst/>
          </a:prstGeom>
          <a:noFill/>
          <a:ln w="9525" algn="ctr">
            <a:solidFill>
              <a:schemeClr val="tx1"/>
            </a:solidFill>
            <a:prstDash val="dash"/>
            <a:round/>
            <a:headEnd/>
            <a:tailEnd/>
          </a:ln>
        </p:spPr>
      </p:cxnSp>
      <p:sp>
        <p:nvSpPr>
          <p:cNvPr id="1215076" name="Metin Yer Tutucusu 49"/>
          <p:cNvSpPr>
            <a:spLocks noGrp="1"/>
          </p:cNvSpPr>
          <p:nvPr>
            <p:custDataLst>
              <p:tags r:id="rId59"/>
            </p:custDataLst>
          </p:nvPr>
        </p:nvSpPr>
        <p:spPr bwMode="auto">
          <a:xfrm>
            <a:off x="8343900" y="5984875"/>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48.4</a:t>
            </a:r>
          </a:p>
        </p:txBody>
      </p:sp>
      <p:sp>
        <p:nvSpPr>
          <p:cNvPr id="1215077" name="Metin Yer Tutucusu 49"/>
          <p:cNvSpPr>
            <a:spLocks noGrp="1"/>
          </p:cNvSpPr>
          <p:nvPr>
            <p:custDataLst>
              <p:tags r:id="rId60"/>
            </p:custDataLst>
          </p:nvPr>
        </p:nvSpPr>
        <p:spPr bwMode="auto">
          <a:xfrm>
            <a:off x="6496050" y="5999163"/>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46.2</a:t>
            </a:r>
          </a:p>
        </p:txBody>
      </p:sp>
      <p:sp>
        <p:nvSpPr>
          <p:cNvPr id="1215078" name="Metin kutusu 381"/>
          <p:cNvSpPr txBox="1">
            <a:spLocks noChangeArrowheads="1"/>
          </p:cNvSpPr>
          <p:nvPr/>
        </p:nvSpPr>
        <p:spPr bwMode="auto">
          <a:xfrm>
            <a:off x="4741863" y="5957888"/>
            <a:ext cx="522287" cy="307975"/>
          </a:xfrm>
          <a:prstGeom prst="rect">
            <a:avLst/>
          </a:prstGeom>
          <a:solidFill>
            <a:schemeClr val="bg1"/>
          </a:solidFill>
          <a:ln w="9525">
            <a:solidFill>
              <a:schemeClr val="bg1"/>
            </a:solidFill>
            <a:miter lim="800000"/>
            <a:headEnd/>
            <a:tailEnd/>
          </a:ln>
        </p:spPr>
        <p:txBody>
          <a:bodyPr>
            <a:spAutoFit/>
          </a:bodyPr>
          <a:lstStyle/>
          <a:p>
            <a:r>
              <a:rPr lang="tr-TR" sz="1400"/>
              <a:t>#80</a:t>
            </a:r>
          </a:p>
        </p:txBody>
      </p:sp>
      <p:cxnSp>
        <p:nvCxnSpPr>
          <p:cNvPr id="1215079" name="Düz Bağlayıcı 382"/>
          <p:cNvCxnSpPr>
            <a:cxnSpLocks noChangeShapeType="1"/>
          </p:cNvCxnSpPr>
          <p:nvPr/>
        </p:nvCxnSpPr>
        <p:spPr bwMode="auto">
          <a:xfrm>
            <a:off x="3171825" y="6111875"/>
            <a:ext cx="1554163" cy="0"/>
          </a:xfrm>
          <a:prstGeom prst="line">
            <a:avLst/>
          </a:prstGeom>
          <a:noFill/>
          <a:ln w="9525" algn="ctr">
            <a:solidFill>
              <a:schemeClr val="tx1"/>
            </a:solidFill>
            <a:prstDash val="dash"/>
            <a:round/>
            <a:headEnd/>
            <a:tailEnd/>
          </a:ln>
        </p:spPr>
      </p:cxnSp>
      <p:cxnSp>
        <p:nvCxnSpPr>
          <p:cNvPr id="1215080" name="Düz Bağlayıcı 383"/>
          <p:cNvCxnSpPr>
            <a:cxnSpLocks noChangeShapeType="1"/>
          </p:cNvCxnSpPr>
          <p:nvPr/>
        </p:nvCxnSpPr>
        <p:spPr bwMode="auto">
          <a:xfrm>
            <a:off x="7077075" y="6115050"/>
            <a:ext cx="1189038" cy="0"/>
          </a:xfrm>
          <a:prstGeom prst="line">
            <a:avLst/>
          </a:prstGeom>
          <a:noFill/>
          <a:ln w="9525" algn="ctr">
            <a:solidFill>
              <a:schemeClr val="tx1"/>
            </a:solidFill>
            <a:prstDash val="dash"/>
            <a:round/>
            <a:headEnd/>
            <a:tailEnd/>
          </a:ln>
        </p:spPr>
      </p:cxnSp>
      <p:cxnSp>
        <p:nvCxnSpPr>
          <p:cNvPr id="1215081" name="Düz Bağlayıcı 384"/>
          <p:cNvCxnSpPr>
            <a:cxnSpLocks noChangeShapeType="1"/>
          </p:cNvCxnSpPr>
          <p:nvPr/>
        </p:nvCxnSpPr>
        <p:spPr bwMode="auto">
          <a:xfrm>
            <a:off x="5162550" y="6115050"/>
            <a:ext cx="1189038" cy="0"/>
          </a:xfrm>
          <a:prstGeom prst="line">
            <a:avLst/>
          </a:prstGeom>
          <a:noFill/>
          <a:ln w="9525" algn="ctr">
            <a:solidFill>
              <a:schemeClr val="tx1"/>
            </a:solidFill>
            <a:prstDash val="dash"/>
            <a:round/>
            <a:headEnd/>
            <a:tailEnd/>
          </a:ln>
        </p:spPr>
      </p:cxnSp>
      <p:sp>
        <p:nvSpPr>
          <p:cNvPr id="1215082" name="Metin Yer Tutucusu 49"/>
          <p:cNvSpPr>
            <a:spLocks noGrp="1"/>
          </p:cNvSpPr>
          <p:nvPr>
            <p:custDataLst>
              <p:tags r:id="rId61"/>
            </p:custDataLst>
          </p:nvPr>
        </p:nvSpPr>
        <p:spPr bwMode="auto">
          <a:xfrm>
            <a:off x="8343900" y="6311900"/>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50.3</a:t>
            </a:r>
          </a:p>
        </p:txBody>
      </p:sp>
      <p:sp>
        <p:nvSpPr>
          <p:cNvPr id="1215083" name="Metin Yer Tutucusu 49"/>
          <p:cNvSpPr>
            <a:spLocks noGrp="1"/>
          </p:cNvSpPr>
          <p:nvPr>
            <p:custDataLst>
              <p:tags r:id="rId62"/>
            </p:custDataLst>
          </p:nvPr>
        </p:nvSpPr>
        <p:spPr bwMode="auto">
          <a:xfrm>
            <a:off x="6496050" y="6326188"/>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48.1</a:t>
            </a:r>
          </a:p>
        </p:txBody>
      </p:sp>
      <p:sp>
        <p:nvSpPr>
          <p:cNvPr id="1215084" name="Metin kutusu 387"/>
          <p:cNvSpPr txBox="1">
            <a:spLocks noChangeArrowheads="1"/>
          </p:cNvSpPr>
          <p:nvPr/>
        </p:nvSpPr>
        <p:spPr bwMode="auto">
          <a:xfrm>
            <a:off x="4741863" y="6284913"/>
            <a:ext cx="522287" cy="307975"/>
          </a:xfrm>
          <a:prstGeom prst="rect">
            <a:avLst/>
          </a:prstGeom>
          <a:solidFill>
            <a:schemeClr val="bg1"/>
          </a:solidFill>
          <a:ln w="9525">
            <a:solidFill>
              <a:schemeClr val="bg1"/>
            </a:solidFill>
            <a:miter lim="800000"/>
            <a:headEnd/>
            <a:tailEnd/>
          </a:ln>
        </p:spPr>
        <p:txBody>
          <a:bodyPr>
            <a:spAutoFit/>
          </a:bodyPr>
          <a:lstStyle/>
          <a:p>
            <a:r>
              <a:rPr lang="tr-TR" sz="1400"/>
              <a:t>#81</a:t>
            </a:r>
          </a:p>
        </p:txBody>
      </p:sp>
      <p:cxnSp>
        <p:nvCxnSpPr>
          <p:cNvPr id="1215085" name="Düz Bağlayıcı 388"/>
          <p:cNvCxnSpPr>
            <a:cxnSpLocks noChangeShapeType="1"/>
          </p:cNvCxnSpPr>
          <p:nvPr/>
        </p:nvCxnSpPr>
        <p:spPr bwMode="auto">
          <a:xfrm>
            <a:off x="3171825" y="6438900"/>
            <a:ext cx="1554163" cy="0"/>
          </a:xfrm>
          <a:prstGeom prst="line">
            <a:avLst/>
          </a:prstGeom>
          <a:noFill/>
          <a:ln w="9525" algn="ctr">
            <a:solidFill>
              <a:schemeClr val="tx1"/>
            </a:solidFill>
            <a:prstDash val="dash"/>
            <a:round/>
            <a:headEnd/>
            <a:tailEnd/>
          </a:ln>
        </p:spPr>
      </p:cxnSp>
      <p:cxnSp>
        <p:nvCxnSpPr>
          <p:cNvPr id="1215086" name="Düz Bağlayıcı 389"/>
          <p:cNvCxnSpPr>
            <a:cxnSpLocks noChangeShapeType="1"/>
          </p:cNvCxnSpPr>
          <p:nvPr/>
        </p:nvCxnSpPr>
        <p:spPr bwMode="auto">
          <a:xfrm>
            <a:off x="7077075" y="6442075"/>
            <a:ext cx="1189038" cy="0"/>
          </a:xfrm>
          <a:prstGeom prst="line">
            <a:avLst/>
          </a:prstGeom>
          <a:noFill/>
          <a:ln w="9525" algn="ctr">
            <a:solidFill>
              <a:schemeClr val="tx1"/>
            </a:solidFill>
            <a:prstDash val="dash"/>
            <a:round/>
            <a:headEnd/>
            <a:tailEnd/>
          </a:ln>
        </p:spPr>
      </p:cxnSp>
      <p:cxnSp>
        <p:nvCxnSpPr>
          <p:cNvPr id="1215087" name="Düz Bağlayıcı 390"/>
          <p:cNvCxnSpPr>
            <a:cxnSpLocks noChangeShapeType="1"/>
          </p:cNvCxnSpPr>
          <p:nvPr/>
        </p:nvCxnSpPr>
        <p:spPr bwMode="auto">
          <a:xfrm>
            <a:off x="5162550" y="6442075"/>
            <a:ext cx="1189038" cy="0"/>
          </a:xfrm>
          <a:prstGeom prst="line">
            <a:avLst/>
          </a:prstGeom>
          <a:noFill/>
          <a:ln w="9525" algn="ctr">
            <a:solidFill>
              <a:schemeClr val="tx1"/>
            </a:solidFill>
            <a:prstDash val="dash"/>
            <a:round/>
            <a:headEnd/>
            <a:tailEnd/>
          </a:ln>
        </p:spPr>
      </p:cxnSp>
      <p:sp>
        <p:nvSpPr>
          <p:cNvPr id="1215088" name="Metin kutusu 391"/>
          <p:cNvSpPr txBox="1">
            <a:spLocks noChangeArrowheads="1"/>
          </p:cNvSpPr>
          <p:nvPr/>
        </p:nvSpPr>
        <p:spPr bwMode="auto">
          <a:xfrm>
            <a:off x="1414463" y="1309688"/>
            <a:ext cx="1597025" cy="261937"/>
          </a:xfrm>
          <a:prstGeom prst="rect">
            <a:avLst/>
          </a:prstGeom>
          <a:noFill/>
          <a:ln w="9525">
            <a:noFill/>
            <a:miter lim="800000"/>
            <a:headEnd/>
            <a:tailEnd/>
          </a:ln>
        </p:spPr>
        <p:txBody>
          <a:bodyPr>
            <a:spAutoFit/>
          </a:bodyPr>
          <a:lstStyle/>
          <a:p>
            <a:pPr algn="ctr"/>
            <a:r>
              <a:rPr lang="tr-TR">
                <a:solidFill>
                  <a:srgbClr val="C00000"/>
                </a:solidFill>
              </a:rPr>
              <a:t>Türkiye : 9.7</a:t>
            </a:r>
          </a:p>
        </p:txBody>
      </p:sp>
      <p:sp>
        <p:nvSpPr>
          <p:cNvPr id="1215089" name="Metin kutusu 392"/>
          <p:cNvSpPr txBox="1">
            <a:spLocks noChangeArrowheads="1"/>
          </p:cNvSpPr>
          <p:nvPr/>
        </p:nvSpPr>
        <p:spPr bwMode="auto">
          <a:xfrm>
            <a:off x="5921375" y="1370013"/>
            <a:ext cx="1597025" cy="261937"/>
          </a:xfrm>
          <a:prstGeom prst="rect">
            <a:avLst/>
          </a:prstGeom>
          <a:noFill/>
          <a:ln w="9525">
            <a:noFill/>
            <a:miter lim="800000"/>
            <a:headEnd/>
            <a:tailEnd/>
          </a:ln>
        </p:spPr>
        <p:txBody>
          <a:bodyPr>
            <a:spAutoFit/>
          </a:bodyPr>
          <a:lstStyle/>
          <a:p>
            <a:pPr algn="ctr"/>
            <a:r>
              <a:rPr lang="tr-TR">
                <a:solidFill>
                  <a:srgbClr val="C00000"/>
                </a:solidFill>
              </a:rPr>
              <a:t>Türkiye : 45.9</a:t>
            </a:r>
          </a:p>
        </p:txBody>
      </p:sp>
      <p:sp>
        <p:nvSpPr>
          <p:cNvPr id="1215090" name="Metin kutusu 393"/>
          <p:cNvSpPr txBox="1">
            <a:spLocks noChangeArrowheads="1"/>
          </p:cNvSpPr>
          <p:nvPr/>
        </p:nvSpPr>
        <p:spPr bwMode="auto">
          <a:xfrm>
            <a:off x="7762875" y="1365250"/>
            <a:ext cx="1597025" cy="261938"/>
          </a:xfrm>
          <a:prstGeom prst="rect">
            <a:avLst/>
          </a:prstGeom>
          <a:noFill/>
          <a:ln w="9525">
            <a:noFill/>
            <a:miter lim="800000"/>
            <a:headEnd/>
            <a:tailEnd/>
          </a:ln>
        </p:spPr>
        <p:txBody>
          <a:bodyPr>
            <a:spAutoFit/>
          </a:bodyPr>
          <a:lstStyle/>
          <a:p>
            <a:pPr algn="ctr"/>
            <a:r>
              <a:rPr lang="tr-TR">
                <a:solidFill>
                  <a:srgbClr val="C00000"/>
                </a:solidFill>
              </a:rPr>
              <a:t>Türkiye : 50.8</a:t>
            </a:r>
          </a:p>
        </p:txBody>
      </p:sp>
      <p:sp>
        <p:nvSpPr>
          <p:cNvPr id="1215091" name="Metin Yer Tutucusu 49"/>
          <p:cNvSpPr>
            <a:spLocks noGrp="1"/>
          </p:cNvSpPr>
          <p:nvPr>
            <p:custDataLst>
              <p:tags r:id="rId63"/>
            </p:custDataLst>
          </p:nvPr>
        </p:nvSpPr>
        <p:spPr bwMode="auto">
          <a:xfrm>
            <a:off x="8351838" y="4992688"/>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57.5</a:t>
            </a:r>
          </a:p>
        </p:txBody>
      </p:sp>
      <p:sp>
        <p:nvSpPr>
          <p:cNvPr id="1215092" name="Metin Yer Tutucusu 49"/>
          <p:cNvSpPr>
            <a:spLocks noGrp="1"/>
          </p:cNvSpPr>
          <p:nvPr>
            <p:custDataLst>
              <p:tags r:id="rId64"/>
            </p:custDataLst>
          </p:nvPr>
        </p:nvSpPr>
        <p:spPr bwMode="auto">
          <a:xfrm>
            <a:off x="6503988" y="4984750"/>
            <a:ext cx="488950" cy="285750"/>
          </a:xfrm>
          <a:prstGeom prst="roundRect">
            <a:avLst>
              <a:gd name="adj" fmla="val 50000"/>
            </a:avLst>
          </a:prstGeom>
          <a:solidFill>
            <a:schemeClr val="bg1"/>
          </a:solidFill>
          <a:ln w="9525">
            <a:solidFill>
              <a:schemeClr val="tx1"/>
            </a:solidFill>
            <a:miter lim="800000"/>
            <a:headEnd/>
            <a:tailEnd/>
          </a:ln>
        </p:spPr>
        <p:txBody>
          <a:bodyPr lIns="23813" tIns="0" rIns="0" bIns="0" anchor="ctr"/>
          <a:lstStyle/>
          <a:p>
            <a:pPr eaLnBrk="0" hangingPunct="0">
              <a:buClr>
                <a:schemeClr val="tx1"/>
              </a:buClr>
              <a:buFont typeface="Wingdings" pitchFamily="2" charset="2"/>
              <a:buNone/>
            </a:pPr>
            <a:r>
              <a:rPr lang="tr-TR" sz="1400">
                <a:sym typeface="+mn-lt"/>
              </a:rPr>
              <a:t>52.9</a:t>
            </a:r>
          </a:p>
        </p:txBody>
      </p:sp>
      <p:sp>
        <p:nvSpPr>
          <p:cNvPr id="1215093" name="Metin kutusu 396"/>
          <p:cNvSpPr txBox="1">
            <a:spLocks noChangeArrowheads="1"/>
          </p:cNvSpPr>
          <p:nvPr/>
        </p:nvSpPr>
        <p:spPr bwMode="auto">
          <a:xfrm>
            <a:off x="4749800" y="4965700"/>
            <a:ext cx="522288" cy="307975"/>
          </a:xfrm>
          <a:prstGeom prst="rect">
            <a:avLst/>
          </a:prstGeom>
          <a:solidFill>
            <a:schemeClr val="bg1"/>
          </a:solidFill>
          <a:ln w="9525">
            <a:solidFill>
              <a:schemeClr val="bg1"/>
            </a:solidFill>
            <a:miter lim="800000"/>
            <a:headEnd/>
            <a:tailEnd/>
          </a:ln>
        </p:spPr>
        <p:txBody>
          <a:bodyPr>
            <a:spAutoFit/>
          </a:bodyPr>
          <a:lstStyle/>
          <a:p>
            <a:r>
              <a:rPr lang="tr-TR" sz="1400"/>
              <a:t>#34</a:t>
            </a:r>
          </a:p>
        </p:txBody>
      </p:sp>
      <p:sp>
        <p:nvSpPr>
          <p:cNvPr id="1215094" name="Başlık 4"/>
          <p:cNvSpPr>
            <a:spLocks noGrp="1"/>
          </p:cNvSpPr>
          <p:nvPr>
            <p:ph type="title"/>
          </p:nvPr>
        </p:nvSpPr>
        <p:spPr>
          <a:xfrm>
            <a:off x="255588" y="158750"/>
            <a:ext cx="9378950" cy="715963"/>
          </a:xfrm>
        </p:spPr>
        <p:txBody>
          <a:bodyPr/>
          <a:lstStyle/>
          <a:p>
            <a:pPr eaLnBrk="1" hangingPunct="1"/>
            <a:r>
              <a:rPr lang="tr-TR" sz="1900" smtClean="0"/>
              <a:t>Mardin, istihdamda Türkiye ortalamasına kıyasla olumsuz bir görünümde.</a:t>
            </a:r>
            <a:br>
              <a:rPr lang="tr-TR" sz="1900" smtClean="0"/>
            </a:br>
            <a:r>
              <a:rPr lang="tr-TR" sz="1900" i="1" smtClean="0"/>
              <a:t>Mardin, Türkiye’de işsizlik oranı en yüksek ikinci şehir.</a:t>
            </a:r>
          </a:p>
        </p:txBody>
      </p:sp>
    </p:spTree>
    <p:extLst>
      <p:ext uri="{BB962C8B-B14F-4D97-AF65-F5344CB8AC3E}">
        <p14:creationId xmlns:p14="http://schemas.microsoft.com/office/powerpoint/2010/main" val="1514992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1" name="Başlık 1"/>
          <p:cNvSpPr>
            <a:spLocks noGrp="1"/>
          </p:cNvSpPr>
          <p:nvPr>
            <p:ph type="title"/>
          </p:nvPr>
        </p:nvSpPr>
        <p:spPr>
          <a:xfrm>
            <a:off x="762000" y="593725"/>
            <a:ext cx="8709025" cy="715963"/>
          </a:xfrm>
        </p:spPr>
        <p:txBody>
          <a:bodyPr/>
          <a:lstStyle/>
          <a:p>
            <a:pPr eaLnBrk="1" hangingPunct="1"/>
            <a:r>
              <a:rPr lang="tr-TR" smtClean="0"/>
              <a:t>Dicle Bölgesi (TRC3: Mardin, Batman, Siirt, Şırnak) işsizlik oranı, Türkiye ortalamasından </a:t>
            </a:r>
            <a:r>
              <a:rPr lang="tr-TR" i="1" smtClean="0"/>
              <a:t>iki buçuk kat civarında fazla</a:t>
            </a:r>
            <a:r>
              <a:rPr lang="tr-TR" smtClean="0"/>
              <a:t>.</a:t>
            </a:r>
          </a:p>
        </p:txBody>
      </p:sp>
      <p:sp>
        <p:nvSpPr>
          <p:cNvPr id="2268162" name="Slayt Numarası Yer Tutucusu 2"/>
          <p:cNvSpPr>
            <a:spLocks noGrp="1"/>
          </p:cNvSpPr>
          <p:nvPr>
            <p:ph type="sldNum" sz="quarter" idx="10"/>
          </p:nvPr>
        </p:nvSpPr>
        <p:spPr bwMode="auto">
          <a:noFill/>
          <a:ln>
            <a:miter lim="800000"/>
            <a:headEnd/>
            <a:tailEnd/>
          </a:ln>
        </p:spPr>
        <p:txBody>
          <a:bodyPr/>
          <a:lstStyle/>
          <a:p>
            <a:fld id="{1D679160-EC8A-457A-A4B5-2D62A20E9CF4}" type="slidenum">
              <a:rPr lang="en-US" smtClean="0"/>
              <a:pPr/>
              <a:t>12</a:t>
            </a:fld>
            <a:endParaRPr lang="en-US" smtClean="0"/>
          </a:p>
        </p:txBody>
      </p:sp>
      <p:graphicFrame>
        <p:nvGraphicFramePr>
          <p:cNvPr id="5" name="Tablo 4"/>
          <p:cNvGraphicFramePr>
            <a:graphicFrameLocks noGrp="1"/>
          </p:cNvGraphicFramePr>
          <p:nvPr/>
        </p:nvGraphicFramePr>
        <p:xfrm>
          <a:off x="860425" y="1511300"/>
          <a:ext cx="8360229" cy="4358700"/>
        </p:xfrm>
        <a:graphic>
          <a:graphicData uri="http://schemas.openxmlformats.org/drawingml/2006/table">
            <a:tbl>
              <a:tblPr>
                <a:tableStyleId>{5C22544A-7EE6-4342-B048-85BDC9FD1C3A}</a:tableStyleId>
              </a:tblPr>
              <a:tblGrid>
                <a:gridCol w="634953"/>
                <a:gridCol w="1122635"/>
                <a:gridCol w="1049468"/>
                <a:gridCol w="1188002"/>
                <a:gridCol w="979714"/>
                <a:gridCol w="838200"/>
                <a:gridCol w="838200"/>
                <a:gridCol w="816428"/>
                <a:gridCol w="892629"/>
              </a:tblGrid>
              <a:tr h="704810">
                <a:tc rowSpan="2">
                  <a:txBody>
                    <a:bodyPr/>
                    <a:lstStyle/>
                    <a:p>
                      <a:pPr algn="l" fontAlgn="b"/>
                      <a:endParaRPr lang="tr-TR" sz="1600" u="none" strike="noStrike" dirty="0" smtClean="0">
                        <a:effectLst/>
                        <a:latin typeface="+mj-lt"/>
                      </a:endParaRPr>
                    </a:p>
                    <a:p>
                      <a:pPr algn="l" fontAlgn="b"/>
                      <a:endParaRPr lang="tr-TR" sz="1600" u="none" strike="noStrike" dirty="0" smtClean="0">
                        <a:effectLst/>
                        <a:latin typeface="+mj-lt"/>
                      </a:endParaRPr>
                    </a:p>
                    <a:p>
                      <a:pPr algn="l" fontAlgn="b"/>
                      <a:endParaRPr lang="tr-TR" sz="1600" u="none" strike="noStrike" dirty="0" smtClean="0">
                        <a:effectLst/>
                        <a:latin typeface="+mj-lt"/>
                      </a:endParaRPr>
                    </a:p>
                    <a:p>
                      <a:pPr algn="l" fontAlgn="b"/>
                      <a:r>
                        <a:rPr lang="tr-TR" sz="1600" u="none" strike="noStrike" dirty="0" smtClean="0">
                          <a:effectLst/>
                          <a:latin typeface="+mj-lt"/>
                        </a:rPr>
                        <a:t>Yıl</a:t>
                      </a:r>
                    </a:p>
                    <a:p>
                      <a:pPr algn="l" fontAlgn="b"/>
                      <a:endParaRPr lang="tr-TR" sz="1600" b="0" i="0" u="none" strike="noStrike" dirty="0">
                        <a:effectLst/>
                        <a:latin typeface="+mj-lt"/>
                      </a:endParaRPr>
                    </a:p>
                  </a:txBody>
                  <a:tcPr marL="7620" marR="7620" marT="7620" marB="0" anchor="b"/>
                </a:tc>
                <a:tc gridSpan="2">
                  <a:txBody>
                    <a:bodyPr/>
                    <a:lstStyle/>
                    <a:p>
                      <a:pPr algn="ctr" fontAlgn="b"/>
                      <a:r>
                        <a:rPr lang="tr-TR" sz="1600" u="none" strike="noStrike" dirty="0" smtClean="0">
                          <a:effectLst/>
                          <a:latin typeface="+mj-lt"/>
                        </a:rPr>
                        <a:t>İşgücü</a:t>
                      </a:r>
                    </a:p>
                    <a:p>
                      <a:pPr algn="ctr" fontAlgn="b"/>
                      <a:r>
                        <a:rPr lang="tr-TR" sz="1600" u="none" strike="noStrike" dirty="0" smtClean="0">
                          <a:effectLst/>
                          <a:latin typeface="+mj-lt"/>
                        </a:rPr>
                        <a:t>(</a:t>
                      </a:r>
                      <a:r>
                        <a:rPr lang="tr-TR" sz="1600" u="none" strike="noStrike" dirty="0">
                          <a:effectLst/>
                          <a:latin typeface="+mj-lt"/>
                        </a:rPr>
                        <a:t>kişi)</a:t>
                      </a:r>
                      <a:endParaRPr lang="tr-TR" sz="1600" b="0" i="0" u="none" strike="noStrike" dirty="0">
                        <a:effectLst/>
                        <a:latin typeface="+mj-lt"/>
                      </a:endParaRPr>
                    </a:p>
                  </a:txBody>
                  <a:tcPr marL="7620" marR="7620" marT="7620" marB="0" anchor="b"/>
                </a:tc>
                <a:tc hMerge="1">
                  <a:txBody>
                    <a:bodyPr/>
                    <a:lstStyle/>
                    <a:p>
                      <a:endParaRPr lang="tr-TR"/>
                    </a:p>
                  </a:txBody>
                  <a:tcPr/>
                </a:tc>
                <a:tc gridSpan="2">
                  <a:txBody>
                    <a:bodyPr/>
                    <a:lstStyle/>
                    <a:p>
                      <a:pPr algn="ctr" fontAlgn="b"/>
                      <a:r>
                        <a:rPr lang="tr-TR" sz="1600" u="none" strike="noStrike" dirty="0">
                          <a:effectLst/>
                          <a:latin typeface="+mj-lt"/>
                        </a:rPr>
                        <a:t>İşgücüne Katılım </a:t>
                      </a:r>
                      <a:r>
                        <a:rPr lang="tr-TR" sz="1600" u="none" strike="noStrike" dirty="0" smtClean="0">
                          <a:effectLst/>
                          <a:latin typeface="+mj-lt"/>
                        </a:rPr>
                        <a:t>Oranı</a:t>
                      </a:r>
                    </a:p>
                    <a:p>
                      <a:pPr algn="ctr" fontAlgn="b"/>
                      <a:r>
                        <a:rPr lang="tr-TR" sz="1600" u="none" strike="noStrike" dirty="0" smtClean="0">
                          <a:effectLst/>
                          <a:latin typeface="+mj-lt"/>
                        </a:rPr>
                        <a:t>(%)</a:t>
                      </a:r>
                      <a:endParaRPr lang="tr-TR" sz="1600" b="0" i="0" u="none" strike="noStrike" dirty="0">
                        <a:effectLst/>
                        <a:latin typeface="+mj-lt"/>
                      </a:endParaRPr>
                    </a:p>
                  </a:txBody>
                  <a:tcPr marL="7620" marR="7620" marT="7620" marB="0" anchor="b"/>
                </a:tc>
                <a:tc hMerge="1">
                  <a:txBody>
                    <a:bodyPr/>
                    <a:lstStyle/>
                    <a:p>
                      <a:endParaRPr lang="tr-TR"/>
                    </a:p>
                  </a:txBody>
                  <a:tcPr/>
                </a:tc>
                <a:tc gridSpan="2">
                  <a:txBody>
                    <a:bodyPr/>
                    <a:lstStyle/>
                    <a:p>
                      <a:pPr algn="ctr" fontAlgn="b"/>
                      <a:r>
                        <a:rPr lang="tr-TR" sz="1600" u="none" strike="noStrike" dirty="0">
                          <a:effectLst/>
                          <a:latin typeface="+mj-lt"/>
                        </a:rPr>
                        <a:t>İstihdam </a:t>
                      </a:r>
                      <a:r>
                        <a:rPr lang="tr-TR" sz="1600" u="none" strike="noStrike" dirty="0" smtClean="0">
                          <a:effectLst/>
                          <a:latin typeface="+mj-lt"/>
                        </a:rPr>
                        <a:t>Oranı</a:t>
                      </a:r>
                    </a:p>
                    <a:p>
                      <a:pPr algn="ctr" fontAlgn="b"/>
                      <a:r>
                        <a:rPr lang="tr-TR" sz="1600" u="none" strike="noStrike" dirty="0" smtClean="0">
                          <a:effectLst/>
                          <a:latin typeface="+mj-lt"/>
                        </a:rPr>
                        <a:t>(%)</a:t>
                      </a:r>
                      <a:endParaRPr lang="tr-TR" sz="1600" b="0" i="0" u="none" strike="noStrike" dirty="0">
                        <a:effectLst/>
                        <a:latin typeface="+mj-lt"/>
                      </a:endParaRPr>
                    </a:p>
                  </a:txBody>
                  <a:tcPr marL="7620" marR="7620" marT="7620" marB="0" anchor="b"/>
                </a:tc>
                <a:tc hMerge="1">
                  <a:txBody>
                    <a:bodyPr/>
                    <a:lstStyle/>
                    <a:p>
                      <a:endParaRPr lang="tr-TR"/>
                    </a:p>
                  </a:txBody>
                  <a:tcPr/>
                </a:tc>
                <a:tc gridSpan="2">
                  <a:txBody>
                    <a:bodyPr/>
                    <a:lstStyle/>
                    <a:p>
                      <a:pPr algn="ctr" fontAlgn="b"/>
                      <a:r>
                        <a:rPr lang="tr-TR" sz="1600" u="none" strike="noStrike" dirty="0">
                          <a:effectLst/>
                          <a:latin typeface="+mj-lt"/>
                        </a:rPr>
                        <a:t>İşsizlik </a:t>
                      </a:r>
                      <a:r>
                        <a:rPr lang="tr-TR" sz="1600" u="none" strike="noStrike" dirty="0" smtClean="0">
                          <a:effectLst/>
                          <a:latin typeface="+mj-lt"/>
                        </a:rPr>
                        <a:t>Oranı</a:t>
                      </a:r>
                    </a:p>
                    <a:p>
                      <a:pPr algn="ctr" fontAlgn="b"/>
                      <a:r>
                        <a:rPr lang="tr-TR" sz="1600" u="none" strike="noStrike" dirty="0" smtClean="0">
                          <a:effectLst/>
                          <a:latin typeface="+mj-lt"/>
                        </a:rPr>
                        <a:t>(%)</a:t>
                      </a:r>
                      <a:endParaRPr lang="tr-TR" sz="1600" b="0" i="0" u="none" strike="noStrike" dirty="0">
                        <a:effectLst/>
                        <a:latin typeface="+mj-lt"/>
                      </a:endParaRPr>
                    </a:p>
                  </a:txBody>
                  <a:tcPr marL="7620" marR="7620" marT="7620" marB="0" anchor="b"/>
                </a:tc>
                <a:tc hMerge="1">
                  <a:txBody>
                    <a:bodyPr/>
                    <a:lstStyle/>
                    <a:p>
                      <a:endParaRPr lang="tr-TR"/>
                    </a:p>
                  </a:txBody>
                  <a:tcPr/>
                </a:tc>
              </a:tr>
              <a:tr h="454374">
                <a:tc vMerge="1">
                  <a:txBody>
                    <a:bodyPr/>
                    <a:lstStyle/>
                    <a:p>
                      <a:endParaRPr lang="tr-TR"/>
                    </a:p>
                  </a:txBody>
                  <a:tcPr/>
                </a:tc>
                <a:tc>
                  <a:txBody>
                    <a:bodyPr/>
                    <a:lstStyle/>
                    <a:p>
                      <a:pPr algn="r" fontAlgn="b"/>
                      <a:r>
                        <a:rPr lang="tr-TR" sz="1600" u="none" strike="noStrike" dirty="0">
                          <a:effectLst/>
                          <a:latin typeface="+mj-lt"/>
                        </a:rPr>
                        <a:t>TR</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Dicle</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TR</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Dicle</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TR</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Dicle</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TR</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Dicle</a:t>
                      </a:r>
                      <a:endParaRPr lang="tr-TR" sz="1600" b="0" i="0" u="none" strike="noStrike">
                        <a:effectLst/>
                        <a:latin typeface="+mj-lt"/>
                      </a:endParaRPr>
                    </a:p>
                  </a:txBody>
                  <a:tcPr marL="7620" marR="7620" marT="7620" marB="0" anchor="b"/>
                </a:tc>
              </a:tr>
              <a:tr h="626376">
                <a:tc>
                  <a:txBody>
                    <a:bodyPr/>
                    <a:lstStyle/>
                    <a:p>
                      <a:pPr algn="l" fontAlgn="b"/>
                      <a:r>
                        <a:rPr lang="tr-TR" sz="1600" u="none" strike="noStrike" dirty="0">
                          <a:effectLst/>
                          <a:latin typeface="+mj-lt"/>
                        </a:rPr>
                        <a:t>2014</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28,442,000</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477,500</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52.8</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38.5</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47.5</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29.2</a:t>
                      </a:r>
                      <a:endParaRPr lang="tr-TR" sz="1600" b="0" i="0" u="none" strike="noStrike">
                        <a:effectLst/>
                        <a:latin typeface="+mj-lt"/>
                      </a:endParaRPr>
                    </a:p>
                  </a:txBody>
                  <a:tcPr marL="7620" marR="7620" marT="7620" marB="0" anchor="b"/>
                </a:tc>
                <a:tc>
                  <a:txBody>
                    <a:bodyPr/>
                    <a:lstStyle/>
                    <a:p>
                      <a:pPr algn="r" fontAlgn="b"/>
                      <a:r>
                        <a:rPr lang="tr-TR" sz="1600" u="none" strike="noStrike" dirty="0">
                          <a:effectLst/>
                          <a:latin typeface="+mj-lt"/>
                        </a:rPr>
                        <a:t>10.0</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24.1</a:t>
                      </a:r>
                      <a:endParaRPr lang="tr-TR" sz="1600" b="0" i="0" u="none" strike="noStrike">
                        <a:effectLst/>
                        <a:latin typeface="+mj-lt"/>
                      </a:endParaRPr>
                    </a:p>
                  </a:txBody>
                  <a:tcPr marL="7620" marR="7620" marT="7620" marB="0" anchor="b"/>
                </a:tc>
              </a:tr>
              <a:tr h="626376">
                <a:tc>
                  <a:txBody>
                    <a:bodyPr/>
                    <a:lstStyle/>
                    <a:p>
                      <a:pPr algn="l" fontAlgn="b"/>
                      <a:r>
                        <a:rPr lang="tr-TR" sz="1600" u="none" strike="noStrike" dirty="0">
                          <a:effectLst/>
                          <a:latin typeface="+mj-lt"/>
                        </a:rPr>
                        <a:t>2015</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29,303,500</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496,500</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53.7</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39.6</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48.1</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29.8</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10.4</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24.9</a:t>
                      </a:r>
                      <a:endParaRPr lang="tr-TR" sz="1600" b="0" i="0" u="none" strike="noStrike">
                        <a:effectLst/>
                        <a:latin typeface="+mj-lt"/>
                      </a:endParaRPr>
                    </a:p>
                  </a:txBody>
                  <a:tcPr marL="7620" marR="7620" marT="7620" marB="0" anchor="b"/>
                </a:tc>
              </a:tr>
              <a:tr h="626376">
                <a:tc>
                  <a:txBody>
                    <a:bodyPr/>
                    <a:lstStyle/>
                    <a:p>
                      <a:pPr algn="l" fontAlgn="b"/>
                      <a:r>
                        <a:rPr lang="tr-TR" sz="1600" u="none" strike="noStrike" dirty="0">
                          <a:effectLst/>
                          <a:latin typeface="+mj-lt"/>
                        </a:rPr>
                        <a:t>2016</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30,154,000</a:t>
                      </a:r>
                      <a:endParaRPr lang="tr-TR" sz="1600" b="0" i="0" u="none" strike="noStrike">
                        <a:effectLst/>
                        <a:latin typeface="+mj-lt"/>
                      </a:endParaRPr>
                    </a:p>
                  </a:txBody>
                  <a:tcPr marL="7620" marR="7620" marT="7620" marB="0" anchor="b"/>
                </a:tc>
                <a:tc>
                  <a:txBody>
                    <a:bodyPr/>
                    <a:lstStyle/>
                    <a:p>
                      <a:pPr algn="r" fontAlgn="b"/>
                      <a:r>
                        <a:rPr lang="tr-TR" sz="1600" u="none" strike="noStrike" dirty="0">
                          <a:effectLst/>
                          <a:latin typeface="+mj-lt"/>
                        </a:rPr>
                        <a:t>529,500</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54.5</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40.6</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48.5</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29.0</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11.0</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28.5</a:t>
                      </a:r>
                      <a:endParaRPr lang="tr-TR" sz="1600" b="0" i="0" u="none" strike="noStrike">
                        <a:effectLst/>
                        <a:latin typeface="+mj-lt"/>
                      </a:endParaRPr>
                    </a:p>
                  </a:txBody>
                  <a:tcPr marL="7620" marR="7620" marT="7620" marB="0" anchor="b"/>
                </a:tc>
              </a:tr>
              <a:tr h="626376">
                <a:tc>
                  <a:txBody>
                    <a:bodyPr/>
                    <a:lstStyle/>
                    <a:p>
                      <a:pPr algn="l" fontAlgn="b"/>
                      <a:r>
                        <a:rPr lang="tr-TR" sz="1600" u="none" strike="noStrike" dirty="0">
                          <a:effectLst/>
                          <a:latin typeface="+mj-lt"/>
                        </a:rPr>
                        <a:t>2017</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31,232,500</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528,000</a:t>
                      </a:r>
                      <a:endParaRPr lang="tr-TR" sz="1600" b="0" i="0" u="none" strike="noStrike">
                        <a:effectLst/>
                        <a:latin typeface="+mj-lt"/>
                      </a:endParaRPr>
                    </a:p>
                  </a:txBody>
                  <a:tcPr marL="7620" marR="7620" marT="7620" marB="0" anchor="b"/>
                </a:tc>
                <a:tc>
                  <a:txBody>
                    <a:bodyPr/>
                    <a:lstStyle/>
                    <a:p>
                      <a:pPr algn="r" fontAlgn="b"/>
                      <a:r>
                        <a:rPr lang="tr-TR" sz="1600" u="none" strike="noStrike" dirty="0">
                          <a:effectLst/>
                          <a:latin typeface="+mj-lt"/>
                        </a:rPr>
                        <a:t>55.4</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40.1</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49.3</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29.3</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11.0</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27.0</a:t>
                      </a:r>
                      <a:endParaRPr lang="tr-TR" sz="1600" b="0" i="0" u="none" strike="noStrike" dirty="0">
                        <a:effectLst/>
                        <a:latin typeface="+mj-lt"/>
                      </a:endParaRPr>
                    </a:p>
                  </a:txBody>
                  <a:tcPr marL="7620" marR="7620" marT="7620" marB="0" anchor="b"/>
                </a:tc>
              </a:tr>
              <a:tr h="626376">
                <a:tc>
                  <a:txBody>
                    <a:bodyPr/>
                    <a:lstStyle/>
                    <a:p>
                      <a:pPr algn="l" fontAlgn="b"/>
                      <a:r>
                        <a:rPr lang="tr-TR" sz="1600" u="none" strike="noStrike" dirty="0">
                          <a:effectLst/>
                          <a:latin typeface="+mj-lt"/>
                        </a:rPr>
                        <a:t>2018</a:t>
                      </a:r>
                      <a:endParaRPr lang="tr-TR" sz="1600" b="0" i="0" u="none" strike="noStrike" dirty="0">
                        <a:effectLst/>
                        <a:latin typeface="+mj-lt"/>
                      </a:endParaRPr>
                    </a:p>
                  </a:txBody>
                  <a:tcPr marL="7620" marR="7620" marT="7620" marB="0" anchor="b"/>
                </a:tc>
                <a:tc>
                  <a:txBody>
                    <a:bodyPr/>
                    <a:lstStyle/>
                    <a:p>
                      <a:pPr algn="r" fontAlgn="b"/>
                      <a:r>
                        <a:rPr lang="tr-TR" sz="1600" u="none" strike="noStrike">
                          <a:effectLst/>
                          <a:latin typeface="+mj-lt"/>
                        </a:rPr>
                        <a:t>31,837,000</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579,500</a:t>
                      </a:r>
                      <a:endParaRPr lang="tr-TR" sz="1600" b="0" i="0" u="none" strike="noStrike">
                        <a:effectLst/>
                        <a:latin typeface="+mj-lt"/>
                      </a:endParaRPr>
                    </a:p>
                  </a:txBody>
                  <a:tcPr marL="7620" marR="7620" marT="7620" marB="0" anchor="b"/>
                </a:tc>
                <a:tc>
                  <a:txBody>
                    <a:bodyPr/>
                    <a:lstStyle/>
                    <a:p>
                      <a:pPr algn="r" fontAlgn="b"/>
                      <a:r>
                        <a:rPr lang="tr-TR" sz="1600" u="none" strike="noStrike">
                          <a:effectLst/>
                          <a:latin typeface="+mj-lt"/>
                        </a:rPr>
                        <a:t>55.9</a:t>
                      </a:r>
                      <a:endParaRPr lang="tr-TR" sz="1600" b="0" i="0" u="none" strike="noStrike">
                        <a:effectLst/>
                        <a:latin typeface="+mj-lt"/>
                      </a:endParaRPr>
                    </a:p>
                  </a:txBody>
                  <a:tcPr marL="7620" marR="7620" marT="7620" marB="0" anchor="b"/>
                </a:tc>
                <a:tc>
                  <a:txBody>
                    <a:bodyPr/>
                    <a:lstStyle/>
                    <a:p>
                      <a:pPr algn="r" fontAlgn="b"/>
                      <a:r>
                        <a:rPr lang="tr-TR" sz="1600" u="none" strike="noStrike" dirty="0">
                          <a:effectLst/>
                          <a:latin typeface="+mj-lt"/>
                        </a:rPr>
                        <a:t>42.2</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49.7</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31.6</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11.1</a:t>
                      </a:r>
                      <a:endParaRPr lang="tr-TR" sz="1600" b="0" i="0" u="none" strike="noStrike" dirty="0">
                        <a:effectLst/>
                        <a:latin typeface="+mj-lt"/>
                      </a:endParaRPr>
                    </a:p>
                  </a:txBody>
                  <a:tcPr marL="7620" marR="7620" marT="7620" marB="0" anchor="b"/>
                </a:tc>
                <a:tc>
                  <a:txBody>
                    <a:bodyPr/>
                    <a:lstStyle/>
                    <a:p>
                      <a:pPr algn="r" fontAlgn="b"/>
                      <a:r>
                        <a:rPr lang="tr-TR" sz="1600" u="none" strike="noStrike" dirty="0">
                          <a:effectLst/>
                          <a:latin typeface="+mj-lt"/>
                        </a:rPr>
                        <a:t>25.1</a:t>
                      </a:r>
                      <a:endParaRPr lang="tr-TR" sz="1600" b="0" i="0" u="none" strike="noStrike" dirty="0">
                        <a:effectLst/>
                        <a:latin typeface="+mj-lt"/>
                      </a:endParaRPr>
                    </a:p>
                  </a:txBody>
                  <a:tcPr marL="7620" marR="7620" marT="7620" marB="0" anchor="b"/>
                </a:tc>
              </a:tr>
            </a:tbl>
          </a:graphicData>
        </a:graphic>
      </p:graphicFrame>
      <p:sp>
        <p:nvSpPr>
          <p:cNvPr id="2268240" name="Dikdörtgen 5"/>
          <p:cNvSpPr>
            <a:spLocks noChangeArrowheads="1"/>
          </p:cNvSpPr>
          <p:nvPr/>
        </p:nvSpPr>
        <p:spPr bwMode="auto">
          <a:xfrm>
            <a:off x="860425" y="6092825"/>
            <a:ext cx="8169275" cy="428625"/>
          </a:xfrm>
          <a:prstGeom prst="rect">
            <a:avLst/>
          </a:prstGeom>
          <a:noFill/>
          <a:ln w="9525">
            <a:noFill/>
            <a:miter lim="800000"/>
            <a:headEnd/>
            <a:tailEnd/>
          </a:ln>
        </p:spPr>
        <p:txBody>
          <a:bodyPr>
            <a:spAutoFit/>
          </a:bodyPr>
          <a:lstStyle/>
          <a:p>
            <a:r>
              <a:rPr lang="tr-TR" b="0"/>
              <a:t>Kaynak: TÜİK, İşgücü İstatistikleri; Bölgesel Sonuçlar, </a:t>
            </a:r>
            <a:r>
              <a:rPr lang="tr-TR" b="0">
                <a:hlinkClick r:id="rId2"/>
              </a:rPr>
              <a:t>https://biruni.tuik.gov.tr/medas/?kn=102&amp;locale=tr</a:t>
            </a:r>
            <a:r>
              <a:rPr lang="tr-TR" b="0"/>
              <a:t>, 2014-18 (E.T. 27.05.2019).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983" name="Object 879"/>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0016" name="think-cell Slide" r:id="rId67" imgW="360" imgH="360" progId="">
                  <p:embed/>
                </p:oleObj>
              </mc:Choice>
              <mc:Fallback>
                <p:oleObj name="think-cell Slide" r:id="rId67" imgW="360" imgH="360" progId="">
                  <p:embed/>
                  <p:pic>
                    <p:nvPicPr>
                      <p:cNvPr id="0" name="Picture 879"/>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Dikdörtgen 6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000" b="0" dirty="0">
              <a:solidFill>
                <a:schemeClr val="bg1"/>
              </a:solidFill>
              <a:latin typeface="Arial"/>
              <a:cs typeface="Arial"/>
              <a:sym typeface="Arial"/>
            </a:endParaRPr>
          </a:p>
        </p:txBody>
      </p:sp>
      <p:sp>
        <p:nvSpPr>
          <p:cNvPr id="1199987" name="Metin Yer Tutucusu 3"/>
          <p:cNvSpPr>
            <a:spLocks noGrp="1"/>
          </p:cNvSpPr>
          <p:nvPr>
            <p:ph type="body" sz="quarter" idx="11"/>
          </p:nvPr>
        </p:nvSpPr>
        <p:spPr>
          <a:xfrm>
            <a:off x="288925" y="6505575"/>
            <a:ext cx="7615238" cy="190500"/>
          </a:xfrm>
        </p:spPr>
        <p:txBody>
          <a:bodyPr/>
          <a:lstStyle/>
          <a:p>
            <a:pPr eaLnBrk="1" hangingPunct="1">
              <a:spcBef>
                <a:spcPct val="0"/>
              </a:spcBef>
            </a:pPr>
            <a:r>
              <a:rPr lang="tr-TR" sz="900" dirty="0" smtClean="0"/>
              <a:t>Kaynak: SGK, İstatistikler, </a:t>
            </a:r>
            <a:r>
              <a:rPr lang="tr-TR" sz="900" dirty="0" smtClean="0">
                <a:hlinkClick r:id="rId69"/>
              </a:rPr>
              <a:t>http://www.sgk.gov.tr/</a:t>
            </a:r>
            <a:r>
              <a:rPr lang="tr-TR" sz="900" dirty="0" err="1" smtClean="0">
                <a:hlinkClick r:id="rId69"/>
              </a:rPr>
              <a:t>wps</a:t>
            </a:r>
            <a:r>
              <a:rPr lang="tr-TR" sz="900" dirty="0" smtClean="0">
                <a:hlinkClick r:id="rId69"/>
              </a:rPr>
              <a:t>/portal/</a:t>
            </a:r>
            <a:r>
              <a:rPr lang="tr-TR" sz="900" dirty="0" err="1" smtClean="0">
                <a:hlinkClick r:id="rId69"/>
              </a:rPr>
              <a:t>sgk</a:t>
            </a:r>
            <a:r>
              <a:rPr lang="tr-TR" sz="900" dirty="0" smtClean="0">
                <a:hlinkClick r:id="rId69"/>
              </a:rPr>
              <a:t>/tr/kurumsal/istatistik/</a:t>
            </a:r>
            <a:r>
              <a:rPr lang="tr-TR" sz="900" dirty="0" err="1" smtClean="0">
                <a:hlinkClick r:id="rId69"/>
              </a:rPr>
              <a:t>sgk_istatistik_yilliklari</a:t>
            </a:r>
            <a:r>
              <a:rPr lang="tr-TR" sz="900" dirty="0" smtClean="0"/>
              <a:t>, 2017  (E.T. 07.05.2019).</a:t>
            </a:r>
          </a:p>
        </p:txBody>
      </p:sp>
      <p:sp>
        <p:nvSpPr>
          <p:cNvPr id="1199988" name="Başlık 1"/>
          <p:cNvSpPr>
            <a:spLocks noGrp="1"/>
          </p:cNvSpPr>
          <p:nvPr>
            <p:ph type="title"/>
          </p:nvPr>
        </p:nvSpPr>
        <p:spPr>
          <a:xfrm>
            <a:off x="198438" y="423863"/>
            <a:ext cx="9623425" cy="762000"/>
          </a:xfrm>
        </p:spPr>
        <p:txBody>
          <a:bodyPr/>
          <a:lstStyle/>
          <a:p>
            <a:pPr eaLnBrk="1" hangingPunct="1"/>
            <a:r>
              <a:rPr lang="tr-TR" smtClean="0"/>
              <a:t>Mardin’de kayıtlı çalışan sayısı bakımından öne çıkan sektör, </a:t>
            </a:r>
            <a:r>
              <a:rPr lang="tr-TR" i="1" smtClean="0"/>
              <a:t>Bina İnşaatıdır</a:t>
            </a:r>
            <a:r>
              <a:rPr lang="tr-TR" smtClean="0"/>
              <a:t>.</a:t>
            </a:r>
          </a:p>
        </p:txBody>
      </p:sp>
      <p:graphicFrame>
        <p:nvGraphicFramePr>
          <p:cNvPr id="1199984" name="Object 880"/>
          <p:cNvGraphicFramePr>
            <a:graphicFrameLocks noChangeAspect="1"/>
          </p:cNvGraphicFramePr>
          <p:nvPr>
            <p:custDataLst>
              <p:tags r:id="rId4"/>
            </p:custDataLst>
          </p:nvPr>
        </p:nvGraphicFramePr>
        <p:xfrm>
          <a:off x="3787775" y="1612900"/>
          <a:ext cx="1500188" cy="4851400"/>
        </p:xfrm>
        <a:graphic>
          <a:graphicData uri="http://schemas.openxmlformats.org/presentationml/2006/ole">
            <mc:AlternateContent xmlns:mc="http://schemas.openxmlformats.org/markup-compatibility/2006">
              <mc:Choice xmlns:v="urn:schemas-microsoft-com:vml" Requires="v">
                <p:oleObj spid="_x0000_s1200017" name="Çizelge" r:id="rId70" imgW="1501200" imgH="4853868" progId="MSGraph.Chart.8">
                  <p:embed followColorScheme="full"/>
                </p:oleObj>
              </mc:Choice>
              <mc:Fallback>
                <p:oleObj name="Çizelge" r:id="rId70" imgW="1501200" imgH="4853868" progId="MSGraph.Chart.8">
                  <p:embed followColorScheme="full"/>
                  <p:pic>
                    <p:nvPicPr>
                      <p:cNvPr id="0" name="Picture 880"/>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3787775" y="1612900"/>
                        <a:ext cx="1500188" cy="485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Metin Yer Tutucusu 12"/>
          <p:cNvSpPr>
            <a:spLocks noGrp="1"/>
          </p:cNvSpPr>
          <p:nvPr>
            <p:custDataLst>
              <p:tags r:id="rId5"/>
            </p:custDataLst>
          </p:nvPr>
        </p:nvSpPr>
        <p:spPr bwMode="gray">
          <a:xfrm>
            <a:off x="4133850" y="464978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4356</a:t>
            </a:r>
            <a:endParaRPr lang="tr-TR" sz="1100" b="0" dirty="0">
              <a:latin typeface="+mj-lt"/>
              <a:ea typeface="+mn-ea"/>
              <a:sym typeface="+mn-lt"/>
            </a:endParaRPr>
          </a:p>
        </p:txBody>
      </p:sp>
      <p:sp>
        <p:nvSpPr>
          <p:cNvPr id="69" name="54 Metin Yer Tutucusu"/>
          <p:cNvSpPr>
            <a:spLocks noGrp="1"/>
          </p:cNvSpPr>
          <p:nvPr>
            <p:custDataLst>
              <p:tags r:id="rId6"/>
            </p:custDataLst>
          </p:nvPr>
        </p:nvSpPr>
        <p:spPr bwMode="auto">
          <a:xfrm>
            <a:off x="1274763" y="3736975"/>
            <a:ext cx="2586037" cy="150813"/>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Perakende</a:t>
            </a:r>
            <a:r>
              <a:rPr lang="en-US" sz="1100" b="0" dirty="0" smtClean="0">
                <a:latin typeface="+mj-lt"/>
                <a:ea typeface="+mn-ea"/>
              </a:rPr>
              <a:t> </a:t>
            </a:r>
            <a:r>
              <a:rPr lang="en-US" sz="1100" b="0" dirty="0">
                <a:latin typeface="+mj-lt"/>
                <a:ea typeface="+mn-ea"/>
              </a:rPr>
              <a:t>Tic.(</a:t>
            </a:r>
            <a:r>
              <a:rPr lang="en-US" sz="1100" b="0" dirty="0" err="1">
                <a:latin typeface="+mj-lt"/>
                <a:ea typeface="+mn-ea"/>
              </a:rPr>
              <a:t>Mot.Taşıt.Onar.Har</a:t>
            </a:r>
            <a:r>
              <a:rPr lang="en-US" sz="1000" b="0" dirty="0">
                <a:ea typeface="+mn-ea"/>
              </a:rPr>
              <a:t>)</a:t>
            </a:r>
            <a:endParaRPr lang="tr-TR" sz="1000" b="0" dirty="0">
              <a:ea typeface="+mn-ea"/>
              <a:sym typeface="+mn-lt"/>
            </a:endParaRPr>
          </a:p>
        </p:txBody>
      </p:sp>
      <p:sp>
        <p:nvSpPr>
          <p:cNvPr id="70" name="Metin Yer Tutucusu 10"/>
          <p:cNvSpPr>
            <a:spLocks noGrp="1"/>
          </p:cNvSpPr>
          <p:nvPr>
            <p:custDataLst>
              <p:tags r:id="rId7"/>
            </p:custDataLst>
          </p:nvPr>
        </p:nvSpPr>
        <p:spPr bwMode="gray">
          <a:xfrm>
            <a:off x="4146550" y="372268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4549</a:t>
            </a:r>
            <a:endParaRPr lang="tr-TR" sz="1100" b="0" dirty="0">
              <a:latin typeface="+mj-lt"/>
              <a:ea typeface="+mn-ea"/>
              <a:sym typeface="+mn-lt"/>
            </a:endParaRPr>
          </a:p>
        </p:txBody>
      </p:sp>
      <p:sp>
        <p:nvSpPr>
          <p:cNvPr id="71" name="53 Metin Yer Tutucusu"/>
          <p:cNvSpPr>
            <a:spLocks noGrp="1"/>
          </p:cNvSpPr>
          <p:nvPr>
            <p:custDataLst>
              <p:tags r:id="rId8"/>
            </p:custDataLst>
          </p:nvPr>
        </p:nvSpPr>
        <p:spPr bwMode="auto">
          <a:xfrm>
            <a:off x="1274763" y="3273425"/>
            <a:ext cx="2586037"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tr-TR" sz="1100" b="0" dirty="0" smtClean="0">
                <a:latin typeface="+mj-lt"/>
                <a:ea typeface="+mn-ea"/>
              </a:rPr>
              <a:t>Eğitim</a:t>
            </a:r>
            <a:endParaRPr lang="tr-TR" sz="1100" b="0" dirty="0">
              <a:latin typeface="+mj-lt"/>
              <a:ea typeface="+mn-ea"/>
              <a:sym typeface="+mn-lt"/>
            </a:endParaRPr>
          </a:p>
        </p:txBody>
      </p:sp>
      <p:sp>
        <p:nvSpPr>
          <p:cNvPr id="72" name="Metin Yer Tutucusu 7"/>
          <p:cNvSpPr>
            <a:spLocks noGrp="1"/>
          </p:cNvSpPr>
          <p:nvPr>
            <p:custDataLst>
              <p:tags r:id="rId9"/>
            </p:custDataLst>
          </p:nvPr>
        </p:nvSpPr>
        <p:spPr bwMode="gray">
          <a:xfrm>
            <a:off x="4159250" y="325913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5570</a:t>
            </a:r>
            <a:endParaRPr lang="tr-TR" sz="1100" b="0" dirty="0">
              <a:latin typeface="+mj-lt"/>
              <a:ea typeface="+mn-ea"/>
              <a:sym typeface="+mn-lt"/>
            </a:endParaRPr>
          </a:p>
        </p:txBody>
      </p:sp>
      <p:sp>
        <p:nvSpPr>
          <p:cNvPr id="73" name="Metin Yer Tutucusu 11"/>
          <p:cNvSpPr>
            <a:spLocks noGrp="1"/>
          </p:cNvSpPr>
          <p:nvPr>
            <p:custDataLst>
              <p:tags r:id="rId10"/>
            </p:custDataLst>
          </p:nvPr>
        </p:nvSpPr>
        <p:spPr bwMode="gray">
          <a:xfrm>
            <a:off x="4140200" y="418623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4488</a:t>
            </a:r>
            <a:endParaRPr lang="tr-TR" sz="1100" b="0" dirty="0">
              <a:latin typeface="+mj-lt"/>
              <a:ea typeface="+mn-ea"/>
              <a:sym typeface="+mn-lt"/>
            </a:endParaRPr>
          </a:p>
        </p:txBody>
      </p:sp>
      <p:sp>
        <p:nvSpPr>
          <p:cNvPr id="74" name="56 Metin Yer Tutucusu"/>
          <p:cNvSpPr>
            <a:spLocks noGrp="1"/>
          </p:cNvSpPr>
          <p:nvPr>
            <p:custDataLst>
              <p:tags r:id="rId11"/>
            </p:custDataLst>
          </p:nvPr>
        </p:nvSpPr>
        <p:spPr bwMode="auto">
          <a:xfrm>
            <a:off x="1450975" y="4664075"/>
            <a:ext cx="2409825"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Giyim</a:t>
            </a:r>
            <a:r>
              <a:rPr lang="en-US" sz="1100" b="0" dirty="0" smtClean="0">
                <a:latin typeface="+mj-lt"/>
                <a:ea typeface="+mn-ea"/>
              </a:rPr>
              <a:t> </a:t>
            </a:r>
            <a:r>
              <a:rPr lang="en-US" sz="1100" b="0" dirty="0" err="1">
                <a:latin typeface="+mj-lt"/>
                <a:ea typeface="+mn-ea"/>
              </a:rPr>
              <a:t>Eşyaları</a:t>
            </a:r>
            <a:r>
              <a:rPr lang="en-US" sz="1100" b="0" dirty="0">
                <a:latin typeface="+mj-lt"/>
                <a:ea typeface="+mn-ea"/>
              </a:rPr>
              <a:t> </a:t>
            </a:r>
            <a:r>
              <a:rPr lang="en-US" sz="1100" b="0" dirty="0" err="1" smtClean="0">
                <a:latin typeface="+mj-lt"/>
                <a:ea typeface="+mn-ea"/>
              </a:rPr>
              <a:t>İmal</a:t>
            </a:r>
            <a:r>
              <a:rPr lang="tr-TR" sz="1100" b="0" dirty="0" smtClean="0">
                <a:latin typeface="+mj-lt"/>
                <a:ea typeface="+mn-ea"/>
              </a:rPr>
              <a:t>â</a:t>
            </a:r>
            <a:r>
              <a:rPr lang="en-US" sz="1100" b="0" dirty="0" err="1" smtClean="0">
                <a:latin typeface="+mj-lt"/>
                <a:ea typeface="+mn-ea"/>
              </a:rPr>
              <a:t>tı</a:t>
            </a:r>
            <a:r>
              <a:rPr lang="en-US" sz="1100" b="0" dirty="0" smtClean="0">
                <a:latin typeface="+mj-lt"/>
                <a:ea typeface="+mn-ea"/>
              </a:rPr>
              <a:t> </a:t>
            </a:r>
            <a:endParaRPr lang="tr-TR" sz="1100" b="0" dirty="0">
              <a:latin typeface="+mj-lt"/>
              <a:ea typeface="+mn-ea"/>
              <a:sym typeface="+mn-lt"/>
            </a:endParaRPr>
          </a:p>
        </p:txBody>
      </p:sp>
      <p:sp>
        <p:nvSpPr>
          <p:cNvPr id="75" name="55 Metin Yer Tutucusu"/>
          <p:cNvSpPr>
            <a:spLocks noGrp="1"/>
          </p:cNvSpPr>
          <p:nvPr>
            <p:custDataLst>
              <p:tags r:id="rId12"/>
            </p:custDataLst>
          </p:nvPr>
        </p:nvSpPr>
        <p:spPr bwMode="auto">
          <a:xfrm>
            <a:off x="1970088" y="4200525"/>
            <a:ext cx="1890712"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a:latin typeface="+mj-lt"/>
                <a:ea typeface="+mn-ea"/>
              </a:rPr>
              <a:t>Bina</a:t>
            </a:r>
            <a:r>
              <a:rPr lang="en-US" sz="1100" b="0" dirty="0">
                <a:latin typeface="+mj-lt"/>
                <a:ea typeface="+mn-ea"/>
              </a:rPr>
              <a:t> </a:t>
            </a:r>
            <a:r>
              <a:rPr lang="en-US" sz="1100" b="0" dirty="0" err="1">
                <a:latin typeface="+mj-lt"/>
                <a:ea typeface="+mn-ea"/>
              </a:rPr>
              <a:t>Dışı</a:t>
            </a:r>
            <a:r>
              <a:rPr lang="en-US" sz="1100" b="0" dirty="0">
                <a:latin typeface="+mj-lt"/>
                <a:ea typeface="+mn-ea"/>
              </a:rPr>
              <a:t> </a:t>
            </a:r>
            <a:r>
              <a:rPr lang="en-US" sz="1100" b="0" dirty="0" err="1">
                <a:latin typeface="+mj-lt"/>
                <a:ea typeface="+mn-ea"/>
              </a:rPr>
              <a:t>Yapıların</a:t>
            </a:r>
            <a:r>
              <a:rPr lang="en-US" sz="1100" b="0" dirty="0">
                <a:latin typeface="+mj-lt"/>
                <a:ea typeface="+mn-ea"/>
              </a:rPr>
              <a:t> </a:t>
            </a:r>
            <a:r>
              <a:rPr lang="en-US" sz="1100" b="0" dirty="0" err="1">
                <a:latin typeface="+mj-lt"/>
                <a:ea typeface="+mn-ea"/>
              </a:rPr>
              <a:t>İnşaatı</a:t>
            </a:r>
            <a:r>
              <a:rPr lang="en-US" sz="1100" b="0" dirty="0">
                <a:latin typeface="+mj-lt"/>
                <a:ea typeface="+mn-ea"/>
              </a:rPr>
              <a:t> </a:t>
            </a:r>
            <a:endParaRPr lang="tr-TR" sz="1100" b="0" dirty="0">
              <a:latin typeface="+mj-lt"/>
              <a:ea typeface="+mn-ea"/>
              <a:sym typeface="+mn-lt"/>
            </a:endParaRPr>
          </a:p>
        </p:txBody>
      </p:sp>
      <p:sp>
        <p:nvSpPr>
          <p:cNvPr id="76" name="Metin Yer Tutucusu 13"/>
          <p:cNvSpPr>
            <a:spLocks noGrp="1"/>
          </p:cNvSpPr>
          <p:nvPr>
            <p:custDataLst>
              <p:tags r:id="rId13"/>
            </p:custDataLst>
          </p:nvPr>
        </p:nvSpPr>
        <p:spPr bwMode="gray">
          <a:xfrm>
            <a:off x="4127500" y="511333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3257</a:t>
            </a:r>
            <a:endParaRPr lang="tr-TR" sz="1100" b="0" dirty="0">
              <a:latin typeface="+mj-lt"/>
              <a:ea typeface="+mn-ea"/>
              <a:sym typeface="+mn-lt"/>
            </a:endParaRPr>
          </a:p>
        </p:txBody>
      </p:sp>
      <p:sp>
        <p:nvSpPr>
          <p:cNvPr id="77" name="52 Metin Yer Tutucusu"/>
          <p:cNvSpPr>
            <a:spLocks noGrp="1"/>
          </p:cNvSpPr>
          <p:nvPr>
            <p:custDataLst>
              <p:tags r:id="rId14"/>
            </p:custDataLst>
          </p:nvPr>
        </p:nvSpPr>
        <p:spPr bwMode="auto">
          <a:xfrm>
            <a:off x="1274763" y="2809875"/>
            <a:ext cx="2586037"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Bina</a:t>
            </a:r>
            <a:r>
              <a:rPr lang="en-US" sz="1100" b="0" dirty="0" smtClean="0">
                <a:latin typeface="+mj-lt"/>
                <a:ea typeface="+mn-ea"/>
              </a:rPr>
              <a:t> </a:t>
            </a:r>
            <a:r>
              <a:rPr lang="tr-TR" sz="1100" b="0" dirty="0" err="1">
                <a:latin typeface="+mj-lt"/>
                <a:ea typeface="+mn-ea"/>
              </a:rPr>
              <a:t>v</a:t>
            </a:r>
            <a:r>
              <a:rPr lang="en-US" sz="1100" b="0" dirty="0" smtClean="0">
                <a:latin typeface="+mj-lt"/>
                <a:ea typeface="+mn-ea"/>
              </a:rPr>
              <a:t>e </a:t>
            </a:r>
            <a:r>
              <a:rPr lang="en-US" sz="1100" b="0" dirty="0" err="1">
                <a:latin typeface="+mj-lt"/>
                <a:ea typeface="+mn-ea"/>
              </a:rPr>
              <a:t>Çevre</a:t>
            </a:r>
            <a:r>
              <a:rPr lang="en-US" sz="1100" b="0" dirty="0">
                <a:latin typeface="+mj-lt"/>
                <a:ea typeface="+mn-ea"/>
              </a:rPr>
              <a:t> </a:t>
            </a:r>
            <a:r>
              <a:rPr lang="en-US" sz="1100" b="0" dirty="0" err="1">
                <a:latin typeface="+mj-lt"/>
                <a:ea typeface="+mn-ea"/>
              </a:rPr>
              <a:t>Düzenleme</a:t>
            </a:r>
            <a:r>
              <a:rPr lang="en-US" sz="1100" b="0" dirty="0">
                <a:latin typeface="+mj-lt"/>
                <a:ea typeface="+mn-ea"/>
              </a:rPr>
              <a:t> </a:t>
            </a:r>
            <a:r>
              <a:rPr lang="en-US" sz="1100" b="0" dirty="0" err="1">
                <a:latin typeface="+mj-lt"/>
                <a:ea typeface="+mn-ea"/>
              </a:rPr>
              <a:t>Faaliyet</a:t>
            </a:r>
            <a:r>
              <a:rPr lang="en-US" sz="1000" b="0" dirty="0">
                <a:ea typeface="+mn-ea"/>
              </a:rPr>
              <a:t>. </a:t>
            </a:r>
            <a:endParaRPr lang="tr-TR" sz="1000" b="0" dirty="0">
              <a:ea typeface="+mn-ea"/>
              <a:sym typeface="+mn-lt"/>
            </a:endParaRPr>
          </a:p>
        </p:txBody>
      </p:sp>
      <p:sp>
        <p:nvSpPr>
          <p:cNvPr id="78" name="59 Metin Yer Tutucusu"/>
          <p:cNvSpPr>
            <a:spLocks noGrp="1"/>
          </p:cNvSpPr>
          <p:nvPr>
            <p:custDataLst>
              <p:tags r:id="rId15"/>
            </p:custDataLst>
          </p:nvPr>
        </p:nvSpPr>
        <p:spPr bwMode="auto">
          <a:xfrm>
            <a:off x="2136775" y="6054725"/>
            <a:ext cx="1724025"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a:latin typeface="+mj-lt"/>
                <a:ea typeface="+mn-ea"/>
              </a:rPr>
              <a:t>Gıda</a:t>
            </a:r>
            <a:r>
              <a:rPr lang="en-US" sz="1100" b="0" dirty="0">
                <a:latin typeface="+mj-lt"/>
                <a:ea typeface="+mn-ea"/>
              </a:rPr>
              <a:t> </a:t>
            </a:r>
            <a:r>
              <a:rPr lang="en-US" sz="1100" b="0" dirty="0" err="1">
                <a:latin typeface="+mj-lt"/>
                <a:ea typeface="+mn-ea"/>
              </a:rPr>
              <a:t>Ürünleri</a:t>
            </a:r>
            <a:r>
              <a:rPr lang="en-US" sz="1100" b="0" dirty="0">
                <a:latin typeface="+mj-lt"/>
                <a:ea typeface="+mn-ea"/>
              </a:rPr>
              <a:t> </a:t>
            </a:r>
            <a:r>
              <a:rPr lang="en-US" sz="1100" b="0" dirty="0" err="1" smtClean="0">
                <a:latin typeface="+mj-lt"/>
                <a:ea typeface="+mn-ea"/>
              </a:rPr>
              <a:t>İmal</a:t>
            </a:r>
            <a:r>
              <a:rPr lang="tr-TR" sz="1100" b="0" dirty="0" smtClean="0">
                <a:latin typeface="+mj-lt"/>
                <a:ea typeface="+mn-ea"/>
              </a:rPr>
              <a:t>â</a:t>
            </a:r>
            <a:r>
              <a:rPr lang="en-US" sz="1100" b="0" dirty="0" err="1" smtClean="0">
                <a:latin typeface="+mj-lt"/>
                <a:ea typeface="+mn-ea"/>
              </a:rPr>
              <a:t>tı</a:t>
            </a:r>
            <a:r>
              <a:rPr lang="en-US" sz="1100" b="0" dirty="0" smtClean="0">
                <a:latin typeface="+mj-lt"/>
                <a:ea typeface="+mn-ea"/>
              </a:rPr>
              <a:t> </a:t>
            </a:r>
            <a:endParaRPr lang="tr-TR" sz="1100" b="0" dirty="0">
              <a:latin typeface="+mj-lt"/>
              <a:ea typeface="+mn-ea"/>
              <a:sym typeface="+mn-lt"/>
            </a:endParaRPr>
          </a:p>
        </p:txBody>
      </p:sp>
      <p:sp>
        <p:nvSpPr>
          <p:cNvPr id="79" name="Metin Yer Tutucusu 3"/>
          <p:cNvSpPr>
            <a:spLocks noGrp="1"/>
          </p:cNvSpPr>
          <p:nvPr>
            <p:custDataLst>
              <p:tags r:id="rId16"/>
            </p:custDataLst>
          </p:nvPr>
        </p:nvSpPr>
        <p:spPr bwMode="gray">
          <a:xfrm>
            <a:off x="4178300" y="279558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7007</a:t>
            </a:r>
            <a:endParaRPr lang="tr-TR" sz="1100" b="0" dirty="0">
              <a:latin typeface="+mj-lt"/>
              <a:ea typeface="+mn-ea"/>
              <a:sym typeface="+mn-lt"/>
            </a:endParaRPr>
          </a:p>
        </p:txBody>
      </p:sp>
      <p:sp>
        <p:nvSpPr>
          <p:cNvPr id="80" name="51 Metin Yer Tutucusu"/>
          <p:cNvSpPr>
            <a:spLocks noGrp="1"/>
          </p:cNvSpPr>
          <p:nvPr>
            <p:custDataLst>
              <p:tags r:id="rId17"/>
            </p:custDataLst>
          </p:nvPr>
        </p:nvSpPr>
        <p:spPr bwMode="auto">
          <a:xfrm>
            <a:off x="1666875" y="2346325"/>
            <a:ext cx="2193925" cy="168275"/>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smtClean="0">
                <a:latin typeface="+mj-lt"/>
                <a:ea typeface="+mn-ea"/>
              </a:rPr>
              <a:t>Kara </a:t>
            </a:r>
            <a:r>
              <a:rPr lang="en-US" sz="1100" b="0" dirty="0" err="1" smtClean="0">
                <a:latin typeface="+mj-lt"/>
                <a:ea typeface="+mn-ea"/>
              </a:rPr>
              <a:t>Taşıma</a:t>
            </a:r>
            <a:r>
              <a:rPr lang="en-US" sz="1100" b="0" dirty="0" smtClean="0">
                <a:latin typeface="+mj-lt"/>
                <a:ea typeface="+mn-ea"/>
              </a:rPr>
              <a:t>.</a:t>
            </a:r>
            <a:r>
              <a:rPr lang="tr-TR" sz="1100" b="0" dirty="0" smtClean="0">
                <a:latin typeface="+mj-lt"/>
                <a:ea typeface="+mn-ea"/>
              </a:rPr>
              <a:t>v</a:t>
            </a:r>
            <a:r>
              <a:rPr lang="en-US" sz="1100" b="0" dirty="0" smtClean="0">
                <a:latin typeface="+mj-lt"/>
                <a:ea typeface="+mn-ea"/>
              </a:rPr>
              <a:t>e </a:t>
            </a:r>
            <a:r>
              <a:rPr lang="en-US" sz="1100" b="0" dirty="0" err="1">
                <a:latin typeface="+mj-lt"/>
                <a:ea typeface="+mn-ea"/>
              </a:rPr>
              <a:t>Boru</a:t>
            </a:r>
            <a:r>
              <a:rPr lang="en-US" sz="1100" b="0" dirty="0">
                <a:latin typeface="+mj-lt"/>
                <a:ea typeface="+mn-ea"/>
              </a:rPr>
              <a:t> </a:t>
            </a:r>
            <a:r>
              <a:rPr lang="en-US" sz="1100" b="0" dirty="0" err="1">
                <a:latin typeface="+mj-lt"/>
                <a:ea typeface="+mn-ea"/>
              </a:rPr>
              <a:t>Hattı</a:t>
            </a:r>
            <a:r>
              <a:rPr lang="en-US" sz="1100" b="0" dirty="0">
                <a:latin typeface="+mj-lt"/>
                <a:ea typeface="+mn-ea"/>
              </a:rPr>
              <a:t> </a:t>
            </a:r>
            <a:r>
              <a:rPr lang="en-US" sz="1100" b="0" dirty="0" err="1">
                <a:latin typeface="+mj-lt"/>
                <a:ea typeface="+mn-ea"/>
              </a:rPr>
              <a:t>Taşıma</a:t>
            </a:r>
            <a:r>
              <a:rPr lang="en-US" sz="1000" b="0" dirty="0">
                <a:ea typeface="+mn-ea"/>
              </a:rPr>
              <a:t>. </a:t>
            </a:r>
            <a:endParaRPr lang="tr-TR" sz="1000" b="0" dirty="0">
              <a:ea typeface="+mn-ea"/>
              <a:sym typeface="+mn-lt"/>
            </a:endParaRPr>
          </a:p>
        </p:txBody>
      </p:sp>
      <p:sp>
        <p:nvSpPr>
          <p:cNvPr id="81" name="Metin Yer Tutucusu 15"/>
          <p:cNvSpPr>
            <a:spLocks noGrp="1"/>
          </p:cNvSpPr>
          <p:nvPr>
            <p:custDataLst>
              <p:tags r:id="rId18"/>
            </p:custDataLst>
          </p:nvPr>
        </p:nvSpPr>
        <p:spPr bwMode="gray">
          <a:xfrm>
            <a:off x="4102100" y="604043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1971</a:t>
            </a:r>
            <a:endParaRPr lang="tr-TR" sz="1100" b="0" dirty="0">
              <a:latin typeface="+mj-lt"/>
              <a:ea typeface="+mn-ea"/>
              <a:sym typeface="+mn-lt"/>
            </a:endParaRPr>
          </a:p>
        </p:txBody>
      </p:sp>
      <p:sp>
        <p:nvSpPr>
          <p:cNvPr id="82" name="Metin Yer Tutucusu 14"/>
          <p:cNvSpPr>
            <a:spLocks noGrp="1"/>
          </p:cNvSpPr>
          <p:nvPr>
            <p:custDataLst>
              <p:tags r:id="rId19"/>
            </p:custDataLst>
          </p:nvPr>
        </p:nvSpPr>
        <p:spPr bwMode="gray">
          <a:xfrm>
            <a:off x="4121150" y="557688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2229</a:t>
            </a:r>
            <a:endParaRPr lang="tr-TR" sz="1100" b="0" dirty="0">
              <a:latin typeface="+mj-lt"/>
              <a:ea typeface="+mn-ea"/>
              <a:sym typeface="+mn-lt"/>
            </a:endParaRPr>
          </a:p>
        </p:txBody>
      </p:sp>
      <p:sp>
        <p:nvSpPr>
          <p:cNvPr id="83" name="58 Metin Yer Tutucusu"/>
          <p:cNvSpPr>
            <a:spLocks noGrp="1"/>
          </p:cNvSpPr>
          <p:nvPr>
            <p:custDataLst>
              <p:tags r:id="rId20"/>
            </p:custDataLst>
          </p:nvPr>
        </p:nvSpPr>
        <p:spPr bwMode="auto">
          <a:xfrm>
            <a:off x="1573213" y="5591175"/>
            <a:ext cx="2287587"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Toptan</a:t>
            </a:r>
            <a:r>
              <a:rPr lang="en-US" sz="1100" b="0" dirty="0" smtClean="0">
                <a:latin typeface="+mj-lt"/>
                <a:ea typeface="+mn-ea"/>
              </a:rPr>
              <a:t> </a:t>
            </a:r>
            <a:r>
              <a:rPr lang="en-US" sz="1100" b="0" dirty="0">
                <a:latin typeface="+mj-lt"/>
                <a:ea typeface="+mn-ea"/>
              </a:rPr>
              <a:t>Tic.(</a:t>
            </a:r>
            <a:r>
              <a:rPr lang="en-US" sz="1100" b="0" dirty="0" err="1">
                <a:latin typeface="+mj-lt"/>
                <a:ea typeface="+mn-ea"/>
              </a:rPr>
              <a:t>Mot.Taşıt.Onar.Hariç</a:t>
            </a:r>
            <a:r>
              <a:rPr lang="en-US" sz="1000" b="0" dirty="0">
                <a:ea typeface="+mn-ea"/>
              </a:rPr>
              <a:t>) </a:t>
            </a:r>
            <a:endParaRPr lang="tr-TR" sz="1000" b="0" dirty="0">
              <a:ea typeface="+mn-ea"/>
              <a:sym typeface="+mn-lt"/>
            </a:endParaRPr>
          </a:p>
        </p:txBody>
      </p:sp>
      <p:sp>
        <p:nvSpPr>
          <p:cNvPr id="93" name="57 Metin Yer Tutucusu"/>
          <p:cNvSpPr>
            <a:spLocks noGrp="1"/>
          </p:cNvSpPr>
          <p:nvPr>
            <p:custDataLst>
              <p:tags r:id="rId21"/>
            </p:custDataLst>
          </p:nvPr>
        </p:nvSpPr>
        <p:spPr bwMode="auto">
          <a:xfrm>
            <a:off x="1573213" y="5127625"/>
            <a:ext cx="2287587"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Kamu</a:t>
            </a:r>
            <a:r>
              <a:rPr lang="en-US" sz="1100" b="0" dirty="0" smtClean="0">
                <a:latin typeface="+mj-lt"/>
                <a:ea typeface="+mn-ea"/>
              </a:rPr>
              <a:t> </a:t>
            </a:r>
            <a:r>
              <a:rPr lang="en-US" sz="1100" b="0" dirty="0" err="1" smtClean="0">
                <a:latin typeface="+mj-lt"/>
                <a:ea typeface="+mn-ea"/>
              </a:rPr>
              <a:t>Yön</a:t>
            </a:r>
            <a:r>
              <a:rPr lang="en-US" sz="1100" b="0" dirty="0" smtClean="0">
                <a:latin typeface="+mj-lt"/>
                <a:ea typeface="+mn-ea"/>
              </a:rPr>
              <a:t>.</a:t>
            </a:r>
            <a:r>
              <a:rPr lang="tr-TR" sz="1100" b="0" dirty="0" smtClean="0">
                <a:latin typeface="+mj-lt"/>
                <a:ea typeface="+mn-ea"/>
              </a:rPr>
              <a:t>v</a:t>
            </a:r>
            <a:r>
              <a:rPr lang="en-US" sz="1100" b="0" dirty="0" smtClean="0">
                <a:latin typeface="+mj-lt"/>
                <a:ea typeface="+mn-ea"/>
              </a:rPr>
              <a:t>e </a:t>
            </a:r>
            <a:r>
              <a:rPr lang="en-US" sz="1100" b="0" dirty="0" err="1">
                <a:latin typeface="+mj-lt"/>
                <a:ea typeface="+mn-ea"/>
              </a:rPr>
              <a:t>Savunma,Zor.Sos.Güv</a:t>
            </a:r>
            <a:r>
              <a:rPr lang="en-US" sz="1000" b="0" dirty="0">
                <a:ea typeface="+mn-ea"/>
              </a:rPr>
              <a:t>. </a:t>
            </a:r>
            <a:endParaRPr lang="tr-TR" sz="1000" b="0" dirty="0">
              <a:ea typeface="+mn-ea"/>
              <a:sym typeface="+mn-lt"/>
            </a:endParaRPr>
          </a:p>
        </p:txBody>
      </p:sp>
      <p:sp>
        <p:nvSpPr>
          <p:cNvPr id="94" name="Metin Yer Tutucusu 2"/>
          <p:cNvSpPr>
            <a:spLocks noGrp="1"/>
          </p:cNvSpPr>
          <p:nvPr>
            <p:custDataLst>
              <p:tags r:id="rId22"/>
            </p:custDataLst>
          </p:nvPr>
        </p:nvSpPr>
        <p:spPr bwMode="gray">
          <a:xfrm>
            <a:off x="4260850" y="233203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11952</a:t>
            </a:r>
            <a:endParaRPr lang="tr-TR" sz="1100" b="0" dirty="0">
              <a:latin typeface="+mj-lt"/>
              <a:ea typeface="+mn-ea"/>
              <a:sym typeface="+mn-lt"/>
            </a:endParaRPr>
          </a:p>
        </p:txBody>
      </p:sp>
      <p:sp>
        <p:nvSpPr>
          <p:cNvPr id="102" name="Metin Yer Tutucusu 1"/>
          <p:cNvSpPr>
            <a:spLocks noGrp="1"/>
          </p:cNvSpPr>
          <p:nvPr>
            <p:custDataLst>
              <p:tags r:id="rId23"/>
            </p:custDataLst>
          </p:nvPr>
        </p:nvSpPr>
        <p:spPr bwMode="gray">
          <a:xfrm>
            <a:off x="4279900" y="1868488"/>
            <a:ext cx="423863" cy="182562"/>
          </a:xfrm>
          <a:prstGeom prst="rect">
            <a:avLst/>
          </a:prstGeom>
          <a:noFill/>
          <a:ex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16318</a:t>
            </a:r>
            <a:endParaRPr lang="tr-TR" sz="1100" b="0" dirty="0">
              <a:latin typeface="+mj-lt"/>
              <a:ea typeface="+mn-ea"/>
              <a:sym typeface="+mn-lt"/>
            </a:endParaRPr>
          </a:p>
        </p:txBody>
      </p:sp>
      <p:sp>
        <p:nvSpPr>
          <p:cNvPr id="103" name="50 Metin Yer Tutucusu"/>
          <p:cNvSpPr>
            <a:spLocks noGrp="1"/>
          </p:cNvSpPr>
          <p:nvPr>
            <p:custDataLst>
              <p:tags r:id="rId24"/>
            </p:custDataLst>
          </p:nvPr>
        </p:nvSpPr>
        <p:spPr bwMode="auto">
          <a:xfrm>
            <a:off x="1171575" y="1882775"/>
            <a:ext cx="2689225"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tr-TR" sz="1100" b="0" dirty="0" smtClean="0">
                <a:latin typeface="+mj-lt"/>
                <a:ea typeface="+mn-ea"/>
                <a:sym typeface="+mn-lt"/>
              </a:rPr>
              <a:t>Bina İnşaatı</a:t>
            </a:r>
            <a:endParaRPr lang="tr-TR" sz="1100" b="0" dirty="0">
              <a:latin typeface="+mj-lt"/>
              <a:ea typeface="+mn-ea"/>
              <a:sym typeface="+mn-lt"/>
            </a:endParaRPr>
          </a:p>
        </p:txBody>
      </p:sp>
      <p:sp>
        <p:nvSpPr>
          <p:cNvPr id="107" name="33 Metin kutusu"/>
          <p:cNvSpPr txBox="1"/>
          <p:nvPr/>
        </p:nvSpPr>
        <p:spPr>
          <a:xfrm>
            <a:off x="63500" y="1368425"/>
            <a:ext cx="1368425" cy="430213"/>
          </a:xfrm>
          <a:prstGeom prst="rect">
            <a:avLst/>
          </a:prstGeom>
          <a:noFill/>
        </p:spPr>
        <p:txBody>
          <a:bodyPr>
            <a:spAutoFit/>
          </a:bodyPr>
          <a:lstStyle/>
          <a:p>
            <a:pPr algn="ctr">
              <a:defRPr/>
            </a:pPr>
            <a:r>
              <a:rPr lang="tr-TR" dirty="0">
                <a:latin typeface="+mj-lt"/>
                <a:cs typeface="Arial" pitchFamily="34" charset="0"/>
              </a:rPr>
              <a:t>İmalât sektörü </a:t>
            </a:r>
          </a:p>
          <a:p>
            <a:pPr algn="ctr">
              <a:defRPr/>
            </a:pPr>
            <a:r>
              <a:rPr lang="tr-TR" u="sng" dirty="0">
                <a:latin typeface="+mj-lt"/>
                <a:cs typeface="Arial" pitchFamily="34" charset="0"/>
              </a:rPr>
              <a:t>içindeki payı</a:t>
            </a:r>
          </a:p>
        </p:txBody>
      </p:sp>
      <p:sp>
        <p:nvSpPr>
          <p:cNvPr id="108" name="28 Metin Yer Tutucusu"/>
          <p:cNvSpPr>
            <a:spLocks noGrp="1"/>
          </p:cNvSpPr>
          <p:nvPr>
            <p:custDataLst>
              <p:tags r:id="rId25"/>
            </p:custDataLst>
          </p:nvPr>
        </p:nvSpPr>
        <p:spPr bwMode="auto">
          <a:xfrm>
            <a:off x="344488" y="1885950"/>
            <a:ext cx="523875" cy="252413"/>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20%</a:t>
            </a:r>
            <a:r>
              <a:rPr lang="tr-TR" sz="1100" dirty="0" smtClean="0">
                <a:latin typeface="+mj-lt"/>
              </a:rPr>
              <a:t> </a:t>
            </a:r>
            <a:endParaRPr lang="tr-TR" sz="1100" dirty="0" smtClean="0">
              <a:latin typeface="+mj-lt"/>
              <a:sym typeface="Calibri"/>
            </a:endParaRPr>
          </a:p>
        </p:txBody>
      </p:sp>
      <p:sp>
        <p:nvSpPr>
          <p:cNvPr id="109" name="28 Metin Yer Tutucusu"/>
          <p:cNvSpPr>
            <a:spLocks noGrp="1"/>
          </p:cNvSpPr>
          <p:nvPr>
            <p:custDataLst>
              <p:tags r:id="rId26"/>
            </p:custDataLst>
          </p:nvPr>
        </p:nvSpPr>
        <p:spPr bwMode="auto">
          <a:xfrm>
            <a:off x="344488" y="2292350"/>
            <a:ext cx="523875" cy="252413"/>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15%</a:t>
            </a:r>
            <a:r>
              <a:rPr lang="tr-TR" sz="1100" dirty="0" smtClean="0">
                <a:latin typeface="+mj-lt"/>
              </a:rPr>
              <a:t> </a:t>
            </a:r>
            <a:endParaRPr lang="tr-TR" sz="1100" dirty="0">
              <a:latin typeface="+mj-lt"/>
              <a:sym typeface="Calibri"/>
            </a:endParaRPr>
          </a:p>
        </p:txBody>
      </p:sp>
      <p:sp>
        <p:nvSpPr>
          <p:cNvPr id="110" name="28 Metin Yer Tutucusu"/>
          <p:cNvSpPr>
            <a:spLocks noGrp="1"/>
          </p:cNvSpPr>
          <p:nvPr>
            <p:custDataLst>
              <p:tags r:id="rId27"/>
            </p:custDataLst>
          </p:nvPr>
        </p:nvSpPr>
        <p:spPr bwMode="auto">
          <a:xfrm>
            <a:off x="344488" y="2770188"/>
            <a:ext cx="523875" cy="252412"/>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sym typeface="Calibri"/>
              </a:rPr>
              <a:t>9%</a:t>
            </a:r>
            <a:endParaRPr lang="tr-TR" sz="1100" dirty="0">
              <a:latin typeface="+mj-lt"/>
              <a:sym typeface="Calibri"/>
            </a:endParaRPr>
          </a:p>
        </p:txBody>
      </p:sp>
      <p:sp>
        <p:nvSpPr>
          <p:cNvPr id="111" name="28 Metin Yer Tutucusu"/>
          <p:cNvSpPr>
            <a:spLocks noGrp="1"/>
          </p:cNvSpPr>
          <p:nvPr>
            <p:custDataLst>
              <p:tags r:id="rId28"/>
            </p:custDataLst>
          </p:nvPr>
        </p:nvSpPr>
        <p:spPr bwMode="auto">
          <a:xfrm>
            <a:off x="344488" y="3275013"/>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7%</a:t>
            </a:r>
            <a:r>
              <a:rPr lang="tr-TR" sz="1100" dirty="0" smtClean="0">
                <a:latin typeface="+mj-lt"/>
              </a:rPr>
              <a:t> </a:t>
            </a:r>
            <a:endParaRPr lang="tr-TR" sz="1100" dirty="0">
              <a:latin typeface="+mj-lt"/>
              <a:sym typeface="Calibri"/>
            </a:endParaRPr>
          </a:p>
        </p:txBody>
      </p:sp>
      <p:sp>
        <p:nvSpPr>
          <p:cNvPr id="112" name="28 Metin Yer Tutucusu"/>
          <p:cNvSpPr>
            <a:spLocks noGrp="1"/>
          </p:cNvSpPr>
          <p:nvPr>
            <p:custDataLst>
              <p:tags r:id="rId29"/>
            </p:custDataLst>
          </p:nvPr>
        </p:nvSpPr>
        <p:spPr bwMode="auto">
          <a:xfrm>
            <a:off x="344488" y="3727450"/>
            <a:ext cx="523875" cy="252413"/>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6%</a:t>
            </a:r>
            <a:r>
              <a:rPr lang="tr-TR" sz="1100" dirty="0" smtClean="0">
                <a:latin typeface="+mj-lt"/>
              </a:rPr>
              <a:t> </a:t>
            </a:r>
            <a:endParaRPr lang="tr-TR" sz="1100" dirty="0">
              <a:latin typeface="+mj-lt"/>
              <a:sym typeface="Calibri"/>
            </a:endParaRPr>
          </a:p>
        </p:txBody>
      </p:sp>
      <p:sp>
        <p:nvSpPr>
          <p:cNvPr id="113" name="28 Metin Yer Tutucusu"/>
          <p:cNvSpPr>
            <a:spLocks noGrp="1"/>
          </p:cNvSpPr>
          <p:nvPr>
            <p:custDataLst>
              <p:tags r:id="rId30"/>
            </p:custDataLst>
          </p:nvPr>
        </p:nvSpPr>
        <p:spPr bwMode="auto">
          <a:xfrm>
            <a:off x="344488" y="4194175"/>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5%</a:t>
            </a:r>
            <a:r>
              <a:rPr lang="tr-TR" sz="1100" dirty="0" smtClean="0">
                <a:latin typeface="+mj-lt"/>
              </a:rPr>
              <a:t> </a:t>
            </a:r>
            <a:endParaRPr lang="tr-TR" sz="1100" dirty="0">
              <a:latin typeface="+mj-lt"/>
              <a:sym typeface="Calibri"/>
            </a:endParaRPr>
          </a:p>
        </p:txBody>
      </p:sp>
      <p:sp>
        <p:nvSpPr>
          <p:cNvPr id="114" name="28 Metin Yer Tutucusu"/>
          <p:cNvSpPr>
            <a:spLocks noGrp="1"/>
          </p:cNvSpPr>
          <p:nvPr>
            <p:custDataLst>
              <p:tags r:id="rId31"/>
            </p:custDataLst>
          </p:nvPr>
        </p:nvSpPr>
        <p:spPr bwMode="auto">
          <a:xfrm>
            <a:off x="344488" y="4641850"/>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5%</a:t>
            </a:r>
            <a:r>
              <a:rPr lang="tr-TR" sz="1100" dirty="0" smtClean="0">
                <a:latin typeface="+mj-lt"/>
              </a:rPr>
              <a:t> </a:t>
            </a:r>
            <a:endParaRPr lang="tr-TR" sz="1100" dirty="0">
              <a:latin typeface="+mj-lt"/>
              <a:sym typeface="Calibri"/>
            </a:endParaRPr>
          </a:p>
        </p:txBody>
      </p:sp>
      <p:sp>
        <p:nvSpPr>
          <p:cNvPr id="115" name="28 Metin Yer Tutucusu"/>
          <p:cNvSpPr>
            <a:spLocks noGrp="1"/>
          </p:cNvSpPr>
          <p:nvPr>
            <p:custDataLst>
              <p:tags r:id="rId32"/>
            </p:custDataLst>
          </p:nvPr>
        </p:nvSpPr>
        <p:spPr bwMode="auto">
          <a:xfrm>
            <a:off x="344488" y="5151438"/>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4%</a:t>
            </a:r>
            <a:r>
              <a:rPr lang="tr-TR" sz="1100" dirty="0" smtClean="0">
                <a:latin typeface="+mj-lt"/>
              </a:rPr>
              <a:t> </a:t>
            </a:r>
            <a:endParaRPr lang="tr-TR" sz="1100" dirty="0">
              <a:latin typeface="+mj-lt"/>
              <a:sym typeface="Calibri"/>
            </a:endParaRPr>
          </a:p>
        </p:txBody>
      </p:sp>
      <p:sp>
        <p:nvSpPr>
          <p:cNvPr id="116" name="28 Metin Yer Tutucusu"/>
          <p:cNvSpPr>
            <a:spLocks noGrp="1"/>
          </p:cNvSpPr>
          <p:nvPr>
            <p:custDataLst>
              <p:tags r:id="rId33"/>
            </p:custDataLst>
          </p:nvPr>
        </p:nvSpPr>
        <p:spPr bwMode="auto">
          <a:xfrm>
            <a:off x="344488" y="5621338"/>
            <a:ext cx="523875" cy="252412"/>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a:latin typeface="+mj-lt"/>
              </a:rPr>
              <a:t>3</a:t>
            </a:r>
            <a:r>
              <a:rPr lang="tr-TR" sz="1100" b="0" dirty="0" smtClean="0">
                <a:latin typeface="+mj-lt"/>
              </a:rPr>
              <a:t>%</a:t>
            </a:r>
            <a:r>
              <a:rPr lang="tr-TR" sz="1100" dirty="0" smtClean="0">
                <a:latin typeface="+mj-lt"/>
              </a:rPr>
              <a:t> </a:t>
            </a:r>
            <a:endParaRPr lang="tr-TR" sz="1100" dirty="0">
              <a:latin typeface="+mj-lt"/>
              <a:sym typeface="Calibri"/>
            </a:endParaRPr>
          </a:p>
        </p:txBody>
      </p:sp>
      <p:sp>
        <p:nvSpPr>
          <p:cNvPr id="117" name="28 Metin Yer Tutucusu"/>
          <p:cNvSpPr>
            <a:spLocks noGrp="1"/>
          </p:cNvSpPr>
          <p:nvPr>
            <p:custDataLst>
              <p:tags r:id="rId34"/>
            </p:custDataLst>
          </p:nvPr>
        </p:nvSpPr>
        <p:spPr bwMode="auto">
          <a:xfrm>
            <a:off x="333375" y="6083300"/>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2%</a:t>
            </a:r>
            <a:r>
              <a:rPr lang="tr-TR" sz="1100" dirty="0" smtClean="0">
                <a:latin typeface="+mj-lt"/>
              </a:rPr>
              <a:t> </a:t>
            </a:r>
            <a:endParaRPr lang="tr-TR" sz="1100" dirty="0">
              <a:latin typeface="+mj-lt"/>
              <a:sym typeface="Calibri"/>
            </a:endParaRPr>
          </a:p>
        </p:txBody>
      </p:sp>
      <p:graphicFrame>
        <p:nvGraphicFramePr>
          <p:cNvPr id="1199985" name="Object 881"/>
          <p:cNvGraphicFramePr>
            <a:graphicFrameLocks noChangeAspect="1"/>
          </p:cNvGraphicFramePr>
          <p:nvPr>
            <p:custDataLst>
              <p:tags r:id="rId35"/>
            </p:custDataLst>
          </p:nvPr>
        </p:nvGraphicFramePr>
        <p:xfrm>
          <a:off x="8915400" y="1651000"/>
          <a:ext cx="1377950" cy="4838700"/>
        </p:xfrm>
        <a:graphic>
          <a:graphicData uri="http://schemas.openxmlformats.org/presentationml/2006/ole">
            <mc:AlternateContent xmlns:mc="http://schemas.openxmlformats.org/markup-compatibility/2006">
              <mc:Choice xmlns:v="urn:schemas-microsoft-com:vml" Requires="v">
                <p:oleObj spid="_x0000_s1200018" name="Çizelge" r:id="rId72" imgW="1379160" imgH="4838772" progId="MSGraph.Chart.8">
                  <p:embed followColorScheme="full"/>
                </p:oleObj>
              </mc:Choice>
              <mc:Fallback>
                <p:oleObj name="Çizelge" r:id="rId72" imgW="1379160" imgH="4838772" progId="MSGraph.Chart.8">
                  <p:embed followColorScheme="full"/>
                  <p:pic>
                    <p:nvPicPr>
                      <p:cNvPr id="0" name="Picture 88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8915400" y="1651000"/>
                        <a:ext cx="137795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Metin Yer Tutucusu 1"/>
          <p:cNvSpPr>
            <a:spLocks noGrp="1"/>
          </p:cNvSpPr>
          <p:nvPr>
            <p:custDataLst>
              <p:tags r:id="rId36"/>
            </p:custDataLst>
          </p:nvPr>
        </p:nvSpPr>
        <p:spPr bwMode="gray">
          <a:xfrm>
            <a:off x="9385300" y="190817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1003</a:t>
            </a:r>
            <a:endParaRPr lang="tr-TR" sz="1100" b="0" dirty="0">
              <a:latin typeface="+mj-lt"/>
              <a:ea typeface="+mn-ea"/>
              <a:sym typeface="Arial"/>
            </a:endParaRPr>
          </a:p>
        </p:txBody>
      </p:sp>
      <p:sp>
        <p:nvSpPr>
          <p:cNvPr id="120" name="77 Metin Yer Tutucusu"/>
          <p:cNvSpPr>
            <a:spLocks noGrp="1"/>
          </p:cNvSpPr>
          <p:nvPr>
            <p:custDataLst>
              <p:tags r:id="rId37"/>
            </p:custDataLst>
          </p:nvPr>
        </p:nvSpPr>
        <p:spPr bwMode="auto">
          <a:xfrm>
            <a:off x="6565900" y="4689475"/>
            <a:ext cx="2362200"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Büro</a:t>
            </a:r>
            <a:r>
              <a:rPr lang="en-US" sz="1100" b="0" dirty="0" smtClean="0">
                <a:latin typeface="+mj-lt"/>
                <a:ea typeface="+mn-ea"/>
              </a:rPr>
              <a:t> </a:t>
            </a:r>
            <a:r>
              <a:rPr lang="en-US" sz="1100" b="0" dirty="0" err="1">
                <a:latin typeface="+mj-lt"/>
                <a:ea typeface="+mn-ea"/>
              </a:rPr>
              <a:t>Yönetimi,Büro</a:t>
            </a:r>
            <a:r>
              <a:rPr lang="en-US" sz="1100" b="0" dirty="0">
                <a:latin typeface="+mj-lt"/>
                <a:ea typeface="+mn-ea"/>
              </a:rPr>
              <a:t> </a:t>
            </a:r>
            <a:r>
              <a:rPr lang="en-US" sz="1100" b="0" dirty="0" err="1">
                <a:latin typeface="+mj-lt"/>
                <a:ea typeface="+mn-ea"/>
              </a:rPr>
              <a:t>Desteği</a:t>
            </a:r>
            <a:r>
              <a:rPr lang="en-US" sz="1100" b="0" dirty="0">
                <a:latin typeface="+mj-lt"/>
                <a:ea typeface="+mn-ea"/>
              </a:rPr>
              <a:t> </a:t>
            </a:r>
            <a:r>
              <a:rPr lang="en-US" sz="1100" b="0" dirty="0" err="1">
                <a:latin typeface="+mj-lt"/>
                <a:ea typeface="+mn-ea"/>
              </a:rPr>
              <a:t>Faal</a:t>
            </a:r>
            <a:r>
              <a:rPr lang="en-US" sz="1100" b="0" dirty="0">
                <a:latin typeface="+mj-lt"/>
                <a:ea typeface="+mn-ea"/>
              </a:rPr>
              <a:t>.</a:t>
            </a:r>
            <a:r>
              <a:rPr lang="en-US" sz="1000" b="0" dirty="0">
                <a:ea typeface="+mn-ea"/>
              </a:rPr>
              <a:t> </a:t>
            </a:r>
            <a:endParaRPr lang="tr-TR" sz="1000" b="0" dirty="0">
              <a:ea typeface="+mn-ea"/>
              <a:sym typeface="+mn-lt"/>
            </a:endParaRPr>
          </a:p>
        </p:txBody>
      </p:sp>
      <p:sp>
        <p:nvSpPr>
          <p:cNvPr id="121" name="75 Metin Yer Tutucusu"/>
          <p:cNvSpPr>
            <a:spLocks noGrp="1"/>
          </p:cNvSpPr>
          <p:nvPr>
            <p:custDataLst>
              <p:tags r:id="rId38"/>
            </p:custDataLst>
          </p:nvPr>
        </p:nvSpPr>
        <p:spPr bwMode="auto">
          <a:xfrm>
            <a:off x="7418388" y="3762375"/>
            <a:ext cx="1509712" cy="142875"/>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Gayrimenkul</a:t>
            </a:r>
            <a:r>
              <a:rPr lang="en-US" sz="1100" b="0" dirty="0" smtClean="0">
                <a:latin typeface="+mj-lt"/>
                <a:ea typeface="+mn-ea"/>
              </a:rPr>
              <a:t> </a:t>
            </a:r>
            <a:r>
              <a:rPr lang="en-US" sz="1100" b="0" dirty="0" err="1">
                <a:latin typeface="+mj-lt"/>
                <a:ea typeface="+mn-ea"/>
              </a:rPr>
              <a:t>Faaliyetleri</a:t>
            </a:r>
            <a:r>
              <a:rPr lang="en-US" sz="1100" b="0" dirty="0">
                <a:latin typeface="+mj-lt"/>
                <a:ea typeface="+mn-ea"/>
              </a:rPr>
              <a:t> </a:t>
            </a:r>
            <a:endParaRPr lang="tr-TR" sz="1100" b="0" dirty="0">
              <a:latin typeface="+mj-lt"/>
              <a:ea typeface="+mn-ea"/>
              <a:sym typeface="+mn-lt"/>
            </a:endParaRPr>
          </a:p>
        </p:txBody>
      </p:sp>
      <p:sp>
        <p:nvSpPr>
          <p:cNvPr id="122" name="Metin Yer Tutucusu 2"/>
          <p:cNvSpPr>
            <a:spLocks noGrp="1"/>
          </p:cNvSpPr>
          <p:nvPr>
            <p:custDataLst>
              <p:tags r:id="rId39"/>
            </p:custDataLst>
          </p:nvPr>
        </p:nvSpPr>
        <p:spPr bwMode="gray">
          <a:xfrm>
            <a:off x="9156700" y="283527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689</a:t>
            </a:r>
            <a:endParaRPr lang="tr-TR" sz="1100" b="0" dirty="0">
              <a:latin typeface="+mj-lt"/>
              <a:ea typeface="+mn-ea"/>
              <a:sym typeface="Arial"/>
            </a:endParaRPr>
          </a:p>
        </p:txBody>
      </p:sp>
      <p:sp>
        <p:nvSpPr>
          <p:cNvPr id="123" name="72 Metin Yer Tutucusu"/>
          <p:cNvSpPr>
            <a:spLocks noGrp="1"/>
          </p:cNvSpPr>
          <p:nvPr>
            <p:custDataLst>
              <p:tags r:id="rId40"/>
            </p:custDataLst>
          </p:nvPr>
        </p:nvSpPr>
        <p:spPr bwMode="auto">
          <a:xfrm>
            <a:off x="6475413" y="2371725"/>
            <a:ext cx="2452687"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smtClean="0">
                <a:latin typeface="+mj-lt"/>
                <a:ea typeface="+mn-ea"/>
              </a:rPr>
              <a:t>Kara </a:t>
            </a:r>
            <a:r>
              <a:rPr lang="en-US" sz="1100" b="0" dirty="0" err="1" smtClean="0">
                <a:latin typeface="+mj-lt"/>
                <a:ea typeface="+mn-ea"/>
              </a:rPr>
              <a:t>Taşıma</a:t>
            </a:r>
            <a:r>
              <a:rPr lang="en-US" sz="1100" b="0" dirty="0" smtClean="0">
                <a:latin typeface="+mj-lt"/>
                <a:ea typeface="+mn-ea"/>
              </a:rPr>
              <a:t>.</a:t>
            </a:r>
            <a:r>
              <a:rPr lang="tr-TR" sz="1100" b="0" dirty="0" smtClean="0">
                <a:latin typeface="+mj-lt"/>
                <a:ea typeface="+mn-ea"/>
              </a:rPr>
              <a:t>v</a:t>
            </a:r>
            <a:r>
              <a:rPr lang="en-US" sz="1100" b="0" dirty="0" smtClean="0">
                <a:latin typeface="+mj-lt"/>
                <a:ea typeface="+mn-ea"/>
              </a:rPr>
              <a:t>e </a:t>
            </a:r>
            <a:r>
              <a:rPr lang="en-US" sz="1100" b="0" dirty="0" err="1">
                <a:latin typeface="+mj-lt"/>
                <a:ea typeface="+mn-ea"/>
              </a:rPr>
              <a:t>Boru</a:t>
            </a:r>
            <a:r>
              <a:rPr lang="en-US" sz="1100" b="0" dirty="0">
                <a:latin typeface="+mj-lt"/>
                <a:ea typeface="+mn-ea"/>
              </a:rPr>
              <a:t> </a:t>
            </a:r>
            <a:r>
              <a:rPr lang="en-US" sz="1100" b="0" dirty="0" err="1">
                <a:latin typeface="+mj-lt"/>
                <a:ea typeface="+mn-ea"/>
              </a:rPr>
              <a:t>Hattı</a:t>
            </a:r>
            <a:r>
              <a:rPr lang="en-US" sz="1100" b="0" dirty="0">
                <a:latin typeface="+mj-lt"/>
                <a:ea typeface="+mn-ea"/>
              </a:rPr>
              <a:t> </a:t>
            </a:r>
            <a:r>
              <a:rPr lang="en-US" sz="1100" b="0" dirty="0" err="1">
                <a:latin typeface="+mj-lt"/>
                <a:ea typeface="+mn-ea"/>
              </a:rPr>
              <a:t>Taşıma</a:t>
            </a:r>
            <a:r>
              <a:rPr lang="en-US" sz="1100" b="0" dirty="0">
                <a:latin typeface="+mj-lt"/>
                <a:ea typeface="+mn-ea"/>
              </a:rPr>
              <a:t>.</a:t>
            </a:r>
            <a:r>
              <a:rPr lang="en-US" sz="1000" b="0" dirty="0">
                <a:ea typeface="+mn-ea"/>
              </a:rPr>
              <a:t> </a:t>
            </a:r>
            <a:endParaRPr lang="tr-TR" sz="1000" b="0" dirty="0">
              <a:ea typeface="+mn-ea"/>
              <a:sym typeface="+mn-lt"/>
            </a:endParaRPr>
          </a:p>
        </p:txBody>
      </p:sp>
      <p:sp>
        <p:nvSpPr>
          <p:cNvPr id="124" name="Metin Yer Tutucusu 12"/>
          <p:cNvSpPr>
            <a:spLocks noGrp="1"/>
          </p:cNvSpPr>
          <p:nvPr>
            <p:custDataLst>
              <p:tags r:id="rId41"/>
            </p:custDataLst>
          </p:nvPr>
        </p:nvSpPr>
        <p:spPr bwMode="gray">
          <a:xfrm>
            <a:off x="9131300" y="515302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216</a:t>
            </a:r>
            <a:endParaRPr lang="tr-TR" sz="1100" b="0" dirty="0">
              <a:latin typeface="+mj-lt"/>
              <a:ea typeface="+mn-ea"/>
              <a:sym typeface="Arial"/>
            </a:endParaRPr>
          </a:p>
        </p:txBody>
      </p:sp>
      <p:sp>
        <p:nvSpPr>
          <p:cNvPr id="125" name="Metin Yer Tutucusu 2"/>
          <p:cNvSpPr>
            <a:spLocks noGrp="1"/>
          </p:cNvSpPr>
          <p:nvPr>
            <p:custDataLst>
              <p:tags r:id="rId42"/>
            </p:custDataLst>
          </p:nvPr>
        </p:nvSpPr>
        <p:spPr bwMode="gray">
          <a:xfrm>
            <a:off x="9163050" y="237172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716</a:t>
            </a:r>
            <a:endParaRPr lang="tr-TR" sz="1100" b="0" dirty="0">
              <a:latin typeface="+mj-lt"/>
              <a:ea typeface="+mn-ea"/>
              <a:sym typeface="Arial"/>
            </a:endParaRPr>
          </a:p>
        </p:txBody>
      </p:sp>
      <p:sp>
        <p:nvSpPr>
          <p:cNvPr id="126" name="71 Metin Yer Tutucusu"/>
          <p:cNvSpPr>
            <a:spLocks noGrp="1"/>
          </p:cNvSpPr>
          <p:nvPr>
            <p:custDataLst>
              <p:tags r:id="rId43"/>
            </p:custDataLst>
          </p:nvPr>
        </p:nvSpPr>
        <p:spPr bwMode="auto">
          <a:xfrm>
            <a:off x="6211888" y="1908175"/>
            <a:ext cx="2716212"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Perakende</a:t>
            </a:r>
            <a:r>
              <a:rPr lang="en-US" sz="1100" b="0" dirty="0" smtClean="0">
                <a:latin typeface="+mj-lt"/>
                <a:ea typeface="+mn-ea"/>
              </a:rPr>
              <a:t> </a:t>
            </a:r>
            <a:r>
              <a:rPr lang="en-US" sz="1100" b="0" dirty="0">
                <a:latin typeface="+mj-lt"/>
                <a:ea typeface="+mn-ea"/>
              </a:rPr>
              <a:t>Tic.(</a:t>
            </a:r>
            <a:r>
              <a:rPr lang="en-US" sz="1100" b="0" dirty="0" err="1">
                <a:latin typeface="+mj-lt"/>
                <a:ea typeface="+mn-ea"/>
              </a:rPr>
              <a:t>Mot.Taşıt.Onar.Har</a:t>
            </a:r>
            <a:r>
              <a:rPr lang="en-US" sz="1000" b="0" dirty="0">
                <a:ea typeface="+mn-ea"/>
              </a:rPr>
              <a:t>)</a:t>
            </a:r>
            <a:endParaRPr lang="tr-TR" sz="1000" b="0" dirty="0">
              <a:ea typeface="+mn-ea"/>
              <a:sym typeface="+mn-lt"/>
            </a:endParaRPr>
          </a:p>
        </p:txBody>
      </p:sp>
      <p:sp>
        <p:nvSpPr>
          <p:cNvPr id="127" name="80 Metin Yer Tutucusu"/>
          <p:cNvSpPr>
            <a:spLocks noGrp="1"/>
          </p:cNvSpPr>
          <p:nvPr>
            <p:custDataLst>
              <p:tags r:id="rId44"/>
            </p:custDataLst>
          </p:nvPr>
        </p:nvSpPr>
        <p:spPr bwMode="auto">
          <a:xfrm>
            <a:off x="6653213" y="6080125"/>
            <a:ext cx="2274887"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a:latin typeface="+mj-lt"/>
                <a:ea typeface="+mn-ea"/>
              </a:rPr>
              <a:t>Gıda</a:t>
            </a:r>
            <a:r>
              <a:rPr lang="en-US" sz="1100" b="0" dirty="0">
                <a:latin typeface="+mj-lt"/>
                <a:ea typeface="+mn-ea"/>
              </a:rPr>
              <a:t> </a:t>
            </a:r>
            <a:r>
              <a:rPr lang="en-US" sz="1100" b="0" dirty="0" err="1">
                <a:latin typeface="+mj-lt"/>
                <a:ea typeface="+mn-ea"/>
              </a:rPr>
              <a:t>Ürünleri</a:t>
            </a:r>
            <a:r>
              <a:rPr lang="en-US" sz="1100" b="0" dirty="0">
                <a:latin typeface="+mj-lt"/>
                <a:ea typeface="+mn-ea"/>
              </a:rPr>
              <a:t> </a:t>
            </a:r>
            <a:r>
              <a:rPr lang="en-US" sz="1100" b="0" dirty="0" err="1" smtClean="0">
                <a:latin typeface="+mj-lt"/>
                <a:ea typeface="+mn-ea"/>
              </a:rPr>
              <a:t>İmal</a:t>
            </a:r>
            <a:r>
              <a:rPr lang="tr-TR" sz="1100" b="0" dirty="0" smtClean="0">
                <a:latin typeface="+mj-lt"/>
                <a:ea typeface="+mn-ea"/>
              </a:rPr>
              <a:t>â</a:t>
            </a:r>
            <a:r>
              <a:rPr lang="en-US" sz="1100" b="0" dirty="0" err="1" smtClean="0">
                <a:latin typeface="+mj-lt"/>
                <a:ea typeface="+mn-ea"/>
              </a:rPr>
              <a:t>tı</a:t>
            </a:r>
            <a:r>
              <a:rPr lang="en-US" sz="1100" b="0" dirty="0" smtClean="0">
                <a:latin typeface="+mj-lt"/>
                <a:ea typeface="+mn-ea"/>
              </a:rPr>
              <a:t> </a:t>
            </a:r>
            <a:endParaRPr lang="tr-TR" sz="1100" b="0" dirty="0">
              <a:latin typeface="+mj-lt"/>
              <a:ea typeface="+mn-ea"/>
              <a:sym typeface="+mn-lt"/>
            </a:endParaRPr>
          </a:p>
        </p:txBody>
      </p:sp>
      <p:sp>
        <p:nvSpPr>
          <p:cNvPr id="128" name="Metin Yer Tutucusu 14"/>
          <p:cNvSpPr>
            <a:spLocks noGrp="1"/>
          </p:cNvSpPr>
          <p:nvPr>
            <p:custDataLst>
              <p:tags r:id="rId45"/>
            </p:custDataLst>
          </p:nvPr>
        </p:nvSpPr>
        <p:spPr bwMode="gray">
          <a:xfrm>
            <a:off x="9105900" y="608012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156</a:t>
            </a:r>
            <a:endParaRPr lang="tr-TR" sz="1100" b="0" dirty="0">
              <a:latin typeface="+mj-lt"/>
              <a:ea typeface="+mn-ea"/>
              <a:sym typeface="Arial"/>
            </a:endParaRPr>
          </a:p>
        </p:txBody>
      </p:sp>
      <p:sp>
        <p:nvSpPr>
          <p:cNvPr id="129" name="79 Metin Yer Tutucusu"/>
          <p:cNvSpPr>
            <a:spLocks noGrp="1"/>
          </p:cNvSpPr>
          <p:nvPr>
            <p:custDataLst>
              <p:tags r:id="rId46"/>
            </p:custDataLst>
          </p:nvPr>
        </p:nvSpPr>
        <p:spPr bwMode="auto">
          <a:xfrm>
            <a:off x="7069138" y="5616575"/>
            <a:ext cx="1858962"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Eğitim</a:t>
            </a:r>
            <a:r>
              <a:rPr lang="en-US" sz="1100" b="0" dirty="0" smtClean="0">
                <a:latin typeface="+mj-lt"/>
                <a:ea typeface="+mn-ea"/>
              </a:rPr>
              <a:t> </a:t>
            </a:r>
            <a:endParaRPr lang="tr-TR" sz="1100" b="0" dirty="0">
              <a:latin typeface="+mj-lt"/>
              <a:ea typeface="+mn-ea"/>
              <a:sym typeface="+mn-lt"/>
            </a:endParaRPr>
          </a:p>
        </p:txBody>
      </p:sp>
      <p:sp>
        <p:nvSpPr>
          <p:cNvPr id="130" name="73 Metin Yer Tutucusu"/>
          <p:cNvSpPr>
            <a:spLocks noGrp="1"/>
          </p:cNvSpPr>
          <p:nvPr>
            <p:custDataLst>
              <p:tags r:id="rId47"/>
            </p:custDataLst>
          </p:nvPr>
        </p:nvSpPr>
        <p:spPr bwMode="auto">
          <a:xfrm>
            <a:off x="7499350" y="2835275"/>
            <a:ext cx="1428750"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a:latin typeface="+mj-lt"/>
                <a:ea typeface="+mn-ea"/>
              </a:rPr>
              <a:t>Bina</a:t>
            </a:r>
            <a:r>
              <a:rPr lang="en-US" sz="1100" b="0" dirty="0">
                <a:latin typeface="+mj-lt"/>
                <a:ea typeface="+mn-ea"/>
              </a:rPr>
              <a:t> </a:t>
            </a:r>
            <a:r>
              <a:rPr lang="en-US" sz="1100" b="0" dirty="0" err="1">
                <a:latin typeface="+mj-lt"/>
                <a:ea typeface="+mn-ea"/>
              </a:rPr>
              <a:t>İnşaatı</a:t>
            </a:r>
            <a:r>
              <a:rPr lang="en-US" sz="1100" b="0" dirty="0">
                <a:latin typeface="+mj-lt"/>
                <a:ea typeface="+mn-ea"/>
              </a:rPr>
              <a:t> </a:t>
            </a:r>
            <a:endParaRPr lang="tr-TR" sz="1100" b="0" dirty="0">
              <a:latin typeface="+mj-lt"/>
              <a:ea typeface="+mn-ea"/>
              <a:sym typeface="+mn-lt"/>
            </a:endParaRPr>
          </a:p>
        </p:txBody>
      </p:sp>
      <p:sp>
        <p:nvSpPr>
          <p:cNvPr id="132" name="Metin Yer Tutucusu 3"/>
          <p:cNvSpPr>
            <a:spLocks noGrp="1"/>
          </p:cNvSpPr>
          <p:nvPr>
            <p:custDataLst>
              <p:tags r:id="rId48"/>
            </p:custDataLst>
          </p:nvPr>
        </p:nvSpPr>
        <p:spPr bwMode="gray">
          <a:xfrm>
            <a:off x="9150350" y="329882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390</a:t>
            </a:r>
            <a:endParaRPr lang="tr-TR" sz="1100" b="0" dirty="0">
              <a:latin typeface="+mj-lt"/>
              <a:ea typeface="+mn-ea"/>
              <a:sym typeface="Arial"/>
            </a:endParaRPr>
          </a:p>
        </p:txBody>
      </p:sp>
      <p:sp>
        <p:nvSpPr>
          <p:cNvPr id="147" name="Metin Yer Tutucusu 13"/>
          <p:cNvSpPr>
            <a:spLocks noGrp="1"/>
          </p:cNvSpPr>
          <p:nvPr>
            <p:custDataLst>
              <p:tags r:id="rId49"/>
            </p:custDataLst>
          </p:nvPr>
        </p:nvSpPr>
        <p:spPr bwMode="gray">
          <a:xfrm>
            <a:off x="9112250" y="561657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174</a:t>
            </a:r>
            <a:endParaRPr lang="tr-TR" sz="1100" b="0" dirty="0">
              <a:latin typeface="+mj-lt"/>
              <a:ea typeface="+mn-ea"/>
              <a:sym typeface="Arial"/>
            </a:endParaRPr>
          </a:p>
        </p:txBody>
      </p:sp>
      <p:sp>
        <p:nvSpPr>
          <p:cNvPr id="148" name="Metin Yer Tutucusu 11"/>
          <p:cNvSpPr>
            <a:spLocks noGrp="1"/>
          </p:cNvSpPr>
          <p:nvPr>
            <p:custDataLst>
              <p:tags r:id="rId50"/>
            </p:custDataLst>
          </p:nvPr>
        </p:nvSpPr>
        <p:spPr bwMode="gray">
          <a:xfrm>
            <a:off x="9131300" y="468947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253</a:t>
            </a:r>
            <a:endParaRPr lang="tr-TR" sz="1100" b="0" dirty="0">
              <a:latin typeface="+mj-lt"/>
              <a:ea typeface="+mn-ea"/>
              <a:sym typeface="Arial"/>
            </a:endParaRPr>
          </a:p>
        </p:txBody>
      </p:sp>
      <p:sp>
        <p:nvSpPr>
          <p:cNvPr id="149" name="Metin Yer Tutucusu 10"/>
          <p:cNvSpPr>
            <a:spLocks noGrp="1"/>
          </p:cNvSpPr>
          <p:nvPr>
            <p:custDataLst>
              <p:tags r:id="rId51"/>
            </p:custDataLst>
          </p:nvPr>
        </p:nvSpPr>
        <p:spPr bwMode="gray">
          <a:xfrm>
            <a:off x="9137650" y="422592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285</a:t>
            </a:r>
            <a:endParaRPr lang="tr-TR" sz="1100" b="0" dirty="0">
              <a:latin typeface="+mj-lt"/>
              <a:ea typeface="+mn-ea"/>
              <a:sym typeface="Arial"/>
            </a:endParaRPr>
          </a:p>
        </p:txBody>
      </p:sp>
      <p:sp>
        <p:nvSpPr>
          <p:cNvPr id="150" name="78 Metin Yer Tutucusu"/>
          <p:cNvSpPr>
            <a:spLocks noGrp="1"/>
          </p:cNvSpPr>
          <p:nvPr>
            <p:custDataLst>
              <p:tags r:id="rId52"/>
            </p:custDataLst>
          </p:nvPr>
        </p:nvSpPr>
        <p:spPr bwMode="auto">
          <a:xfrm>
            <a:off x="6880225" y="5153025"/>
            <a:ext cx="2047875"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Yiyecek</a:t>
            </a:r>
            <a:r>
              <a:rPr lang="en-US" sz="1100" b="0" dirty="0" smtClean="0">
                <a:latin typeface="+mj-lt"/>
                <a:ea typeface="+mn-ea"/>
              </a:rPr>
              <a:t> </a:t>
            </a:r>
            <a:r>
              <a:rPr lang="tr-TR" sz="1100" b="0" dirty="0" err="1">
                <a:latin typeface="+mj-lt"/>
                <a:ea typeface="+mn-ea"/>
              </a:rPr>
              <a:t>v</a:t>
            </a:r>
            <a:r>
              <a:rPr lang="en-US" sz="1100" b="0" dirty="0" smtClean="0">
                <a:latin typeface="+mj-lt"/>
                <a:ea typeface="+mn-ea"/>
              </a:rPr>
              <a:t>e </a:t>
            </a:r>
            <a:r>
              <a:rPr lang="en-US" sz="1100" b="0" dirty="0" err="1">
                <a:latin typeface="+mj-lt"/>
                <a:ea typeface="+mn-ea"/>
              </a:rPr>
              <a:t>İçecek</a:t>
            </a:r>
            <a:r>
              <a:rPr lang="en-US" sz="1100" b="0" dirty="0">
                <a:latin typeface="+mj-lt"/>
                <a:ea typeface="+mn-ea"/>
              </a:rPr>
              <a:t> </a:t>
            </a:r>
            <a:r>
              <a:rPr lang="en-US" sz="1100" b="0" dirty="0" err="1">
                <a:latin typeface="+mj-lt"/>
                <a:ea typeface="+mn-ea"/>
              </a:rPr>
              <a:t>Hizmeti</a:t>
            </a:r>
            <a:r>
              <a:rPr lang="en-US" sz="1100" b="0" dirty="0">
                <a:latin typeface="+mj-lt"/>
                <a:ea typeface="+mn-ea"/>
              </a:rPr>
              <a:t> </a:t>
            </a:r>
            <a:r>
              <a:rPr lang="en-US" sz="1100" b="0" dirty="0" err="1">
                <a:latin typeface="+mj-lt"/>
                <a:ea typeface="+mn-ea"/>
              </a:rPr>
              <a:t>Faal</a:t>
            </a:r>
            <a:r>
              <a:rPr lang="en-US" sz="1100" b="0" dirty="0">
                <a:latin typeface="+mj-lt"/>
                <a:ea typeface="+mn-ea"/>
              </a:rPr>
              <a:t>. </a:t>
            </a:r>
            <a:endParaRPr lang="tr-TR" sz="1100" b="0" dirty="0">
              <a:latin typeface="+mj-lt"/>
              <a:ea typeface="+mn-ea"/>
              <a:sym typeface="+mn-lt"/>
            </a:endParaRPr>
          </a:p>
        </p:txBody>
      </p:sp>
      <p:sp>
        <p:nvSpPr>
          <p:cNvPr id="151" name="76 Metin Yer Tutucusu"/>
          <p:cNvSpPr>
            <a:spLocks noGrp="1"/>
          </p:cNvSpPr>
          <p:nvPr>
            <p:custDataLst>
              <p:tags r:id="rId53"/>
            </p:custDataLst>
          </p:nvPr>
        </p:nvSpPr>
        <p:spPr bwMode="auto">
          <a:xfrm>
            <a:off x="5907088" y="4225925"/>
            <a:ext cx="3021012"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Bina</a:t>
            </a:r>
            <a:r>
              <a:rPr lang="en-US" sz="1100" b="0" dirty="0" smtClean="0">
                <a:latin typeface="+mj-lt"/>
                <a:ea typeface="+mn-ea"/>
              </a:rPr>
              <a:t> </a:t>
            </a:r>
            <a:r>
              <a:rPr lang="tr-TR" sz="1100" b="0" dirty="0" smtClean="0">
                <a:latin typeface="+mj-lt"/>
                <a:ea typeface="+mn-ea"/>
              </a:rPr>
              <a:t>v</a:t>
            </a:r>
            <a:r>
              <a:rPr lang="en-US" sz="1100" b="0" dirty="0" smtClean="0">
                <a:latin typeface="+mj-lt"/>
                <a:ea typeface="+mn-ea"/>
              </a:rPr>
              <a:t>e </a:t>
            </a:r>
            <a:r>
              <a:rPr lang="en-US" sz="1100" b="0" dirty="0" err="1">
                <a:latin typeface="+mj-lt"/>
                <a:ea typeface="+mn-ea"/>
              </a:rPr>
              <a:t>Çevre</a:t>
            </a:r>
            <a:r>
              <a:rPr lang="en-US" sz="1100" b="0" dirty="0">
                <a:latin typeface="+mj-lt"/>
                <a:ea typeface="+mn-ea"/>
              </a:rPr>
              <a:t> </a:t>
            </a:r>
            <a:r>
              <a:rPr lang="en-US" sz="1100" b="0" dirty="0" err="1">
                <a:latin typeface="+mj-lt"/>
                <a:ea typeface="+mn-ea"/>
              </a:rPr>
              <a:t>Düzenleme</a:t>
            </a:r>
            <a:r>
              <a:rPr lang="en-US" sz="1100" b="0" dirty="0">
                <a:latin typeface="+mj-lt"/>
                <a:ea typeface="+mn-ea"/>
              </a:rPr>
              <a:t> </a:t>
            </a:r>
            <a:r>
              <a:rPr lang="en-US" sz="1100" b="0" dirty="0" err="1">
                <a:latin typeface="+mj-lt"/>
                <a:ea typeface="+mn-ea"/>
              </a:rPr>
              <a:t>Faaliyet</a:t>
            </a:r>
            <a:r>
              <a:rPr lang="en-US" sz="1100" b="0" dirty="0">
                <a:latin typeface="+mj-lt"/>
                <a:ea typeface="+mn-ea"/>
              </a:rPr>
              <a:t>. </a:t>
            </a:r>
            <a:endParaRPr lang="tr-TR" sz="1100" b="0" dirty="0">
              <a:latin typeface="+mj-lt"/>
              <a:ea typeface="+mn-ea"/>
              <a:sym typeface="+mn-lt"/>
            </a:endParaRPr>
          </a:p>
        </p:txBody>
      </p:sp>
      <p:sp>
        <p:nvSpPr>
          <p:cNvPr id="152" name="Metin Yer Tutucusu 7"/>
          <p:cNvSpPr>
            <a:spLocks noGrp="1"/>
          </p:cNvSpPr>
          <p:nvPr>
            <p:custDataLst>
              <p:tags r:id="rId54"/>
            </p:custDataLst>
          </p:nvPr>
        </p:nvSpPr>
        <p:spPr bwMode="gray">
          <a:xfrm>
            <a:off x="9150350" y="376237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100" b="0" dirty="0" smtClean="0">
                <a:latin typeface="+mj-lt"/>
                <a:ea typeface="+mn-ea"/>
              </a:rPr>
              <a:t>367</a:t>
            </a:r>
            <a:endParaRPr lang="tr-TR" sz="1100" b="0" dirty="0">
              <a:latin typeface="+mj-lt"/>
              <a:ea typeface="+mn-ea"/>
              <a:sym typeface="Arial"/>
            </a:endParaRPr>
          </a:p>
        </p:txBody>
      </p:sp>
      <p:sp>
        <p:nvSpPr>
          <p:cNvPr id="153" name="74 Metin Yer Tutucusu"/>
          <p:cNvSpPr>
            <a:spLocks noGrp="1"/>
          </p:cNvSpPr>
          <p:nvPr>
            <p:custDataLst>
              <p:tags r:id="rId55"/>
            </p:custDataLst>
          </p:nvPr>
        </p:nvSpPr>
        <p:spPr bwMode="auto">
          <a:xfrm>
            <a:off x="6880225" y="3298825"/>
            <a:ext cx="2047875"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100" b="0" dirty="0" err="1" smtClean="0">
                <a:latin typeface="+mj-lt"/>
                <a:ea typeface="+mn-ea"/>
              </a:rPr>
              <a:t>Toptan</a:t>
            </a:r>
            <a:r>
              <a:rPr lang="en-US" sz="1100" b="0" dirty="0" smtClean="0">
                <a:latin typeface="+mj-lt"/>
                <a:ea typeface="+mn-ea"/>
              </a:rPr>
              <a:t> </a:t>
            </a:r>
            <a:r>
              <a:rPr lang="en-US" sz="1100" b="0" dirty="0">
                <a:latin typeface="+mj-lt"/>
                <a:ea typeface="+mn-ea"/>
              </a:rPr>
              <a:t>Tic.(</a:t>
            </a:r>
            <a:r>
              <a:rPr lang="en-US" sz="1100" b="0" dirty="0" err="1">
                <a:latin typeface="+mj-lt"/>
                <a:ea typeface="+mn-ea"/>
              </a:rPr>
              <a:t>Mot.Taşıt.Onar.Hariç</a:t>
            </a:r>
            <a:r>
              <a:rPr lang="en-US" sz="1100" b="0" dirty="0">
                <a:latin typeface="+mj-lt"/>
                <a:ea typeface="+mn-ea"/>
              </a:rPr>
              <a:t>)</a:t>
            </a:r>
            <a:r>
              <a:rPr lang="en-US" sz="1000" b="0" dirty="0">
                <a:ea typeface="+mn-ea"/>
              </a:rPr>
              <a:t> </a:t>
            </a:r>
            <a:endParaRPr lang="tr-TR" sz="1000" b="0" dirty="0">
              <a:ea typeface="+mn-ea"/>
              <a:sym typeface="+mn-lt"/>
            </a:endParaRPr>
          </a:p>
        </p:txBody>
      </p:sp>
      <p:sp>
        <p:nvSpPr>
          <p:cNvPr id="157" name="Rectangle 6"/>
          <p:cNvSpPr/>
          <p:nvPr/>
        </p:nvSpPr>
        <p:spPr bwMode="auto">
          <a:xfrm>
            <a:off x="255588" y="1385888"/>
            <a:ext cx="4476750" cy="5002212"/>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200041" name="33 Metin kutusu"/>
          <p:cNvSpPr txBox="1">
            <a:spLocks noChangeArrowheads="1"/>
          </p:cNvSpPr>
          <p:nvPr/>
        </p:nvSpPr>
        <p:spPr bwMode="auto">
          <a:xfrm>
            <a:off x="3051175" y="1385888"/>
            <a:ext cx="1865313" cy="261937"/>
          </a:xfrm>
          <a:prstGeom prst="rect">
            <a:avLst/>
          </a:prstGeom>
          <a:noFill/>
          <a:ln w="9525">
            <a:noFill/>
            <a:miter lim="800000"/>
            <a:headEnd/>
            <a:tailEnd/>
          </a:ln>
        </p:spPr>
        <p:txBody>
          <a:bodyPr>
            <a:spAutoFit/>
          </a:bodyPr>
          <a:lstStyle/>
          <a:p>
            <a:pPr algn="ctr"/>
            <a:r>
              <a:rPr lang="tr-TR" u="sng"/>
              <a:t>Kayıtlı çalışan sayısı</a:t>
            </a:r>
          </a:p>
        </p:txBody>
      </p:sp>
      <p:sp>
        <p:nvSpPr>
          <p:cNvPr id="159" name="Rectangle 6"/>
          <p:cNvSpPr/>
          <p:nvPr/>
        </p:nvSpPr>
        <p:spPr bwMode="auto">
          <a:xfrm>
            <a:off x="4964113" y="1385888"/>
            <a:ext cx="4683125" cy="5002212"/>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60" name="33 Metin kutusu"/>
          <p:cNvSpPr txBox="1"/>
          <p:nvPr/>
        </p:nvSpPr>
        <p:spPr>
          <a:xfrm>
            <a:off x="4818063" y="1373188"/>
            <a:ext cx="1366837" cy="430212"/>
          </a:xfrm>
          <a:prstGeom prst="rect">
            <a:avLst/>
          </a:prstGeom>
          <a:noFill/>
        </p:spPr>
        <p:txBody>
          <a:bodyPr>
            <a:spAutoFit/>
          </a:bodyPr>
          <a:lstStyle/>
          <a:p>
            <a:pPr algn="ctr">
              <a:defRPr/>
            </a:pPr>
            <a:r>
              <a:rPr lang="tr-TR" dirty="0">
                <a:latin typeface="+mj-lt"/>
                <a:cs typeface="Arial" pitchFamily="34" charset="0"/>
              </a:rPr>
              <a:t>İmalât sektörü </a:t>
            </a:r>
          </a:p>
          <a:p>
            <a:pPr algn="ctr">
              <a:defRPr/>
            </a:pPr>
            <a:r>
              <a:rPr lang="tr-TR" u="sng" dirty="0">
                <a:latin typeface="+mj-lt"/>
                <a:cs typeface="Arial" pitchFamily="34" charset="0"/>
              </a:rPr>
              <a:t>içindeki payı</a:t>
            </a:r>
          </a:p>
        </p:txBody>
      </p:sp>
      <p:sp>
        <p:nvSpPr>
          <p:cNvPr id="161" name="28 Metin Yer Tutucusu"/>
          <p:cNvSpPr>
            <a:spLocks noGrp="1"/>
          </p:cNvSpPr>
          <p:nvPr>
            <p:custDataLst>
              <p:tags r:id="rId56"/>
            </p:custDataLst>
          </p:nvPr>
        </p:nvSpPr>
        <p:spPr bwMode="auto">
          <a:xfrm>
            <a:off x="5049838" y="1831975"/>
            <a:ext cx="523875" cy="252413"/>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16%</a:t>
            </a:r>
            <a:r>
              <a:rPr lang="tr-TR" sz="1100" dirty="0" smtClean="0"/>
              <a:t> </a:t>
            </a:r>
            <a:endParaRPr lang="tr-TR" sz="1100" dirty="0">
              <a:latin typeface="Calibri"/>
              <a:sym typeface="Calibri"/>
            </a:endParaRPr>
          </a:p>
        </p:txBody>
      </p:sp>
      <p:sp>
        <p:nvSpPr>
          <p:cNvPr id="162" name="28 Metin Yer Tutucusu"/>
          <p:cNvSpPr>
            <a:spLocks noGrp="1"/>
          </p:cNvSpPr>
          <p:nvPr>
            <p:custDataLst>
              <p:tags r:id="rId57"/>
            </p:custDataLst>
          </p:nvPr>
        </p:nvSpPr>
        <p:spPr bwMode="auto">
          <a:xfrm>
            <a:off x="5049838" y="2236788"/>
            <a:ext cx="523875" cy="252412"/>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12%</a:t>
            </a:r>
            <a:r>
              <a:rPr lang="tr-TR" sz="1100" dirty="0" smtClean="0">
                <a:latin typeface="+mj-lt"/>
              </a:rPr>
              <a:t> </a:t>
            </a:r>
            <a:endParaRPr lang="tr-TR" sz="1100" dirty="0">
              <a:latin typeface="+mj-lt"/>
              <a:sym typeface="Calibri"/>
            </a:endParaRPr>
          </a:p>
        </p:txBody>
      </p:sp>
      <p:sp>
        <p:nvSpPr>
          <p:cNvPr id="163" name="28 Metin Yer Tutucusu"/>
          <p:cNvSpPr>
            <a:spLocks noGrp="1"/>
          </p:cNvSpPr>
          <p:nvPr>
            <p:custDataLst>
              <p:tags r:id="rId58"/>
            </p:custDataLst>
          </p:nvPr>
        </p:nvSpPr>
        <p:spPr bwMode="auto">
          <a:xfrm>
            <a:off x="5049838" y="2770188"/>
            <a:ext cx="523875" cy="252412"/>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11%</a:t>
            </a:r>
            <a:r>
              <a:rPr lang="tr-TR" sz="1400" dirty="0" smtClean="0"/>
              <a:t> </a:t>
            </a:r>
            <a:endParaRPr lang="tr-TR" sz="1400" dirty="0">
              <a:latin typeface="Calibri"/>
              <a:sym typeface="Calibri"/>
            </a:endParaRPr>
          </a:p>
        </p:txBody>
      </p:sp>
      <p:sp>
        <p:nvSpPr>
          <p:cNvPr id="165" name="28 Metin Yer Tutucusu"/>
          <p:cNvSpPr>
            <a:spLocks noGrp="1"/>
          </p:cNvSpPr>
          <p:nvPr>
            <p:custDataLst>
              <p:tags r:id="rId59"/>
            </p:custDataLst>
          </p:nvPr>
        </p:nvSpPr>
        <p:spPr bwMode="auto">
          <a:xfrm>
            <a:off x="5049838" y="3275013"/>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6%</a:t>
            </a:r>
            <a:r>
              <a:rPr lang="tr-TR" sz="1100" dirty="0" smtClean="0">
                <a:latin typeface="+mj-lt"/>
              </a:rPr>
              <a:t> </a:t>
            </a:r>
            <a:endParaRPr lang="tr-TR" sz="1100" dirty="0">
              <a:latin typeface="+mj-lt"/>
              <a:sym typeface="Calibri"/>
            </a:endParaRPr>
          </a:p>
        </p:txBody>
      </p:sp>
      <p:sp>
        <p:nvSpPr>
          <p:cNvPr id="166" name="28 Metin Yer Tutucusu"/>
          <p:cNvSpPr>
            <a:spLocks noGrp="1"/>
          </p:cNvSpPr>
          <p:nvPr>
            <p:custDataLst>
              <p:tags r:id="rId60"/>
            </p:custDataLst>
          </p:nvPr>
        </p:nvSpPr>
        <p:spPr bwMode="auto">
          <a:xfrm>
            <a:off x="5049838" y="3727450"/>
            <a:ext cx="523875" cy="252413"/>
          </a:xfrm>
          <a:prstGeom prst="roundRect">
            <a:avLst>
              <a:gd name="adj" fmla="val 49686"/>
            </a:avLst>
          </a:prstGeom>
          <a:solidFill>
            <a:schemeClr val="bg1"/>
          </a:solidFill>
          <a:ln w="9525">
            <a:solidFill>
              <a:schemeClr val="tx1"/>
            </a:solidFill>
            <a:miter lim="800000"/>
            <a:headEnd/>
            <a:tailEnd/>
          </a:ln>
          <a:effectLst/>
        </p:spPr>
        <p:txBody>
          <a:bodyPr lIns="0" tIns="1588"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6%</a:t>
            </a:r>
            <a:r>
              <a:rPr lang="tr-TR" sz="1400" dirty="0" smtClean="0"/>
              <a:t> </a:t>
            </a:r>
            <a:endParaRPr lang="tr-TR" sz="1400" dirty="0">
              <a:latin typeface="Calibri"/>
              <a:sym typeface="Calibri"/>
            </a:endParaRPr>
          </a:p>
        </p:txBody>
      </p:sp>
      <p:sp>
        <p:nvSpPr>
          <p:cNvPr id="167" name="28 Metin Yer Tutucusu"/>
          <p:cNvSpPr>
            <a:spLocks noGrp="1"/>
          </p:cNvSpPr>
          <p:nvPr>
            <p:custDataLst>
              <p:tags r:id="rId61"/>
            </p:custDataLst>
          </p:nvPr>
        </p:nvSpPr>
        <p:spPr bwMode="auto">
          <a:xfrm>
            <a:off x="5049838" y="4194175"/>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5%</a:t>
            </a:r>
            <a:r>
              <a:rPr lang="tr-TR" sz="1100" dirty="0" smtClean="0">
                <a:latin typeface="+mj-lt"/>
              </a:rPr>
              <a:t> </a:t>
            </a:r>
            <a:endParaRPr lang="tr-TR" sz="1100" dirty="0">
              <a:latin typeface="+mj-lt"/>
              <a:sym typeface="Calibri"/>
            </a:endParaRPr>
          </a:p>
        </p:txBody>
      </p:sp>
      <p:sp>
        <p:nvSpPr>
          <p:cNvPr id="168" name="28 Metin Yer Tutucusu"/>
          <p:cNvSpPr>
            <a:spLocks noGrp="1"/>
          </p:cNvSpPr>
          <p:nvPr>
            <p:custDataLst>
              <p:tags r:id="rId62"/>
            </p:custDataLst>
          </p:nvPr>
        </p:nvSpPr>
        <p:spPr bwMode="auto">
          <a:xfrm>
            <a:off x="5049838" y="4641850"/>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4%</a:t>
            </a:r>
            <a:r>
              <a:rPr lang="tr-TR" sz="1400" dirty="0" smtClean="0"/>
              <a:t> </a:t>
            </a:r>
            <a:endParaRPr lang="tr-TR" sz="1400" dirty="0">
              <a:latin typeface="Calibri"/>
              <a:sym typeface="Calibri"/>
            </a:endParaRPr>
          </a:p>
        </p:txBody>
      </p:sp>
      <p:sp>
        <p:nvSpPr>
          <p:cNvPr id="169" name="28 Metin Yer Tutucusu"/>
          <p:cNvSpPr>
            <a:spLocks noGrp="1"/>
          </p:cNvSpPr>
          <p:nvPr>
            <p:custDataLst>
              <p:tags r:id="rId63"/>
            </p:custDataLst>
          </p:nvPr>
        </p:nvSpPr>
        <p:spPr bwMode="auto">
          <a:xfrm>
            <a:off x="5049838" y="5151438"/>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4%</a:t>
            </a:r>
            <a:r>
              <a:rPr lang="tr-TR" sz="1100" dirty="0" smtClean="0">
                <a:latin typeface="+mj-lt"/>
              </a:rPr>
              <a:t> </a:t>
            </a:r>
            <a:endParaRPr lang="tr-TR" sz="1100" dirty="0">
              <a:latin typeface="+mj-lt"/>
              <a:sym typeface="Calibri"/>
            </a:endParaRPr>
          </a:p>
        </p:txBody>
      </p:sp>
      <p:sp>
        <p:nvSpPr>
          <p:cNvPr id="170" name="28 Metin Yer Tutucusu"/>
          <p:cNvSpPr>
            <a:spLocks noGrp="1"/>
          </p:cNvSpPr>
          <p:nvPr>
            <p:custDataLst>
              <p:tags r:id="rId64"/>
            </p:custDataLst>
          </p:nvPr>
        </p:nvSpPr>
        <p:spPr bwMode="auto">
          <a:xfrm>
            <a:off x="5049838" y="5621338"/>
            <a:ext cx="523875" cy="252412"/>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3%</a:t>
            </a:r>
            <a:r>
              <a:rPr lang="tr-TR" sz="1100" dirty="0" smtClean="0">
                <a:latin typeface="+mj-lt"/>
              </a:rPr>
              <a:t> </a:t>
            </a:r>
            <a:endParaRPr lang="tr-TR" sz="1100" dirty="0">
              <a:latin typeface="+mj-lt"/>
              <a:sym typeface="Calibri"/>
            </a:endParaRPr>
          </a:p>
        </p:txBody>
      </p:sp>
      <p:sp>
        <p:nvSpPr>
          <p:cNvPr id="171" name="28 Metin Yer Tutucusu"/>
          <p:cNvSpPr>
            <a:spLocks noGrp="1"/>
          </p:cNvSpPr>
          <p:nvPr>
            <p:custDataLst>
              <p:tags r:id="rId65"/>
            </p:custDataLst>
          </p:nvPr>
        </p:nvSpPr>
        <p:spPr bwMode="auto">
          <a:xfrm>
            <a:off x="5049838" y="6070600"/>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1100" b="0" dirty="0" smtClean="0">
                <a:latin typeface="+mj-lt"/>
              </a:rPr>
              <a:t>3%</a:t>
            </a:r>
            <a:r>
              <a:rPr lang="tr-TR" sz="1100" dirty="0" smtClean="0">
                <a:latin typeface="+mj-lt"/>
              </a:rPr>
              <a:t> </a:t>
            </a:r>
            <a:endParaRPr lang="tr-TR" sz="1100" dirty="0">
              <a:latin typeface="+mj-lt"/>
              <a:sym typeface="Calibri"/>
            </a:endParaRPr>
          </a:p>
        </p:txBody>
      </p:sp>
      <p:sp>
        <p:nvSpPr>
          <p:cNvPr id="172" name="33 Metin kutusu"/>
          <p:cNvSpPr txBox="1"/>
          <p:nvPr/>
        </p:nvSpPr>
        <p:spPr>
          <a:xfrm>
            <a:off x="7835900" y="1395413"/>
            <a:ext cx="1846263" cy="261937"/>
          </a:xfrm>
          <a:prstGeom prst="rect">
            <a:avLst/>
          </a:prstGeom>
          <a:noFill/>
        </p:spPr>
        <p:txBody>
          <a:bodyPr>
            <a:spAutoFit/>
          </a:bodyPr>
          <a:lstStyle/>
          <a:p>
            <a:pPr algn="ctr">
              <a:defRPr/>
            </a:pPr>
            <a:r>
              <a:rPr lang="tr-TR" u="sng" dirty="0">
                <a:latin typeface="+mj-lt"/>
                <a:cs typeface="Arial" pitchFamily="34" charset="0"/>
              </a:rPr>
              <a:t>Sektördeki işletme sayısı</a:t>
            </a:r>
          </a:p>
        </p:txBody>
      </p:sp>
      <p:sp>
        <p:nvSpPr>
          <p:cNvPr id="1200055" name="Slayt Numarası Yer Tutucusu 4"/>
          <p:cNvSpPr>
            <a:spLocks noGrp="1"/>
          </p:cNvSpPr>
          <p:nvPr>
            <p:ph type="sldNum" sz="quarter" idx="12"/>
          </p:nvPr>
        </p:nvSpPr>
        <p:spPr bwMode="auto">
          <a:xfrm>
            <a:off x="9163050" y="6492875"/>
            <a:ext cx="457200" cy="263525"/>
          </a:xfrm>
          <a:noFill/>
          <a:ln>
            <a:miter lim="800000"/>
            <a:headEnd/>
            <a:tailEnd/>
          </a:ln>
        </p:spPr>
        <p:txBody>
          <a:bodyPr/>
          <a:lstStyle/>
          <a:p>
            <a:fld id="{90B6A90B-0C44-44AF-BB6B-FE623E34EA3D}"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0209" name="Başlık 1"/>
          <p:cNvSpPr>
            <a:spLocks noGrp="1"/>
          </p:cNvSpPr>
          <p:nvPr>
            <p:ph type="title"/>
          </p:nvPr>
        </p:nvSpPr>
        <p:spPr>
          <a:xfrm>
            <a:off x="277813" y="234950"/>
            <a:ext cx="9328150" cy="715963"/>
          </a:xfrm>
        </p:spPr>
        <p:txBody>
          <a:bodyPr/>
          <a:lstStyle/>
          <a:p>
            <a:pPr eaLnBrk="1" hangingPunct="1"/>
            <a:r>
              <a:rPr lang="tr-TR" smtClean="0"/>
              <a:t>Mardin’deki </a:t>
            </a:r>
            <a:r>
              <a:rPr lang="tr-TR" i="1" smtClean="0"/>
              <a:t>ziraî, sınaî ve ticarî </a:t>
            </a:r>
            <a:r>
              <a:rPr lang="tr-TR" smtClean="0"/>
              <a:t>firmalar </a:t>
            </a:r>
            <a:r>
              <a:rPr lang="tr-TR" i="1" smtClean="0"/>
              <a:t>Merkez (Artuklu), Kızıltepe, Nusaybin ve Midyat </a:t>
            </a:r>
            <a:r>
              <a:rPr lang="tr-TR" smtClean="0"/>
              <a:t>ilçelerinde yoğunlaşmış.</a:t>
            </a:r>
            <a:br>
              <a:rPr lang="tr-TR" smtClean="0"/>
            </a:br>
            <a:endParaRPr lang="tr-TR" smtClean="0"/>
          </a:p>
        </p:txBody>
      </p:sp>
      <p:graphicFrame>
        <p:nvGraphicFramePr>
          <p:cNvPr id="7" name="İçerik Yer Tutucusu 6"/>
          <p:cNvGraphicFramePr>
            <a:graphicFrameLocks noGrp="1"/>
          </p:cNvGraphicFramePr>
          <p:nvPr>
            <p:ph idx="1"/>
          </p:nvPr>
        </p:nvGraphicFramePr>
        <p:xfrm>
          <a:off x="414338" y="1100138"/>
          <a:ext cx="4169229" cy="2566701"/>
        </p:xfrm>
        <a:graphic>
          <a:graphicData uri="http://schemas.openxmlformats.org/drawingml/2006/table">
            <a:tbl>
              <a:tblPr>
                <a:tableStyleId>{5C22544A-7EE6-4342-B048-85BDC9FD1C3A}</a:tableStyleId>
              </a:tblPr>
              <a:tblGrid>
                <a:gridCol w="3255348"/>
                <a:gridCol w="913881"/>
              </a:tblGrid>
              <a:tr h="99077">
                <a:tc gridSpan="2">
                  <a:txBody>
                    <a:bodyPr/>
                    <a:lstStyle/>
                    <a:p>
                      <a:pPr algn="l" fontAlgn="ctr"/>
                      <a:r>
                        <a:rPr lang="tr-TR" sz="1000" b="1" u="none" strike="noStrike" dirty="0" smtClean="0">
                          <a:effectLst/>
                          <a:latin typeface="+mj-lt"/>
                        </a:rPr>
                        <a:t>Mardin </a:t>
                      </a:r>
                      <a:r>
                        <a:rPr lang="tr-TR" sz="1000" b="1" u="none" strike="noStrike" dirty="0">
                          <a:effectLst/>
                          <a:latin typeface="+mj-lt"/>
                        </a:rPr>
                        <a:t>Ticaret ve Sanayi Odası'na Kayıtlı Firmalar (2018) (adet) (*)</a:t>
                      </a:r>
                      <a:endParaRPr lang="tr-TR" sz="1000" b="1" i="0" u="none" strike="noStrike" dirty="0">
                        <a:solidFill>
                          <a:srgbClr val="000000"/>
                        </a:solidFill>
                        <a:effectLst/>
                        <a:latin typeface="+mj-lt"/>
                      </a:endParaRPr>
                    </a:p>
                  </a:txBody>
                  <a:tcPr marL="7620" marR="7620" marT="7620" marB="0" anchor="ctr"/>
                </a:tc>
                <a:tc hMerge="1">
                  <a:txBody>
                    <a:bodyPr/>
                    <a:lstStyle/>
                    <a:p>
                      <a:endParaRPr lang="tr-TR"/>
                    </a:p>
                  </a:txBody>
                  <a:tcPr/>
                </a:tc>
              </a:tr>
              <a:tr h="181641">
                <a:tc>
                  <a:txBody>
                    <a:bodyPr/>
                    <a:lstStyle/>
                    <a:p>
                      <a:pPr algn="l" fontAlgn="ctr"/>
                      <a:r>
                        <a:rPr lang="tr-TR" sz="1000" u="none" strike="noStrike" dirty="0">
                          <a:effectLst/>
                          <a:latin typeface="+mj-lt"/>
                        </a:rPr>
                        <a:t>Meslek Grupları</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Toplam (adet)</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nb-NO" sz="1000" u="none" strike="noStrike" dirty="0">
                          <a:effectLst/>
                          <a:latin typeface="+mj-lt"/>
                        </a:rPr>
                        <a:t>Grup 1: İnşaat ve Yapı Malzemeleri</a:t>
                      </a:r>
                      <a:endParaRPr lang="nb-NO"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760</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2: Tekstil Deri</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148</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3: Hayvancılık Et ve Süt Ürünleri</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259</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4: Turizm Eğitim ve Sağlık</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180</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es-ES" sz="1000" u="none" strike="noStrike" dirty="0">
                          <a:effectLst/>
                          <a:latin typeface="+mj-lt"/>
                        </a:rPr>
                        <a:t>Grup 5: Tarım ve Ormancılık</a:t>
                      </a:r>
                      <a:endParaRPr lang="es-ES"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327</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6: Nakliye, Otomotiv Satış-Onarım</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432</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7: Gıda ve Unlu Mamuller</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238</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8: Akaryakıt, Kimyevî Maddeler ve Madencilik</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143</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9: Bilişim, İletişim, Elektrikli Cihazlar ve Baskı</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225</a:t>
                      </a:r>
                      <a:endParaRPr lang="tr-TR" sz="1000" b="0" i="0" u="none" strike="noStrike">
                        <a:solidFill>
                          <a:srgbClr val="000000"/>
                        </a:solidFill>
                        <a:effectLst/>
                        <a:latin typeface="+mj-lt"/>
                      </a:endParaRPr>
                    </a:p>
                  </a:txBody>
                  <a:tcPr marL="7620" marR="7620" marT="7620" marB="0" anchor="ctr"/>
                </a:tc>
              </a:tr>
              <a:tr h="99077">
                <a:tc>
                  <a:txBody>
                    <a:bodyPr/>
                    <a:lstStyle/>
                    <a:p>
                      <a:pPr algn="l" fontAlgn="ctr"/>
                      <a:r>
                        <a:rPr lang="tr-TR" sz="1000" u="none" strike="noStrike" dirty="0">
                          <a:effectLst/>
                          <a:latin typeface="+mj-lt"/>
                        </a:rPr>
                        <a:t>Grup 10: Finansal Yatırım Araçları, Teknik Danışmanlık ve Müşavirlik</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175</a:t>
                      </a:r>
                      <a:endParaRPr lang="tr-TR" sz="1000" b="0" i="0" u="none" strike="noStrike">
                        <a:solidFill>
                          <a:srgbClr val="000000"/>
                        </a:solidFill>
                        <a:effectLst/>
                        <a:latin typeface="+mj-lt"/>
                      </a:endParaRPr>
                    </a:p>
                  </a:txBody>
                  <a:tcPr marL="7620" marR="7620" marT="7620" marB="0" anchor="ctr"/>
                </a:tc>
              </a:tr>
              <a:tr h="107334">
                <a:tc>
                  <a:txBody>
                    <a:bodyPr/>
                    <a:lstStyle/>
                    <a:p>
                      <a:pPr algn="l" fontAlgn="ctr"/>
                      <a:r>
                        <a:rPr lang="tr-TR" sz="1000" u="none" strike="noStrike" dirty="0">
                          <a:effectLst/>
                          <a:latin typeface="+mj-lt"/>
                        </a:rPr>
                        <a:t>Genel Toplam (adet)</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dirty="0">
                          <a:effectLst/>
                          <a:latin typeface="+mj-lt"/>
                        </a:rPr>
                        <a:t>2887</a:t>
                      </a:r>
                      <a:endParaRPr lang="tr-TR" sz="1000" b="1" i="0" u="none" strike="noStrike" dirty="0">
                        <a:solidFill>
                          <a:srgbClr val="000000"/>
                        </a:solidFill>
                        <a:effectLst/>
                        <a:latin typeface="+mj-lt"/>
                      </a:endParaRPr>
                    </a:p>
                  </a:txBody>
                  <a:tcPr marL="7620" marR="7620" marT="7620" marB="0" anchor="ctr"/>
                </a:tc>
              </a:tr>
              <a:tr h="99077">
                <a:tc gridSpan="2">
                  <a:txBody>
                    <a:bodyPr/>
                    <a:lstStyle/>
                    <a:p>
                      <a:pPr marL="0" indent="0" algn="l" fontAlgn="ctr">
                        <a:buFont typeface="Arial" charset="0"/>
                        <a:buNone/>
                      </a:pPr>
                      <a:r>
                        <a:rPr lang="tr-TR" sz="1000" u="none" strike="noStrike" dirty="0" smtClean="0">
                          <a:effectLst/>
                          <a:latin typeface="+mj-lt"/>
                        </a:rPr>
                        <a:t>* Şu ilçelere ait veriler: Merkez, Dargeçit, Derik, Mazıdağı, Midyat, Ömerli,</a:t>
                      </a:r>
                      <a:r>
                        <a:rPr lang="tr-TR" sz="1000" u="none" strike="noStrike" baseline="0" dirty="0" smtClean="0">
                          <a:effectLst/>
                          <a:latin typeface="+mj-lt"/>
                        </a:rPr>
                        <a:t> </a:t>
                      </a:r>
                      <a:r>
                        <a:rPr lang="tr-TR" sz="1000" u="none" strike="noStrike" dirty="0" smtClean="0">
                          <a:effectLst/>
                          <a:latin typeface="+mj-lt"/>
                        </a:rPr>
                        <a:t>Savur, Yeşilli (Kızıltepe ve Nusaybin hariç).</a:t>
                      </a:r>
                      <a:endParaRPr lang="tr-TR" sz="1000" b="0" i="0" u="none" strike="noStrike" dirty="0">
                        <a:solidFill>
                          <a:srgbClr val="000000"/>
                        </a:solidFill>
                        <a:effectLst/>
                        <a:latin typeface="+mj-lt"/>
                      </a:endParaRPr>
                    </a:p>
                  </a:txBody>
                  <a:tcPr marL="7620" marR="7620" marT="7620" marB="0" anchor="ctr"/>
                </a:tc>
                <a:tc hMerge="1">
                  <a:txBody>
                    <a:bodyPr/>
                    <a:lstStyle/>
                    <a:p>
                      <a:endParaRPr lang="tr-TR"/>
                    </a:p>
                  </a:txBody>
                  <a:tcPr/>
                </a:tc>
              </a:tr>
            </a:tbl>
          </a:graphicData>
        </a:graphic>
      </p:graphicFrame>
      <p:graphicFrame>
        <p:nvGraphicFramePr>
          <p:cNvPr id="8" name="Tablo 7"/>
          <p:cNvGraphicFramePr>
            <a:graphicFrameLocks noGrp="1"/>
          </p:cNvGraphicFramePr>
          <p:nvPr/>
        </p:nvGraphicFramePr>
        <p:xfrm>
          <a:off x="4713288" y="1100138"/>
          <a:ext cx="4754880" cy="2581008"/>
        </p:xfrm>
        <a:graphic>
          <a:graphicData uri="http://schemas.openxmlformats.org/drawingml/2006/table">
            <a:tbl>
              <a:tblPr>
                <a:tableStyleId>{5C22544A-7EE6-4342-B048-85BDC9FD1C3A}</a:tableStyleId>
              </a:tblPr>
              <a:tblGrid>
                <a:gridCol w="3917315"/>
                <a:gridCol w="837565"/>
              </a:tblGrid>
              <a:tr h="172610">
                <a:tc gridSpan="2">
                  <a:txBody>
                    <a:bodyPr/>
                    <a:lstStyle/>
                    <a:p>
                      <a:pPr algn="l" fontAlgn="ctr"/>
                      <a:r>
                        <a:rPr lang="tr-TR" sz="1000" b="1" u="none" strike="noStrike" dirty="0">
                          <a:effectLst/>
                          <a:latin typeface="+mj-lt"/>
                        </a:rPr>
                        <a:t>Kızıltepe Ticaret ve Sanayi </a:t>
                      </a:r>
                      <a:r>
                        <a:rPr lang="tr-TR" sz="1000" b="1" u="none" strike="noStrike" dirty="0" err="1">
                          <a:effectLst/>
                          <a:latin typeface="+mj-lt"/>
                        </a:rPr>
                        <a:t>Odası'ına</a:t>
                      </a:r>
                      <a:r>
                        <a:rPr lang="tr-TR" sz="1000" b="1" u="none" strike="noStrike" dirty="0">
                          <a:effectLst/>
                          <a:latin typeface="+mj-lt"/>
                        </a:rPr>
                        <a:t> Kayıtlı Firmalar (2018) (adet)</a:t>
                      </a:r>
                      <a:endParaRPr lang="tr-TR" sz="1000" b="1" i="0" u="none" strike="noStrike" dirty="0">
                        <a:solidFill>
                          <a:srgbClr val="000000"/>
                        </a:solidFill>
                        <a:effectLst/>
                        <a:latin typeface="+mj-lt"/>
                      </a:endParaRPr>
                    </a:p>
                  </a:txBody>
                  <a:tcPr marL="7620" marR="7620" marT="7620" marB="0" anchor="ctr"/>
                </a:tc>
                <a:tc hMerge="1">
                  <a:txBody>
                    <a:bodyPr/>
                    <a:lstStyle/>
                    <a:p>
                      <a:endParaRPr lang="tr-TR"/>
                    </a:p>
                  </a:txBody>
                  <a:tcPr/>
                </a:tc>
              </a:tr>
              <a:tr h="337000">
                <a:tc>
                  <a:txBody>
                    <a:bodyPr/>
                    <a:lstStyle/>
                    <a:p>
                      <a:pPr algn="l" fontAlgn="ctr"/>
                      <a:r>
                        <a:rPr lang="tr-TR" sz="1000" u="none" strike="noStrike" dirty="0">
                          <a:effectLst/>
                          <a:latin typeface="+mj-lt"/>
                        </a:rPr>
                        <a:t>Meslek Grupları</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Toplam (adet)</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nb-NO" sz="1000" u="none" strike="noStrike" dirty="0">
                          <a:effectLst/>
                          <a:latin typeface="+mj-lt"/>
                        </a:rPr>
                        <a:t>Grup 1: İnşaat ve Yapı Malzemeleri</a:t>
                      </a:r>
                      <a:endParaRPr lang="nb-NO"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882</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tr-TR" sz="1000" u="none" strike="noStrike" dirty="0">
                          <a:effectLst/>
                          <a:latin typeface="+mj-lt"/>
                        </a:rPr>
                        <a:t>Grup 2: Tekstil Deri</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dirty="0">
                          <a:effectLst/>
                          <a:latin typeface="+mj-lt"/>
                        </a:rPr>
                        <a:t>242</a:t>
                      </a:r>
                      <a:endParaRPr lang="tr-TR" sz="1000" b="0" i="0" u="none" strike="noStrike" dirty="0">
                        <a:solidFill>
                          <a:srgbClr val="000000"/>
                        </a:solidFill>
                        <a:effectLst/>
                        <a:latin typeface="+mj-lt"/>
                      </a:endParaRPr>
                    </a:p>
                  </a:txBody>
                  <a:tcPr marL="7620" marR="7620" marT="7620" marB="0" anchor="ctr"/>
                </a:tc>
              </a:tr>
              <a:tr h="172610">
                <a:tc>
                  <a:txBody>
                    <a:bodyPr/>
                    <a:lstStyle/>
                    <a:p>
                      <a:pPr algn="l" fontAlgn="ctr"/>
                      <a:r>
                        <a:rPr lang="tr-TR" sz="1000" u="none" strike="noStrike" dirty="0">
                          <a:effectLst/>
                          <a:latin typeface="+mj-lt"/>
                        </a:rPr>
                        <a:t>Grup 3: Hayvancılık Et ve Süt Ürünleri</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606</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tr-TR" sz="1000" u="none" strike="noStrike" dirty="0">
                          <a:effectLst/>
                          <a:latin typeface="+mj-lt"/>
                        </a:rPr>
                        <a:t>Grup 4: Turizm Eğitim ve Sağlık</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356</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es-ES" sz="1000" u="none" strike="noStrike" dirty="0">
                          <a:effectLst/>
                          <a:latin typeface="+mj-lt"/>
                        </a:rPr>
                        <a:t>Grup 5: Tarım ve Ormancılık</a:t>
                      </a:r>
                      <a:endParaRPr lang="es-ES"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926</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tr-TR" sz="1000" u="none" strike="noStrike" dirty="0">
                          <a:effectLst/>
                          <a:latin typeface="+mj-lt"/>
                        </a:rPr>
                        <a:t>Grup 6: Nakliye, Otomotiv Satış-Onarım</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1,022</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tr-TR" sz="1000" u="none" strike="noStrike" dirty="0">
                          <a:effectLst/>
                          <a:latin typeface="+mj-lt"/>
                        </a:rPr>
                        <a:t>Grup 7: Gıda ve Unlu Mamuller</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349</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tr-TR" sz="1000" u="none" strike="noStrike" dirty="0">
                          <a:effectLst/>
                          <a:latin typeface="+mj-lt"/>
                        </a:rPr>
                        <a:t>Grup 8: Akaryakıt, Kimyevî Maddeler ve Madencilik</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544</a:t>
                      </a:r>
                      <a:endParaRPr lang="tr-TR" sz="1000" b="0" i="0" u="none" strike="noStrike">
                        <a:solidFill>
                          <a:srgbClr val="000000"/>
                        </a:solidFill>
                        <a:effectLst/>
                        <a:latin typeface="+mj-lt"/>
                      </a:endParaRPr>
                    </a:p>
                  </a:txBody>
                  <a:tcPr marL="7620" marR="7620" marT="7620" marB="0" anchor="ctr"/>
                </a:tc>
              </a:tr>
              <a:tr h="172610">
                <a:tc>
                  <a:txBody>
                    <a:bodyPr/>
                    <a:lstStyle/>
                    <a:p>
                      <a:pPr algn="l" fontAlgn="ctr"/>
                      <a:r>
                        <a:rPr lang="tr-TR" sz="1000" u="none" strike="noStrike" dirty="0">
                          <a:effectLst/>
                          <a:latin typeface="+mj-lt"/>
                        </a:rPr>
                        <a:t>Grup 9: Bilişim, İletişim, Elektrikli Cihazlar ve Baskı</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250</a:t>
                      </a:r>
                      <a:endParaRPr lang="tr-TR" sz="1000" b="0" i="0" u="none" strike="noStrike">
                        <a:solidFill>
                          <a:srgbClr val="000000"/>
                        </a:solidFill>
                        <a:effectLst/>
                        <a:latin typeface="+mj-lt"/>
                      </a:endParaRPr>
                    </a:p>
                  </a:txBody>
                  <a:tcPr marL="7620" marR="7620" marT="7620" marB="0" anchor="ctr"/>
                </a:tc>
              </a:tr>
              <a:tr h="298117">
                <a:tc>
                  <a:txBody>
                    <a:bodyPr/>
                    <a:lstStyle/>
                    <a:p>
                      <a:pPr algn="l" fontAlgn="ctr"/>
                      <a:r>
                        <a:rPr lang="tr-TR" sz="1000" u="none" strike="noStrike" dirty="0">
                          <a:effectLst/>
                          <a:latin typeface="+mj-lt"/>
                        </a:rPr>
                        <a:t>Grup 10: Finansal Yatırım Araçları, Teknik Danışmanlık ve Müşavirlik</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279</a:t>
                      </a:r>
                      <a:endParaRPr lang="tr-TR" sz="1000" b="0" i="0" u="none" strike="noStrike">
                        <a:solidFill>
                          <a:srgbClr val="000000"/>
                        </a:solidFill>
                        <a:effectLst/>
                        <a:latin typeface="+mj-lt"/>
                      </a:endParaRPr>
                    </a:p>
                  </a:txBody>
                  <a:tcPr marL="7620" marR="7620" marT="7620" marB="0" anchor="ctr"/>
                </a:tc>
              </a:tr>
              <a:tr h="205488">
                <a:tc>
                  <a:txBody>
                    <a:bodyPr/>
                    <a:lstStyle/>
                    <a:p>
                      <a:pPr algn="l" fontAlgn="ctr"/>
                      <a:r>
                        <a:rPr lang="tr-TR" sz="1000" u="none" strike="noStrike" dirty="0">
                          <a:effectLst/>
                          <a:latin typeface="+mj-lt"/>
                        </a:rPr>
                        <a:t>Genel Toplam (adet)</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dirty="0">
                          <a:effectLst/>
                          <a:latin typeface="+mj-lt"/>
                        </a:rPr>
                        <a:t>4,435</a:t>
                      </a:r>
                      <a:endParaRPr lang="tr-TR" sz="1000" b="1" i="0" u="none" strike="noStrike" dirty="0">
                        <a:solidFill>
                          <a:srgbClr val="000000"/>
                        </a:solidFill>
                        <a:effectLst/>
                        <a:latin typeface="+mj-lt"/>
                      </a:endParaRPr>
                    </a:p>
                  </a:txBody>
                  <a:tcPr marL="7620" marR="7620" marT="7620" marB="0" anchor="ctr"/>
                </a:tc>
              </a:tr>
            </a:tbl>
          </a:graphicData>
        </a:graphic>
      </p:graphicFrame>
      <p:graphicFrame>
        <p:nvGraphicFramePr>
          <p:cNvPr id="9" name="Tablo 8"/>
          <p:cNvGraphicFramePr>
            <a:graphicFrameLocks noGrp="1"/>
          </p:cNvGraphicFramePr>
          <p:nvPr/>
        </p:nvGraphicFramePr>
        <p:xfrm>
          <a:off x="414338" y="4037013"/>
          <a:ext cx="4201886" cy="1999854"/>
        </p:xfrm>
        <a:graphic>
          <a:graphicData uri="http://schemas.openxmlformats.org/drawingml/2006/table">
            <a:tbl>
              <a:tblPr>
                <a:tableStyleId>{5C22544A-7EE6-4342-B048-85BDC9FD1C3A}</a:tableStyleId>
              </a:tblPr>
              <a:tblGrid>
                <a:gridCol w="2887028"/>
                <a:gridCol w="1314858"/>
              </a:tblGrid>
              <a:tr h="224283">
                <a:tc gridSpan="2">
                  <a:txBody>
                    <a:bodyPr/>
                    <a:lstStyle/>
                    <a:p>
                      <a:pPr algn="l" fontAlgn="ctr"/>
                      <a:r>
                        <a:rPr lang="tr-TR" sz="1000" b="1" u="none" strike="noStrike" dirty="0">
                          <a:effectLst/>
                          <a:latin typeface="+mj-lt"/>
                        </a:rPr>
                        <a:t>Nusaybin Ticaret ve Sanayi Odası'na Kayıtlı Firmalar (2018) (adet</a:t>
                      </a:r>
                      <a:r>
                        <a:rPr lang="tr-TR" sz="1000" u="none" strike="noStrike" dirty="0">
                          <a:effectLst/>
                          <a:latin typeface="+mj-lt"/>
                        </a:rPr>
                        <a:t>)</a:t>
                      </a:r>
                      <a:endParaRPr lang="tr-TR" sz="1000" b="1" i="0" u="none" strike="noStrike" dirty="0">
                        <a:solidFill>
                          <a:srgbClr val="000000"/>
                        </a:solidFill>
                        <a:effectLst/>
                        <a:latin typeface="+mj-lt"/>
                      </a:endParaRPr>
                    </a:p>
                  </a:txBody>
                  <a:tcPr marL="7620" marR="7620" marT="7620" marB="0" anchor="ctr"/>
                </a:tc>
                <a:tc hMerge="1">
                  <a:txBody>
                    <a:bodyPr/>
                    <a:lstStyle/>
                    <a:p>
                      <a:endParaRPr lang="tr-TR"/>
                    </a:p>
                  </a:txBody>
                  <a:tcPr/>
                </a:tc>
              </a:tr>
              <a:tr h="411184">
                <a:tc>
                  <a:txBody>
                    <a:bodyPr/>
                    <a:lstStyle/>
                    <a:p>
                      <a:pPr algn="l" fontAlgn="ctr"/>
                      <a:r>
                        <a:rPr lang="tr-TR" sz="1000" u="none" strike="noStrike" dirty="0">
                          <a:effectLst/>
                          <a:latin typeface="+mj-lt"/>
                        </a:rPr>
                        <a:t>Meslek Grupları</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Toplam (adet)</a:t>
                      </a:r>
                      <a:endParaRPr lang="tr-TR" sz="1000" b="0" i="0" u="none" strike="noStrike">
                        <a:solidFill>
                          <a:srgbClr val="000000"/>
                        </a:solidFill>
                        <a:effectLst/>
                        <a:latin typeface="+mj-lt"/>
                      </a:endParaRPr>
                    </a:p>
                  </a:txBody>
                  <a:tcPr marL="7620" marR="7620" marT="7620" marB="0" anchor="ctr"/>
                </a:tc>
              </a:tr>
              <a:tr h="224283">
                <a:tc>
                  <a:txBody>
                    <a:bodyPr/>
                    <a:lstStyle/>
                    <a:p>
                      <a:pPr algn="l" fontAlgn="ctr"/>
                      <a:r>
                        <a:rPr lang="nb-NO" sz="1000" u="none" strike="noStrike" dirty="0">
                          <a:effectLst/>
                          <a:latin typeface="+mj-lt"/>
                        </a:rPr>
                        <a:t>Grup 1: İnşaat ve Yapı Malzemeleri</a:t>
                      </a:r>
                      <a:endParaRPr lang="nb-NO"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dirty="0">
                          <a:effectLst/>
                          <a:latin typeface="+mj-lt"/>
                        </a:rPr>
                        <a:t>266</a:t>
                      </a:r>
                      <a:endParaRPr lang="tr-TR" sz="1000" b="0" i="0" u="none" strike="noStrike" dirty="0">
                        <a:solidFill>
                          <a:srgbClr val="000000"/>
                        </a:solidFill>
                        <a:effectLst/>
                        <a:latin typeface="+mj-lt"/>
                      </a:endParaRPr>
                    </a:p>
                  </a:txBody>
                  <a:tcPr marL="7620" marR="7620" marT="7620" marB="0" anchor="ctr"/>
                </a:tc>
              </a:tr>
              <a:tr h="224283">
                <a:tc>
                  <a:txBody>
                    <a:bodyPr/>
                    <a:lstStyle/>
                    <a:p>
                      <a:pPr algn="l" fontAlgn="ctr"/>
                      <a:r>
                        <a:rPr lang="tr-TR" sz="1000" u="none" strike="noStrike" dirty="0">
                          <a:effectLst/>
                          <a:latin typeface="+mj-lt"/>
                        </a:rPr>
                        <a:t>Grup 2: Nakliyat</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303</a:t>
                      </a:r>
                      <a:endParaRPr lang="tr-TR" sz="1000" b="0" i="0" u="none" strike="noStrike">
                        <a:solidFill>
                          <a:srgbClr val="000000"/>
                        </a:solidFill>
                        <a:effectLst/>
                        <a:latin typeface="+mj-lt"/>
                      </a:endParaRPr>
                    </a:p>
                  </a:txBody>
                  <a:tcPr marL="7620" marR="7620" marT="7620" marB="0" anchor="ctr"/>
                </a:tc>
              </a:tr>
              <a:tr h="224283">
                <a:tc>
                  <a:txBody>
                    <a:bodyPr/>
                    <a:lstStyle/>
                    <a:p>
                      <a:pPr algn="l" fontAlgn="ctr"/>
                      <a:r>
                        <a:rPr lang="tr-TR" sz="1000" u="none" strike="noStrike" dirty="0">
                          <a:effectLst/>
                          <a:latin typeface="+mj-lt"/>
                        </a:rPr>
                        <a:t>Grup 3: Elektronik</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152</a:t>
                      </a:r>
                      <a:endParaRPr lang="tr-TR" sz="1000" b="0" i="0" u="none" strike="noStrike">
                        <a:solidFill>
                          <a:srgbClr val="000000"/>
                        </a:solidFill>
                        <a:effectLst/>
                        <a:latin typeface="+mj-lt"/>
                      </a:endParaRPr>
                    </a:p>
                  </a:txBody>
                  <a:tcPr marL="7620" marR="7620" marT="7620" marB="0" anchor="ctr"/>
                </a:tc>
              </a:tr>
              <a:tr h="224283">
                <a:tc>
                  <a:txBody>
                    <a:bodyPr/>
                    <a:lstStyle/>
                    <a:p>
                      <a:pPr algn="l" fontAlgn="ctr"/>
                      <a:r>
                        <a:rPr lang="tr-TR" sz="1000" u="none" strike="noStrike" dirty="0">
                          <a:effectLst/>
                          <a:latin typeface="+mj-lt"/>
                        </a:rPr>
                        <a:t>Grup 4: Gıda</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118</a:t>
                      </a:r>
                      <a:endParaRPr lang="tr-TR" sz="1000" b="0" i="0" u="none" strike="noStrike">
                        <a:solidFill>
                          <a:srgbClr val="000000"/>
                        </a:solidFill>
                        <a:effectLst/>
                        <a:latin typeface="+mj-lt"/>
                      </a:endParaRPr>
                    </a:p>
                  </a:txBody>
                  <a:tcPr marL="7620" marR="7620" marT="7620" marB="0" anchor="ctr"/>
                </a:tc>
              </a:tr>
              <a:tr h="224283">
                <a:tc>
                  <a:txBody>
                    <a:bodyPr/>
                    <a:lstStyle/>
                    <a:p>
                      <a:pPr algn="l" fontAlgn="ctr"/>
                      <a:r>
                        <a:rPr lang="tr-TR" sz="1000" u="none" strike="noStrike" dirty="0">
                          <a:effectLst/>
                          <a:latin typeface="+mj-lt"/>
                        </a:rPr>
                        <a:t>Grup 5: İthalât/İhracat</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a:effectLst/>
                          <a:latin typeface="+mj-lt"/>
                        </a:rPr>
                        <a:t>170</a:t>
                      </a:r>
                      <a:endParaRPr lang="tr-TR" sz="1000" b="0" i="0" u="none" strike="noStrike">
                        <a:solidFill>
                          <a:srgbClr val="000000"/>
                        </a:solidFill>
                        <a:effectLst/>
                        <a:latin typeface="+mj-lt"/>
                      </a:endParaRPr>
                    </a:p>
                  </a:txBody>
                  <a:tcPr marL="7620" marR="7620" marT="7620" marB="0" anchor="ctr"/>
                </a:tc>
              </a:tr>
              <a:tr h="242972">
                <a:tc>
                  <a:txBody>
                    <a:bodyPr/>
                    <a:lstStyle/>
                    <a:p>
                      <a:pPr algn="l" fontAlgn="ctr"/>
                      <a:r>
                        <a:rPr lang="tr-TR" sz="1000" u="none" strike="noStrike" dirty="0">
                          <a:effectLst/>
                          <a:latin typeface="+mj-lt"/>
                        </a:rPr>
                        <a:t>Genel Toplam (adet)</a:t>
                      </a:r>
                      <a:endParaRPr lang="tr-TR" sz="1000" b="0" i="0" u="none" strike="noStrike" dirty="0">
                        <a:solidFill>
                          <a:srgbClr val="000000"/>
                        </a:solidFill>
                        <a:effectLst/>
                        <a:latin typeface="+mj-lt"/>
                      </a:endParaRPr>
                    </a:p>
                  </a:txBody>
                  <a:tcPr marL="7620" marR="7620" marT="7620" marB="0" anchor="ctr"/>
                </a:tc>
                <a:tc>
                  <a:txBody>
                    <a:bodyPr/>
                    <a:lstStyle/>
                    <a:p>
                      <a:pPr algn="r" fontAlgn="ctr"/>
                      <a:r>
                        <a:rPr lang="tr-TR" sz="1000" u="none" strike="noStrike" dirty="0">
                          <a:effectLst/>
                          <a:latin typeface="+mj-lt"/>
                        </a:rPr>
                        <a:t>1009</a:t>
                      </a:r>
                      <a:endParaRPr lang="tr-TR" sz="1000" b="1" i="0" u="none" strike="noStrike" dirty="0">
                        <a:solidFill>
                          <a:srgbClr val="000000"/>
                        </a:solidFill>
                        <a:effectLst/>
                        <a:latin typeface="+mj-lt"/>
                      </a:endParaRPr>
                    </a:p>
                  </a:txBody>
                  <a:tcPr marL="7620" marR="7620" marT="7620" marB="0" anchor="ctr"/>
                </a:tc>
              </a:tr>
            </a:tbl>
          </a:graphicData>
        </a:graphic>
      </p:graphicFrame>
      <p:graphicFrame>
        <p:nvGraphicFramePr>
          <p:cNvPr id="2270354" name="Group 146"/>
          <p:cNvGraphicFramePr>
            <a:graphicFrameLocks noGrp="1"/>
          </p:cNvGraphicFramePr>
          <p:nvPr/>
        </p:nvGraphicFramePr>
        <p:xfrm>
          <a:off x="4791075" y="4051300"/>
          <a:ext cx="4711700" cy="681038"/>
        </p:xfrm>
        <a:graphic>
          <a:graphicData uri="http://schemas.openxmlformats.org/drawingml/2006/table">
            <a:tbl>
              <a:tblPr/>
              <a:tblGrid>
                <a:gridCol w="3913188"/>
                <a:gridCol w="798512"/>
              </a:tblGrid>
              <a:tr h="319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00"/>
                          </a:solidFill>
                          <a:effectLst/>
                          <a:latin typeface="Book Antiqua" pitchFamily="18" charset="0"/>
                          <a:cs typeface="Arial" charset="0"/>
                        </a:rPr>
                        <a:t>Kızıltepe Ticaret Borsası Üye Bilgileri (2018) (adet)</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Book Antiqua" pitchFamily="18" charset="0"/>
                          <a:cs typeface="Arial" charset="0"/>
                        </a:rPr>
                        <a:t> </a:t>
                      </a:r>
                      <a:endParaRPr kumimoji="0" lang="tr-TR" sz="1000" b="1" i="0" u="none" strike="noStrike" cap="none" normalizeH="0" baseline="0" smtClean="0">
                        <a:ln>
                          <a:noFill/>
                        </a:ln>
                        <a:solidFill>
                          <a:srgbClr val="000000"/>
                        </a:solidFill>
                        <a:effectLst/>
                        <a:latin typeface="Book Antiqua" pitchFamily="18"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361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Book Antiqua" pitchFamily="18" charset="0"/>
                          <a:cs typeface="Arial" charset="0"/>
                        </a:rPr>
                        <a:t>Üye Sayısı (adet)</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Book Antiqua" pitchFamily="18" charset="0"/>
                          <a:cs typeface="Arial" charset="0"/>
                        </a:rPr>
                        <a:t>407</a:t>
                      </a:r>
                      <a:endParaRPr kumimoji="0" lang="tr-TR" sz="1000" b="1" i="0" u="none" strike="noStrike" cap="none" normalizeH="0" baseline="0" smtClean="0">
                        <a:ln>
                          <a:noFill/>
                        </a:ln>
                        <a:solidFill>
                          <a:srgbClr val="000000"/>
                        </a:solidFill>
                        <a:effectLst/>
                        <a:latin typeface="Book Antiqua" pitchFamily="18"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bl>
          </a:graphicData>
        </a:graphic>
      </p:graphicFrame>
      <p:graphicFrame>
        <p:nvGraphicFramePr>
          <p:cNvPr id="11" name="Tablo 10"/>
          <p:cNvGraphicFramePr>
            <a:graphicFrameLocks noGrp="1"/>
          </p:cNvGraphicFramePr>
          <p:nvPr/>
        </p:nvGraphicFramePr>
        <p:xfrm>
          <a:off x="4791075" y="5241925"/>
          <a:ext cx="4677320" cy="695558"/>
        </p:xfrm>
        <a:graphic>
          <a:graphicData uri="http://schemas.openxmlformats.org/drawingml/2006/table">
            <a:tbl>
              <a:tblPr>
                <a:tableStyleId>{5C22544A-7EE6-4342-B048-85BDC9FD1C3A}</a:tableStyleId>
              </a:tblPr>
              <a:tblGrid>
                <a:gridCol w="3912758"/>
                <a:gridCol w="764562"/>
              </a:tblGrid>
              <a:tr h="323598">
                <a:tc>
                  <a:txBody>
                    <a:bodyPr/>
                    <a:lstStyle/>
                    <a:p>
                      <a:pPr algn="l" fontAlgn="ctr"/>
                      <a:r>
                        <a:rPr lang="tr-TR" sz="1000" b="1" u="none" strike="noStrike" dirty="0">
                          <a:effectLst/>
                          <a:latin typeface="+mj-lt"/>
                        </a:rPr>
                        <a:t>Nusaybin Ticaret Borsası Üye Bilgileri (2018)  (</a:t>
                      </a:r>
                      <a:r>
                        <a:rPr lang="tr-TR" sz="1000" b="1" u="none" strike="noStrike" dirty="0" smtClean="0">
                          <a:effectLst/>
                          <a:latin typeface="+mj-lt"/>
                        </a:rPr>
                        <a:t>adet</a:t>
                      </a:r>
                      <a:r>
                        <a:rPr lang="tr-TR" sz="1000" u="none" strike="noStrike" dirty="0" smtClean="0">
                          <a:effectLst/>
                          <a:latin typeface="+mj-lt"/>
                        </a:rPr>
                        <a:t>)</a:t>
                      </a:r>
                      <a:endParaRPr lang="tr-TR" sz="1000" b="1" i="0" u="none" strike="noStrike" dirty="0">
                        <a:solidFill>
                          <a:srgbClr val="000000"/>
                        </a:solidFill>
                        <a:effectLst/>
                        <a:latin typeface="+mj-lt"/>
                      </a:endParaRPr>
                    </a:p>
                  </a:txBody>
                  <a:tcPr marL="7620" marR="7620" marT="7620" marB="0" anchor="ctr"/>
                </a:tc>
                <a:tc>
                  <a:txBody>
                    <a:bodyPr/>
                    <a:lstStyle/>
                    <a:p>
                      <a:pPr algn="l" fontAlgn="ctr"/>
                      <a:r>
                        <a:rPr lang="tr-TR" sz="1000" u="none" strike="noStrike">
                          <a:effectLst/>
                          <a:latin typeface="+mj-lt"/>
                        </a:rPr>
                        <a:t> </a:t>
                      </a:r>
                      <a:endParaRPr lang="tr-TR" sz="1000" b="1" i="0" u="none" strike="noStrike">
                        <a:solidFill>
                          <a:srgbClr val="000000"/>
                        </a:solidFill>
                        <a:effectLst/>
                        <a:latin typeface="+mj-lt"/>
                      </a:endParaRPr>
                    </a:p>
                  </a:txBody>
                  <a:tcPr marL="7620" marR="7620" marT="7620" marB="0" anchor="ctr"/>
                </a:tc>
              </a:tr>
              <a:tr h="371960">
                <a:tc>
                  <a:txBody>
                    <a:bodyPr/>
                    <a:lstStyle/>
                    <a:p>
                      <a:pPr algn="l" fontAlgn="ctr"/>
                      <a:r>
                        <a:rPr lang="tr-TR" sz="1000" u="none" strike="noStrike" dirty="0">
                          <a:effectLst/>
                          <a:latin typeface="+mj-lt"/>
                        </a:rPr>
                        <a:t>Üye Sayısı (adet)</a:t>
                      </a:r>
                      <a:endParaRPr lang="tr-TR" sz="1000" b="0" i="0" u="none" strike="noStrike" dirty="0">
                        <a:solidFill>
                          <a:srgbClr val="000000"/>
                        </a:solidFill>
                        <a:effectLst/>
                        <a:latin typeface="+mj-lt"/>
                      </a:endParaRPr>
                    </a:p>
                  </a:txBody>
                  <a:tcPr marL="7620" marR="7620" marT="7620" marB="0" anchor="ctr"/>
                </a:tc>
                <a:tc>
                  <a:txBody>
                    <a:bodyPr/>
                    <a:lstStyle/>
                    <a:p>
                      <a:pPr algn="r" fontAlgn="b"/>
                      <a:r>
                        <a:rPr lang="tr-TR" sz="1000" u="none" strike="noStrike" dirty="0">
                          <a:effectLst/>
                          <a:latin typeface="+mj-lt"/>
                        </a:rPr>
                        <a:t>216</a:t>
                      </a:r>
                      <a:endParaRPr lang="tr-TR" sz="1000" b="1" i="0" u="none" strike="noStrike" dirty="0">
                        <a:solidFill>
                          <a:srgbClr val="000000"/>
                        </a:solidFill>
                        <a:effectLst/>
                        <a:latin typeface="+mj-lt"/>
                      </a:endParaRPr>
                    </a:p>
                  </a:txBody>
                  <a:tcPr marL="7620" marR="7620" marT="7620" marB="0" anchor="b"/>
                </a:tc>
              </a:tr>
            </a:tbl>
          </a:graphicData>
        </a:graphic>
      </p:graphicFrame>
      <p:sp>
        <p:nvSpPr>
          <p:cNvPr id="2270351" name="Slayt Numarası Yer Tutucusu 4"/>
          <p:cNvSpPr>
            <a:spLocks noGrp="1"/>
          </p:cNvSpPr>
          <p:nvPr>
            <p:ph type="sldNum" sz="quarter" idx="12"/>
          </p:nvPr>
        </p:nvSpPr>
        <p:spPr bwMode="auto">
          <a:xfrm>
            <a:off x="9258300" y="6538913"/>
            <a:ext cx="449263" cy="184150"/>
          </a:xfrm>
          <a:noFill/>
          <a:ln>
            <a:miter lim="800000"/>
            <a:headEnd/>
            <a:tailEnd/>
          </a:ln>
        </p:spPr>
        <p:txBody>
          <a:bodyPr/>
          <a:lstStyle/>
          <a:p>
            <a:fld id="{571B754C-03A0-40E6-A7FF-F10B0AABEB5E}" type="slidenum">
              <a:rPr lang="en-US" smtClean="0"/>
              <a:pPr/>
              <a:t>14</a:t>
            </a:fld>
            <a:endParaRPr lang="en-US" smtClean="0"/>
          </a:p>
        </p:txBody>
      </p:sp>
      <p:sp>
        <p:nvSpPr>
          <p:cNvPr id="2270352" name="Metin Yer Tutucusu 3"/>
          <p:cNvSpPr>
            <a:spLocks noGrp="1"/>
          </p:cNvSpPr>
          <p:nvPr>
            <p:ph type="body" sz="quarter" idx="4294967295"/>
          </p:nvPr>
        </p:nvSpPr>
        <p:spPr>
          <a:xfrm>
            <a:off x="414338" y="6335713"/>
            <a:ext cx="7613650" cy="190500"/>
          </a:xfrm>
        </p:spPr>
        <p:txBody>
          <a:bodyPr/>
          <a:lstStyle/>
          <a:p>
            <a:pPr marL="0" indent="0" eaLnBrk="1" hangingPunct="1">
              <a:buFont typeface="Wingdings" pitchFamily="2" charset="2"/>
              <a:buNone/>
            </a:pPr>
            <a:r>
              <a:rPr lang="tr-TR" sz="900" smtClean="0"/>
              <a:t>Kaynak: MTSO, KTSO, NTSO, KTB, NTB, İstatistikler, 31.12.2018.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1233" name="Başlık 1"/>
          <p:cNvSpPr>
            <a:spLocks noGrp="1"/>
          </p:cNvSpPr>
          <p:nvPr>
            <p:ph type="title"/>
          </p:nvPr>
        </p:nvSpPr>
        <p:spPr>
          <a:xfrm>
            <a:off x="327025" y="593725"/>
            <a:ext cx="9393238" cy="1060450"/>
          </a:xfrm>
        </p:spPr>
        <p:txBody>
          <a:bodyPr/>
          <a:lstStyle/>
          <a:p>
            <a:pPr eaLnBrk="1" hangingPunct="1"/>
            <a:r>
              <a:rPr lang="tr-TR" smtClean="0"/>
              <a:t>Mardin, Dicle (TRC3) Bölgesi’nde en fazla Batman’a mal/hizmet satmakta.</a:t>
            </a:r>
            <a:br>
              <a:rPr lang="tr-TR" smtClean="0"/>
            </a:br>
            <a:r>
              <a:rPr lang="tr-TR" smtClean="0"/>
              <a:t>En fazla mal/hizmet alımını da yine Batman’dan yapmakta.</a:t>
            </a:r>
          </a:p>
        </p:txBody>
      </p:sp>
      <p:graphicFrame>
        <p:nvGraphicFramePr>
          <p:cNvPr id="6" name="İçerik Yer Tutucusu 5"/>
          <p:cNvGraphicFramePr>
            <a:graphicFrameLocks noGrp="1"/>
          </p:cNvGraphicFramePr>
          <p:nvPr>
            <p:ph idx="1"/>
          </p:nvPr>
        </p:nvGraphicFramePr>
        <p:xfrm>
          <a:off x="414338" y="2071688"/>
          <a:ext cx="8915398" cy="3298082"/>
        </p:xfrm>
        <a:graphic>
          <a:graphicData uri="http://schemas.openxmlformats.org/drawingml/2006/table">
            <a:tbl>
              <a:tblPr>
                <a:tableStyleId>{5C22544A-7EE6-4342-B048-85BDC9FD1C3A}</a:tableStyleId>
              </a:tblPr>
              <a:tblGrid>
                <a:gridCol w="2635369"/>
                <a:gridCol w="1757993"/>
                <a:gridCol w="1562492"/>
                <a:gridCol w="1397052"/>
                <a:gridCol w="1562492"/>
              </a:tblGrid>
              <a:tr h="1466850">
                <a:tc>
                  <a:txBody>
                    <a:bodyPr/>
                    <a:lstStyle/>
                    <a:p>
                      <a:pPr algn="l" fontAlgn="t"/>
                      <a:r>
                        <a:rPr lang="tr-TR" sz="1600" u="none" strike="noStrike" dirty="0">
                          <a:effectLst/>
                          <a:latin typeface="+mj-lt"/>
                        </a:rPr>
                        <a:t>                               </a:t>
                      </a:r>
                      <a:br>
                        <a:rPr lang="tr-TR" sz="1600" u="none" strike="noStrike" dirty="0">
                          <a:effectLst/>
                          <a:latin typeface="+mj-lt"/>
                        </a:rPr>
                      </a:br>
                      <a:r>
                        <a:rPr lang="tr-TR" sz="1600" u="none" strike="noStrike" dirty="0">
                          <a:effectLst/>
                          <a:latin typeface="+mj-lt"/>
                        </a:rPr>
                        <a:t>                             ALAN İL                                                                    </a:t>
                      </a:r>
                      <a:br>
                        <a:rPr lang="tr-TR" sz="1600" u="none" strike="noStrike" dirty="0">
                          <a:effectLst/>
                          <a:latin typeface="+mj-lt"/>
                        </a:rPr>
                      </a:br>
                      <a:r>
                        <a:rPr lang="tr-TR" sz="1600" u="none" strike="noStrike" dirty="0">
                          <a:effectLst/>
                          <a:latin typeface="+mj-lt"/>
                        </a:rPr>
                        <a:t>   </a:t>
                      </a:r>
                      <a:br>
                        <a:rPr lang="tr-TR" sz="1600" u="none" strike="noStrike" dirty="0">
                          <a:effectLst/>
                          <a:latin typeface="+mj-lt"/>
                        </a:rPr>
                      </a:br>
                      <a:r>
                        <a:rPr lang="tr-TR" sz="1600" u="none" strike="noStrike" dirty="0">
                          <a:effectLst/>
                          <a:latin typeface="+mj-lt"/>
                        </a:rPr>
                        <a:t>  SATAN İL                               </a:t>
                      </a:r>
                      <a:endParaRPr lang="tr-TR" sz="1600" b="1" i="0" u="none" strike="noStrike" dirty="0">
                        <a:solidFill>
                          <a:srgbClr val="000000"/>
                        </a:solidFill>
                        <a:effectLst/>
                        <a:latin typeface="+mj-lt"/>
                      </a:endParaRPr>
                    </a:p>
                  </a:txBody>
                  <a:tcPr marL="0" marR="0" marT="0" marB="0"/>
                </a:tc>
                <a:tc>
                  <a:txBody>
                    <a:bodyPr/>
                    <a:lstStyle/>
                    <a:p>
                      <a:pPr algn="ctr" fontAlgn="ctr"/>
                      <a:r>
                        <a:rPr lang="tr-TR" sz="1600" u="none" strike="noStrike" dirty="0">
                          <a:effectLst/>
                          <a:latin typeface="+mj-lt"/>
                        </a:rPr>
                        <a:t>BATMAN</a:t>
                      </a:r>
                      <a:endParaRPr lang="tr-TR" sz="1600" b="1" i="0" u="none" strike="noStrike" dirty="0">
                        <a:solidFill>
                          <a:srgbClr val="000000"/>
                        </a:solidFill>
                        <a:effectLst/>
                        <a:latin typeface="+mj-lt"/>
                      </a:endParaRPr>
                    </a:p>
                  </a:txBody>
                  <a:tcPr marL="0" marR="0" marT="0" marB="0" anchor="ctr"/>
                </a:tc>
                <a:tc>
                  <a:txBody>
                    <a:bodyPr/>
                    <a:lstStyle/>
                    <a:p>
                      <a:pPr algn="ctr" fontAlgn="ctr"/>
                      <a:r>
                        <a:rPr lang="tr-TR" sz="1600" u="none" strike="noStrike" dirty="0">
                          <a:effectLst/>
                          <a:latin typeface="+mj-lt"/>
                        </a:rPr>
                        <a:t>MARDİN</a:t>
                      </a:r>
                      <a:endParaRPr lang="tr-TR" sz="1600" b="1" i="0" u="none" strike="noStrike" dirty="0">
                        <a:solidFill>
                          <a:srgbClr val="000000"/>
                        </a:solidFill>
                        <a:effectLst/>
                        <a:latin typeface="+mj-lt"/>
                      </a:endParaRPr>
                    </a:p>
                  </a:txBody>
                  <a:tcPr marL="0" marR="0" marT="0" marB="0" anchor="ctr"/>
                </a:tc>
                <a:tc>
                  <a:txBody>
                    <a:bodyPr/>
                    <a:lstStyle/>
                    <a:p>
                      <a:pPr algn="ctr" fontAlgn="ctr"/>
                      <a:r>
                        <a:rPr lang="tr-TR" sz="1600" u="none" strike="noStrike">
                          <a:effectLst/>
                          <a:latin typeface="+mj-lt"/>
                        </a:rPr>
                        <a:t>SİİRT</a:t>
                      </a:r>
                      <a:endParaRPr lang="tr-TR" sz="1600" b="1" i="0" u="none" strike="noStrike">
                        <a:solidFill>
                          <a:srgbClr val="000000"/>
                        </a:solidFill>
                        <a:effectLst/>
                        <a:latin typeface="+mj-lt"/>
                      </a:endParaRPr>
                    </a:p>
                  </a:txBody>
                  <a:tcPr marL="0" marR="0" marT="0" marB="0" anchor="ctr"/>
                </a:tc>
                <a:tc>
                  <a:txBody>
                    <a:bodyPr/>
                    <a:lstStyle/>
                    <a:p>
                      <a:pPr algn="ctr" fontAlgn="ctr"/>
                      <a:r>
                        <a:rPr lang="tr-TR" sz="1600" u="none" strike="noStrike" dirty="0">
                          <a:effectLst/>
                          <a:latin typeface="+mj-lt"/>
                        </a:rPr>
                        <a:t>ŞIRNAK</a:t>
                      </a:r>
                      <a:endParaRPr lang="tr-TR" sz="1600" b="1" i="0" u="none" strike="noStrike" dirty="0">
                        <a:solidFill>
                          <a:srgbClr val="000000"/>
                        </a:solidFill>
                        <a:effectLst/>
                        <a:latin typeface="+mj-lt"/>
                      </a:endParaRPr>
                    </a:p>
                  </a:txBody>
                  <a:tcPr marL="0" marR="0" marT="0" marB="0" anchor="ctr"/>
                </a:tc>
              </a:tr>
              <a:tr h="457808">
                <a:tc>
                  <a:txBody>
                    <a:bodyPr/>
                    <a:lstStyle/>
                    <a:p>
                      <a:pPr algn="l" fontAlgn="b"/>
                      <a:r>
                        <a:rPr lang="tr-TR" sz="1600" u="none" strike="noStrike">
                          <a:effectLst/>
                          <a:latin typeface="+mj-lt"/>
                        </a:rPr>
                        <a:t>BATMAN</a:t>
                      </a:r>
                      <a:endParaRPr lang="tr-TR" sz="1600" b="1" i="0" u="none" strike="noStrike">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3.792.590.392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154.895.553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219.388.637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a:effectLst/>
                          <a:latin typeface="+mj-lt"/>
                        </a:rPr>
                        <a:t>58.483.169 ₺</a:t>
                      </a:r>
                      <a:endParaRPr lang="tr-TR" sz="1600" b="0" i="0" u="none" strike="noStrike">
                        <a:solidFill>
                          <a:srgbClr val="000000"/>
                        </a:solidFill>
                        <a:effectLst/>
                        <a:latin typeface="+mj-lt"/>
                      </a:endParaRPr>
                    </a:p>
                  </a:txBody>
                  <a:tcPr marL="0" marR="0" marT="0" marB="0" anchor="b"/>
                </a:tc>
              </a:tr>
              <a:tr h="457808">
                <a:tc>
                  <a:txBody>
                    <a:bodyPr/>
                    <a:lstStyle/>
                    <a:p>
                      <a:pPr algn="l" fontAlgn="b"/>
                      <a:r>
                        <a:rPr lang="tr-TR" sz="1600" u="none" strike="noStrike">
                          <a:effectLst/>
                          <a:latin typeface="+mj-lt"/>
                        </a:rPr>
                        <a:t>MARDİN</a:t>
                      </a:r>
                      <a:endParaRPr lang="tr-TR" sz="1600" b="1" i="0" u="none" strike="noStrike">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189.599.486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4.220.646.704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25.790.365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a:effectLst/>
                          <a:latin typeface="+mj-lt"/>
                        </a:rPr>
                        <a:t>187.373.585 ₺</a:t>
                      </a:r>
                      <a:endParaRPr lang="tr-TR" sz="1600" b="0" i="0" u="none" strike="noStrike">
                        <a:solidFill>
                          <a:srgbClr val="000000"/>
                        </a:solidFill>
                        <a:effectLst/>
                        <a:latin typeface="+mj-lt"/>
                      </a:endParaRPr>
                    </a:p>
                  </a:txBody>
                  <a:tcPr marL="0" marR="0" marT="0" marB="0" anchor="b"/>
                </a:tc>
              </a:tr>
              <a:tr h="457808">
                <a:tc>
                  <a:txBody>
                    <a:bodyPr/>
                    <a:lstStyle/>
                    <a:p>
                      <a:pPr algn="l" fontAlgn="b"/>
                      <a:r>
                        <a:rPr lang="tr-TR" sz="1600" u="none" strike="noStrike">
                          <a:effectLst/>
                          <a:latin typeface="+mj-lt"/>
                        </a:rPr>
                        <a:t>SİİRT</a:t>
                      </a:r>
                      <a:endParaRPr lang="tr-TR" sz="1600" b="1" i="0" u="none" strike="noStrike">
                        <a:solidFill>
                          <a:srgbClr val="000000"/>
                        </a:solidFill>
                        <a:effectLst/>
                        <a:latin typeface="+mj-lt"/>
                      </a:endParaRPr>
                    </a:p>
                  </a:txBody>
                  <a:tcPr marL="0" marR="0" marT="0" marB="0" anchor="b"/>
                </a:tc>
                <a:tc>
                  <a:txBody>
                    <a:bodyPr/>
                    <a:lstStyle/>
                    <a:p>
                      <a:pPr algn="r" fontAlgn="b"/>
                      <a:r>
                        <a:rPr lang="tr-TR" sz="1600" u="none" strike="noStrike">
                          <a:effectLst/>
                          <a:latin typeface="+mj-lt"/>
                        </a:rPr>
                        <a:t>118.337.114 ₺</a:t>
                      </a:r>
                      <a:endParaRPr lang="tr-TR" sz="1600" b="0" i="0" u="none" strike="noStrike">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22.054.965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641.177.331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33.703.838 ₺</a:t>
                      </a:r>
                      <a:endParaRPr lang="tr-TR" sz="1600" b="0" i="0" u="none" strike="noStrike" dirty="0">
                        <a:solidFill>
                          <a:srgbClr val="000000"/>
                        </a:solidFill>
                        <a:effectLst/>
                        <a:latin typeface="+mj-lt"/>
                      </a:endParaRPr>
                    </a:p>
                  </a:txBody>
                  <a:tcPr marL="0" marR="0" marT="0" marB="0" anchor="b"/>
                </a:tc>
              </a:tr>
              <a:tr h="457808">
                <a:tc>
                  <a:txBody>
                    <a:bodyPr/>
                    <a:lstStyle/>
                    <a:p>
                      <a:pPr algn="l" fontAlgn="b"/>
                      <a:r>
                        <a:rPr lang="tr-TR" sz="1600" u="none" strike="noStrike">
                          <a:effectLst/>
                          <a:latin typeface="+mj-lt"/>
                        </a:rPr>
                        <a:t>ŞIRNAK</a:t>
                      </a:r>
                      <a:endParaRPr lang="tr-TR" sz="1600" b="1" i="0" u="none" strike="noStrike">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24.823.093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106.406.564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7.356.627 ₺</a:t>
                      </a:r>
                      <a:endParaRPr lang="tr-TR" sz="1600" b="0" i="0" u="none" strike="noStrike" dirty="0">
                        <a:solidFill>
                          <a:srgbClr val="000000"/>
                        </a:solidFill>
                        <a:effectLst/>
                        <a:latin typeface="+mj-lt"/>
                      </a:endParaRPr>
                    </a:p>
                  </a:txBody>
                  <a:tcPr marL="0" marR="0" marT="0" marB="0" anchor="b"/>
                </a:tc>
                <a:tc>
                  <a:txBody>
                    <a:bodyPr/>
                    <a:lstStyle/>
                    <a:p>
                      <a:pPr algn="r" fontAlgn="b"/>
                      <a:r>
                        <a:rPr lang="tr-TR" sz="1600" u="none" strike="noStrike" dirty="0">
                          <a:effectLst/>
                          <a:latin typeface="+mj-lt"/>
                        </a:rPr>
                        <a:t>954.930.964 ₺</a:t>
                      </a:r>
                      <a:endParaRPr lang="tr-TR" sz="1600" b="0" i="0" u="none" strike="noStrike" dirty="0">
                        <a:solidFill>
                          <a:srgbClr val="000000"/>
                        </a:solidFill>
                        <a:effectLst/>
                        <a:latin typeface="+mj-lt"/>
                      </a:endParaRPr>
                    </a:p>
                  </a:txBody>
                  <a:tcPr marL="0" marR="0" marT="0" marB="0" anchor="b"/>
                </a:tc>
              </a:tr>
            </a:tbl>
          </a:graphicData>
        </a:graphic>
      </p:graphicFrame>
      <p:sp>
        <p:nvSpPr>
          <p:cNvPr id="2271272" name="Metin Yer Tutucusu 3"/>
          <p:cNvSpPr>
            <a:spLocks noGrp="1"/>
          </p:cNvSpPr>
          <p:nvPr>
            <p:ph type="body" sz="quarter" idx="11"/>
          </p:nvPr>
        </p:nvSpPr>
        <p:spPr>
          <a:xfrm>
            <a:off x="495300" y="5946775"/>
            <a:ext cx="9224963" cy="277813"/>
          </a:xfrm>
        </p:spPr>
        <p:txBody>
          <a:bodyPr/>
          <a:lstStyle/>
          <a:p>
            <a:pPr eaLnBrk="1" hangingPunct="1">
              <a:spcBef>
                <a:spcPct val="0"/>
              </a:spcBef>
            </a:pPr>
            <a:r>
              <a:rPr lang="tr-TR" sz="1000" dirty="0" smtClean="0"/>
              <a:t>Kaynak: Sanayi ve Teknoloji Bakanlığı Girişimci Bilgi Sistemi, Raporlar, </a:t>
            </a:r>
            <a:r>
              <a:rPr lang="tr-TR" sz="1000" dirty="0" smtClean="0">
                <a:hlinkClick r:id="rId2"/>
              </a:rPr>
              <a:t>https://gbs.sanayi.gov.tr/Raporlar.aspx</a:t>
            </a:r>
            <a:r>
              <a:rPr lang="tr-TR" sz="1000" dirty="0" smtClean="0"/>
              <a:t>, 2016 (E.T. 07.05.2019).</a:t>
            </a:r>
          </a:p>
        </p:txBody>
      </p:sp>
      <p:sp>
        <p:nvSpPr>
          <p:cNvPr id="2271273" name="Slayt Numarası Yer Tutucusu 4"/>
          <p:cNvSpPr>
            <a:spLocks noGrp="1"/>
          </p:cNvSpPr>
          <p:nvPr>
            <p:ph type="sldNum" sz="quarter" idx="12"/>
          </p:nvPr>
        </p:nvSpPr>
        <p:spPr bwMode="auto">
          <a:xfrm>
            <a:off x="9183688" y="6483350"/>
            <a:ext cx="536575" cy="184150"/>
          </a:xfrm>
          <a:noFill/>
          <a:ln>
            <a:miter lim="800000"/>
            <a:headEnd/>
            <a:tailEnd/>
          </a:ln>
        </p:spPr>
        <p:txBody>
          <a:bodyPr/>
          <a:lstStyle/>
          <a:p>
            <a:fld id="{9C60095B-7BD7-460E-9672-33C7402C6875}" type="slidenum">
              <a:rPr lang="en-US" smtClean="0"/>
              <a:pPr/>
              <a:t>15</a:t>
            </a:fld>
            <a:endParaRPr lang="en-US" smtClean="0"/>
          </a:p>
        </p:txBody>
      </p:sp>
      <p:cxnSp>
        <p:nvCxnSpPr>
          <p:cNvPr id="7" name="Düz Bağlayıcı 6"/>
          <p:cNvCxnSpPr/>
          <p:nvPr/>
        </p:nvCxnSpPr>
        <p:spPr>
          <a:xfrm>
            <a:off x="436563" y="2073275"/>
            <a:ext cx="2530475" cy="1431925"/>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6990" name="Object 23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7042" name="think-cell Slide" r:id="rId29" imgW="360" imgH="360" progId="">
                  <p:embed/>
                </p:oleObj>
              </mc:Choice>
              <mc:Fallback>
                <p:oleObj name="think-cell Slide" r:id="rId29" imgW="360" imgH="360" progId="">
                  <p:embed/>
                  <p:pic>
                    <p:nvPicPr>
                      <p:cNvPr id="0" name="Picture 23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Dikdörtgen 58" hidden="1"/>
          <p:cNvSpPr/>
          <p:nvPr>
            <p:custDataLst>
              <p:tags r:id="rId3"/>
            </p:custDataLst>
          </p:nvPr>
        </p:nvSpPr>
        <p:spPr bwMode="auto">
          <a:xfrm>
            <a:off x="0" y="0"/>
            <a:ext cx="1714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wrap="none" lIns="0" tIns="0" rIns="0" bIns="0"/>
          <a:lstStyle/>
          <a:p>
            <a:pPr>
              <a:defRPr/>
            </a:pPr>
            <a:endParaRPr lang="en-US" sz="1000" b="0" dirty="0">
              <a:latin typeface="Book Antiqua"/>
              <a:ea typeface="+mj-ea"/>
              <a:cs typeface="Arial"/>
              <a:sym typeface="Book Antiqua"/>
            </a:endParaRPr>
          </a:p>
        </p:txBody>
      </p:sp>
      <p:graphicFrame>
        <p:nvGraphicFramePr>
          <p:cNvPr id="1226992" name="Chart 3"/>
          <p:cNvGraphicFramePr>
            <a:graphicFrameLocks/>
          </p:cNvGraphicFramePr>
          <p:nvPr>
            <p:custDataLst>
              <p:tags r:id="rId4"/>
            </p:custDataLst>
          </p:nvPr>
        </p:nvGraphicFramePr>
        <p:xfrm>
          <a:off x="1096963" y="2122488"/>
          <a:ext cx="2339975" cy="4176712"/>
        </p:xfrm>
        <a:graphic>
          <a:graphicData uri="http://schemas.openxmlformats.org/presentationml/2006/ole">
            <mc:AlternateContent xmlns:mc="http://schemas.openxmlformats.org/markup-compatibility/2006">
              <mc:Choice xmlns:v="urn:schemas-microsoft-com:vml" Requires="v">
                <p:oleObj spid="_x0000_s1227043" r:id="rId31" imgW="2341067" imgH="4176122" progId="Excel.Chart.8">
                  <p:embed/>
                </p:oleObj>
              </mc:Choice>
              <mc:Fallback>
                <p:oleObj r:id="rId31" imgW="2341067" imgH="4176122" progId="Excel.Chart.8">
                  <p:embed/>
                  <p:pic>
                    <p:nvPicPr>
                      <p:cNvPr id="0" name="Chart 3"/>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96963" y="2122488"/>
                        <a:ext cx="2339975" cy="417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Grp="1" noChangeArrowheads="1"/>
          </p:cNvSpPr>
          <p:nvPr>
            <p:custDataLst>
              <p:tags r:id="rId5"/>
            </p:custDataLst>
          </p:nvPr>
        </p:nvSpPr>
        <p:spPr bwMode="auto">
          <a:xfrm>
            <a:off x="428625" y="2540000"/>
            <a:ext cx="684213" cy="176213"/>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İstanbul</a:t>
            </a:r>
            <a:endParaRPr lang="en-US" sz="1400" dirty="0" smtClean="0">
              <a:solidFill>
                <a:srgbClr val="000000"/>
              </a:solidFill>
              <a:latin typeface="+mj-lt"/>
              <a:ea typeface="+mj-ea"/>
              <a:cs typeface="+mj-cs"/>
              <a:sym typeface="+mj-lt"/>
            </a:endParaRPr>
          </a:p>
        </p:txBody>
      </p:sp>
      <p:sp>
        <p:nvSpPr>
          <p:cNvPr id="4" name="Rectangle 3"/>
          <p:cNvSpPr>
            <a:spLocks noGrp="1" noChangeArrowheads="1"/>
          </p:cNvSpPr>
          <p:nvPr>
            <p:custDataLst>
              <p:tags r:id="rId6"/>
            </p:custDataLst>
          </p:nvPr>
        </p:nvSpPr>
        <p:spPr bwMode="auto">
          <a:xfrm>
            <a:off x="433388" y="3322638"/>
            <a:ext cx="679450"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Ankara</a:t>
            </a:r>
            <a:endParaRPr lang="en-US" sz="1400" dirty="0" smtClean="0">
              <a:solidFill>
                <a:srgbClr val="000000"/>
              </a:solidFill>
              <a:latin typeface="+mj-lt"/>
              <a:ea typeface="+mj-ea"/>
              <a:cs typeface="+mj-cs"/>
              <a:sym typeface="+mj-lt"/>
            </a:endParaRPr>
          </a:p>
        </p:txBody>
      </p:sp>
      <p:sp>
        <p:nvSpPr>
          <p:cNvPr id="12" name="Rectangle 3"/>
          <p:cNvSpPr>
            <a:spLocks noGrp="1" noChangeArrowheads="1"/>
          </p:cNvSpPr>
          <p:nvPr>
            <p:custDataLst>
              <p:tags r:id="rId7"/>
            </p:custDataLst>
          </p:nvPr>
        </p:nvSpPr>
        <p:spPr bwMode="auto">
          <a:xfrm>
            <a:off x="511175" y="4103688"/>
            <a:ext cx="601663"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Adana</a:t>
            </a:r>
            <a:endParaRPr lang="en-US" sz="1400" dirty="0" smtClean="0">
              <a:solidFill>
                <a:srgbClr val="000000"/>
              </a:solidFill>
              <a:latin typeface="+mj-lt"/>
              <a:ea typeface="+mj-ea"/>
              <a:cs typeface="+mj-cs"/>
              <a:sym typeface="+mj-lt"/>
            </a:endParaRPr>
          </a:p>
        </p:txBody>
      </p:sp>
      <p:sp>
        <p:nvSpPr>
          <p:cNvPr id="11" name="Rectangle 3"/>
          <p:cNvSpPr>
            <a:spLocks noGrp="1" noChangeArrowheads="1"/>
          </p:cNvSpPr>
          <p:nvPr>
            <p:custDataLst>
              <p:tags r:id="rId8"/>
            </p:custDataLst>
          </p:nvPr>
        </p:nvSpPr>
        <p:spPr bwMode="gray">
          <a:xfrm>
            <a:off x="1566863" y="4103688"/>
            <a:ext cx="4318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sz="1400" dirty="0" smtClean="0">
                <a:solidFill>
                  <a:srgbClr val="000000"/>
                </a:solidFill>
                <a:latin typeface="+mj-lt"/>
                <a:ea typeface="+mj-ea"/>
                <a:cs typeface="+mj-cs"/>
                <a:sym typeface="+mj-lt"/>
              </a:rPr>
              <a:t>4.5%</a:t>
            </a:r>
          </a:p>
        </p:txBody>
      </p:sp>
      <p:sp>
        <p:nvSpPr>
          <p:cNvPr id="5" name="Rectangle 3"/>
          <p:cNvSpPr>
            <a:spLocks noGrp="1" noChangeArrowheads="1"/>
          </p:cNvSpPr>
          <p:nvPr>
            <p:custDataLst>
              <p:tags r:id="rId9"/>
            </p:custDataLst>
          </p:nvPr>
        </p:nvSpPr>
        <p:spPr bwMode="gray">
          <a:xfrm>
            <a:off x="1954213" y="3322638"/>
            <a:ext cx="5207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7.1%</a:t>
            </a:r>
            <a:endParaRPr lang="tr-TR" sz="1400" dirty="0" smtClean="0">
              <a:solidFill>
                <a:srgbClr val="000000"/>
              </a:solidFill>
              <a:latin typeface="+mj-lt"/>
              <a:ea typeface="+mj-ea"/>
              <a:cs typeface="+mj-cs"/>
              <a:sym typeface="+mj-lt"/>
            </a:endParaRPr>
          </a:p>
        </p:txBody>
      </p:sp>
      <p:sp>
        <p:nvSpPr>
          <p:cNvPr id="10" name="Rectangle 3"/>
          <p:cNvSpPr>
            <a:spLocks noGrp="1" noChangeArrowheads="1"/>
          </p:cNvSpPr>
          <p:nvPr>
            <p:custDataLst>
              <p:tags r:id="rId10"/>
            </p:custDataLst>
          </p:nvPr>
        </p:nvSpPr>
        <p:spPr bwMode="auto">
          <a:xfrm>
            <a:off x="276225" y="4886325"/>
            <a:ext cx="836613"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Diyarbakır</a:t>
            </a:r>
            <a:endParaRPr lang="en-US" sz="1400" dirty="0" smtClean="0">
              <a:solidFill>
                <a:srgbClr val="000000"/>
              </a:solidFill>
              <a:latin typeface="+mj-lt"/>
              <a:ea typeface="+mj-ea"/>
              <a:cs typeface="+mj-cs"/>
              <a:sym typeface="+mj-lt"/>
            </a:endParaRPr>
          </a:p>
        </p:txBody>
      </p:sp>
      <p:sp>
        <p:nvSpPr>
          <p:cNvPr id="9" name="Rectangle 3"/>
          <p:cNvSpPr>
            <a:spLocks noGrp="1" noChangeArrowheads="1"/>
          </p:cNvSpPr>
          <p:nvPr>
            <p:custDataLst>
              <p:tags r:id="rId11"/>
            </p:custDataLst>
          </p:nvPr>
        </p:nvSpPr>
        <p:spPr bwMode="auto">
          <a:xfrm>
            <a:off x="276225" y="5667375"/>
            <a:ext cx="836613"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Antep</a:t>
            </a:r>
            <a:endParaRPr lang="en-US" sz="1400" dirty="0" smtClean="0">
              <a:solidFill>
                <a:srgbClr val="000000"/>
              </a:solidFill>
              <a:latin typeface="+mj-lt"/>
              <a:ea typeface="+mj-ea"/>
              <a:cs typeface="+mj-cs"/>
              <a:sym typeface="+mj-lt"/>
            </a:endParaRPr>
          </a:p>
        </p:txBody>
      </p:sp>
      <p:sp>
        <p:nvSpPr>
          <p:cNvPr id="7" name="Rectangle 3"/>
          <p:cNvSpPr>
            <a:spLocks noGrp="1" noChangeArrowheads="1"/>
          </p:cNvSpPr>
          <p:nvPr>
            <p:custDataLst>
              <p:tags r:id="rId12"/>
            </p:custDataLst>
          </p:nvPr>
        </p:nvSpPr>
        <p:spPr bwMode="gray">
          <a:xfrm>
            <a:off x="2474913" y="2503488"/>
            <a:ext cx="5207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11.7%</a:t>
            </a:r>
            <a:endParaRPr lang="tr-TR" sz="1400" dirty="0" smtClean="0">
              <a:solidFill>
                <a:srgbClr val="000000"/>
              </a:solidFill>
              <a:latin typeface="+mj-lt"/>
              <a:ea typeface="+mj-ea"/>
              <a:cs typeface="+mj-cs"/>
              <a:sym typeface="+mj-lt"/>
            </a:endParaRPr>
          </a:p>
        </p:txBody>
      </p:sp>
      <p:sp>
        <p:nvSpPr>
          <p:cNvPr id="13" name="Rectangle 3"/>
          <p:cNvSpPr>
            <a:spLocks noGrp="1" noChangeArrowheads="1"/>
          </p:cNvSpPr>
          <p:nvPr>
            <p:custDataLst>
              <p:tags r:id="rId13"/>
            </p:custDataLst>
          </p:nvPr>
        </p:nvSpPr>
        <p:spPr bwMode="gray">
          <a:xfrm>
            <a:off x="1528763" y="4886325"/>
            <a:ext cx="4318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3.9%</a:t>
            </a:r>
            <a:endParaRPr lang="tr-TR" sz="1400" dirty="0" smtClean="0">
              <a:solidFill>
                <a:srgbClr val="000000"/>
              </a:solidFill>
              <a:latin typeface="+mj-lt"/>
              <a:ea typeface="+mj-ea"/>
              <a:cs typeface="+mj-cs"/>
              <a:sym typeface="+mj-lt"/>
            </a:endParaRPr>
          </a:p>
        </p:txBody>
      </p:sp>
      <p:sp>
        <p:nvSpPr>
          <p:cNvPr id="8" name="Rectangle 3"/>
          <p:cNvSpPr>
            <a:spLocks noGrp="1" noChangeArrowheads="1"/>
          </p:cNvSpPr>
          <p:nvPr>
            <p:custDataLst>
              <p:tags r:id="rId14"/>
            </p:custDataLst>
          </p:nvPr>
        </p:nvSpPr>
        <p:spPr bwMode="gray">
          <a:xfrm>
            <a:off x="1528763" y="5667375"/>
            <a:ext cx="4318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3.2%</a:t>
            </a:r>
            <a:endParaRPr lang="tr-TR" sz="1400" dirty="0" smtClean="0">
              <a:solidFill>
                <a:srgbClr val="000000"/>
              </a:solidFill>
              <a:latin typeface="+mj-lt"/>
              <a:ea typeface="+mj-ea"/>
              <a:cs typeface="+mj-cs"/>
              <a:sym typeface="+mj-lt"/>
            </a:endParaRPr>
          </a:p>
        </p:txBody>
      </p:sp>
      <p:grpSp>
        <p:nvGrpSpPr>
          <p:cNvPr id="1227023" name="Group 33"/>
          <p:cNvGrpSpPr>
            <a:grpSpLocks/>
          </p:cNvGrpSpPr>
          <p:nvPr/>
        </p:nvGrpSpPr>
        <p:grpSpPr bwMode="auto">
          <a:xfrm>
            <a:off x="428625" y="1636713"/>
            <a:ext cx="4249738" cy="466725"/>
            <a:chOff x="553" y="502"/>
            <a:chExt cx="1981" cy="187"/>
          </a:xfrm>
        </p:grpSpPr>
        <p:sp>
          <p:nvSpPr>
            <p:cNvPr id="21" name="Rectangle 34"/>
            <p:cNvSpPr>
              <a:spLocks noChangeArrowheads="1"/>
            </p:cNvSpPr>
            <p:nvPr>
              <p:custDataLst>
                <p:tags r:id="rId27"/>
              </p:custDataLst>
            </p:nvPr>
          </p:nvSpPr>
          <p:spPr bwMode="gray">
            <a:xfrm>
              <a:off x="553" y="502"/>
              <a:ext cx="1981" cy="172"/>
            </a:xfrm>
            <a:prstGeom prst="rect">
              <a:avLst/>
            </a:prstGeom>
            <a:noFill/>
            <a:ln w="9525" algn="ctr">
              <a:noFill/>
              <a:miter lim="800000"/>
              <a:headEnd/>
              <a:tailEnd/>
            </a:ln>
          </p:spPr>
          <p:txBody>
            <a:bodyPr lIns="0" tIns="0" rIns="0" bIns="0" anchor="b">
              <a:spAutoFit/>
            </a:bodyPr>
            <a:lstStyle/>
            <a:p>
              <a:pPr defTabSz="913429">
                <a:buClr>
                  <a:srgbClr val="002960"/>
                </a:buClr>
                <a:defRPr/>
              </a:pPr>
              <a:r>
                <a:rPr lang="tr-TR" sz="1400" dirty="0">
                  <a:solidFill>
                    <a:srgbClr val="002060"/>
                  </a:solidFill>
                  <a:latin typeface="+mj-lt"/>
                  <a:cs typeface="Times New Roman" panose="02020603050405020304" pitchFamily="18" charset="0"/>
                </a:rPr>
                <a:t>Mardin firmalarının en çok mal sattığı ilk 5 il</a:t>
              </a:r>
            </a:p>
            <a:p>
              <a:pPr defTabSz="913429">
                <a:buClr>
                  <a:srgbClr val="002960"/>
                </a:buClr>
                <a:defRPr/>
              </a:pPr>
              <a:r>
                <a:rPr lang="tr-TR" sz="1400" dirty="0">
                  <a:solidFill>
                    <a:srgbClr val="002060"/>
                  </a:solidFill>
                  <a:latin typeface="+mj-lt"/>
                  <a:cs typeface="Times New Roman" panose="02020603050405020304" pitchFamily="18" charset="0"/>
                </a:rPr>
                <a:t>Pay, %, 2016</a:t>
              </a:r>
              <a:endParaRPr lang="en-US" sz="1400" dirty="0">
                <a:solidFill>
                  <a:srgbClr val="002060"/>
                </a:solidFill>
                <a:latin typeface="+mj-lt"/>
                <a:cs typeface="Times New Roman" panose="02020603050405020304" pitchFamily="18" charset="0"/>
              </a:endParaRPr>
            </a:p>
          </p:txBody>
        </p:sp>
        <p:sp>
          <p:nvSpPr>
            <p:cNvPr id="22" name="Line 35"/>
            <p:cNvSpPr>
              <a:spLocks noChangeShapeType="1"/>
            </p:cNvSpPr>
            <p:nvPr/>
          </p:nvSpPr>
          <p:spPr bwMode="gray">
            <a:xfrm>
              <a:off x="556" y="689"/>
              <a:ext cx="1902" cy="0"/>
            </a:xfrm>
            <a:prstGeom prst="line">
              <a:avLst/>
            </a:prstGeom>
            <a:noFill/>
            <a:ln w="9525">
              <a:solidFill>
                <a:schemeClr val="tx1"/>
              </a:solidFill>
              <a:round/>
              <a:headEnd/>
              <a:tailEnd/>
            </a:ln>
          </p:spPr>
          <p:txBody>
            <a:bodyPr lIns="91322" tIns="45662" rIns="91322" bIns="45662" anchor="ctr">
              <a:spAutoFit/>
            </a:bodyPr>
            <a:lstStyle/>
            <a:p>
              <a:pPr>
                <a:defRPr/>
              </a:pPr>
              <a:endParaRPr lang="en-US" sz="1400">
                <a:solidFill>
                  <a:srgbClr val="000000"/>
                </a:solidFill>
                <a:latin typeface="+mj-lt"/>
                <a:ea typeface="Tahoma" panose="020B0604030504040204" pitchFamily="34" charset="0"/>
                <a:cs typeface="Times New Roman" panose="02020603050405020304" pitchFamily="18" charset="0"/>
              </a:endParaRPr>
            </a:p>
          </p:txBody>
        </p:sp>
      </p:grpSp>
      <p:sp>
        <p:nvSpPr>
          <p:cNvPr id="26" name="Line 20"/>
          <p:cNvSpPr>
            <a:spLocks noChangeShapeType="1"/>
          </p:cNvSpPr>
          <p:nvPr/>
        </p:nvSpPr>
        <p:spPr bwMode="auto">
          <a:xfrm>
            <a:off x="1228725" y="5392738"/>
            <a:ext cx="8542338" cy="0"/>
          </a:xfrm>
          <a:prstGeom prst="line">
            <a:avLst/>
          </a:prstGeom>
          <a:noFill/>
          <a:ln w="9525">
            <a:solidFill>
              <a:srgbClr val="808080"/>
            </a:solidFill>
            <a:prstDash val="dash"/>
            <a:round/>
            <a:headEnd/>
            <a:tailEnd/>
          </a:ln>
          <a:effectLst/>
        </p:spPr>
        <p:txBody>
          <a:bodyPr wrap="none" lIns="36727" tIns="0" rIns="36727" bIns="0" anchor="ctr"/>
          <a:lstStyle/>
          <a:p>
            <a:pPr>
              <a:defRPr/>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27" name="Line 20"/>
          <p:cNvSpPr>
            <a:spLocks noChangeShapeType="1"/>
          </p:cNvSpPr>
          <p:nvPr/>
        </p:nvSpPr>
        <p:spPr bwMode="auto">
          <a:xfrm>
            <a:off x="1247775" y="3052763"/>
            <a:ext cx="8542338" cy="0"/>
          </a:xfrm>
          <a:prstGeom prst="line">
            <a:avLst/>
          </a:prstGeom>
          <a:noFill/>
          <a:ln w="9525">
            <a:solidFill>
              <a:srgbClr val="808080"/>
            </a:solidFill>
            <a:prstDash val="dash"/>
            <a:round/>
            <a:headEnd/>
            <a:tailEnd/>
          </a:ln>
          <a:effectLst/>
        </p:spPr>
        <p:txBody>
          <a:bodyPr wrap="none" lIns="36727" tIns="0" rIns="36727" bIns="0" anchor="ctr"/>
          <a:lstStyle/>
          <a:p>
            <a:pPr>
              <a:defRPr/>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28" name="Line 20"/>
          <p:cNvSpPr>
            <a:spLocks noChangeShapeType="1"/>
          </p:cNvSpPr>
          <p:nvPr/>
        </p:nvSpPr>
        <p:spPr bwMode="auto">
          <a:xfrm>
            <a:off x="1196975" y="3762375"/>
            <a:ext cx="8540750" cy="0"/>
          </a:xfrm>
          <a:prstGeom prst="line">
            <a:avLst/>
          </a:prstGeom>
          <a:noFill/>
          <a:ln w="9525">
            <a:solidFill>
              <a:srgbClr val="808080"/>
            </a:solidFill>
            <a:prstDash val="dash"/>
            <a:round/>
            <a:headEnd/>
            <a:tailEnd/>
          </a:ln>
          <a:effectLst/>
        </p:spPr>
        <p:txBody>
          <a:bodyPr wrap="none" lIns="36727" tIns="0" rIns="36727" bIns="0" anchor="ctr"/>
          <a:lstStyle/>
          <a:p>
            <a:pPr>
              <a:defRPr/>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29" name="Line 20"/>
          <p:cNvSpPr>
            <a:spLocks noChangeShapeType="1"/>
          </p:cNvSpPr>
          <p:nvPr/>
        </p:nvSpPr>
        <p:spPr bwMode="auto">
          <a:xfrm>
            <a:off x="1228725" y="4570413"/>
            <a:ext cx="8542338" cy="0"/>
          </a:xfrm>
          <a:prstGeom prst="line">
            <a:avLst/>
          </a:prstGeom>
          <a:noFill/>
          <a:ln w="9525">
            <a:solidFill>
              <a:srgbClr val="808080"/>
            </a:solidFill>
            <a:prstDash val="dash"/>
            <a:round/>
            <a:headEnd/>
            <a:tailEnd/>
          </a:ln>
          <a:effectLst/>
        </p:spPr>
        <p:txBody>
          <a:bodyPr wrap="none" lIns="36727" tIns="0" rIns="36727" bIns="0" anchor="ctr"/>
          <a:lstStyle/>
          <a:p>
            <a:pPr>
              <a:defRPr/>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1227028" name="Metin kutusu 29"/>
          <p:cNvSpPr txBox="1">
            <a:spLocks noChangeArrowheads="1"/>
          </p:cNvSpPr>
          <p:nvPr/>
        </p:nvSpPr>
        <p:spPr bwMode="auto">
          <a:xfrm>
            <a:off x="342900" y="6332538"/>
            <a:ext cx="9394825" cy="246062"/>
          </a:xfrm>
          <a:prstGeom prst="rect">
            <a:avLst/>
          </a:prstGeom>
          <a:noFill/>
          <a:ln w="9525">
            <a:noFill/>
            <a:miter lim="800000"/>
            <a:headEnd/>
            <a:tailEnd/>
          </a:ln>
        </p:spPr>
        <p:txBody>
          <a:bodyPr>
            <a:spAutoFit/>
          </a:bodyPr>
          <a:lstStyle/>
          <a:p>
            <a:r>
              <a:rPr lang="tr-TR" sz="1000" b="0" dirty="0"/>
              <a:t>Kaynak: Sanayi ve Teknoloji Bakanlığı Girişimci Bilgi Sistemi, Raporlar, </a:t>
            </a:r>
            <a:r>
              <a:rPr lang="tr-TR" sz="1000" b="0" dirty="0">
                <a:hlinkClick r:id="rId33"/>
              </a:rPr>
              <a:t>https://gbs.sanayi.gov.tr/Raporlar.aspx</a:t>
            </a:r>
            <a:r>
              <a:rPr lang="tr-TR" sz="1000" b="0" dirty="0"/>
              <a:t>, 2016 (E.T. 07.05.2019</a:t>
            </a:r>
            <a:r>
              <a:rPr lang="tr-TR" sz="1000" b="0" dirty="0" smtClean="0"/>
              <a:t>).</a:t>
            </a:r>
            <a:endParaRPr lang="tr-TR" sz="1000" b="0" dirty="0"/>
          </a:p>
        </p:txBody>
      </p:sp>
      <p:sp>
        <p:nvSpPr>
          <p:cNvPr id="64" name="Başlık 1"/>
          <p:cNvSpPr txBox="1">
            <a:spLocks/>
          </p:cNvSpPr>
          <p:nvPr/>
        </p:nvSpPr>
        <p:spPr>
          <a:xfrm>
            <a:off x="276225" y="287338"/>
            <a:ext cx="9048750" cy="838200"/>
          </a:xfrm>
          <a:prstGeom prst="rect">
            <a:avLst/>
          </a:prstGeom>
        </p:spPr>
        <p:txBody>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6672" algn="l" rtl="0" fontAlgn="base">
              <a:spcBef>
                <a:spcPct val="0"/>
              </a:spcBef>
              <a:spcAft>
                <a:spcPct val="0"/>
              </a:spcAft>
              <a:defRPr sz="4400">
                <a:solidFill>
                  <a:srgbClr val="1F318D"/>
                </a:solidFill>
                <a:latin typeface="Tahoma" pitchFamily="34" charset="0"/>
                <a:cs typeface="Arial" charset="0"/>
              </a:defRPr>
            </a:lvl6pPr>
            <a:lvl7pPr marL="913335" algn="l" rtl="0" fontAlgn="base">
              <a:spcBef>
                <a:spcPct val="0"/>
              </a:spcBef>
              <a:spcAft>
                <a:spcPct val="0"/>
              </a:spcAft>
              <a:defRPr sz="4400">
                <a:solidFill>
                  <a:srgbClr val="1F318D"/>
                </a:solidFill>
                <a:latin typeface="Tahoma" pitchFamily="34" charset="0"/>
                <a:cs typeface="Arial" charset="0"/>
              </a:defRPr>
            </a:lvl7pPr>
            <a:lvl8pPr marL="1370002" algn="l" rtl="0" fontAlgn="base">
              <a:spcBef>
                <a:spcPct val="0"/>
              </a:spcBef>
              <a:spcAft>
                <a:spcPct val="0"/>
              </a:spcAft>
              <a:defRPr sz="4400">
                <a:solidFill>
                  <a:srgbClr val="1F318D"/>
                </a:solidFill>
                <a:latin typeface="Tahoma" pitchFamily="34" charset="0"/>
                <a:cs typeface="Arial" charset="0"/>
              </a:defRPr>
            </a:lvl8pPr>
            <a:lvl9pPr marL="1826669" algn="l" rtl="0" fontAlgn="base">
              <a:spcBef>
                <a:spcPct val="0"/>
              </a:spcBef>
              <a:spcAft>
                <a:spcPct val="0"/>
              </a:spcAft>
              <a:defRPr sz="4400">
                <a:solidFill>
                  <a:srgbClr val="1F318D"/>
                </a:solidFill>
                <a:latin typeface="Tahoma" pitchFamily="34" charset="0"/>
                <a:cs typeface="Arial" charset="0"/>
              </a:defRPr>
            </a:lvl9pPr>
          </a:lstStyle>
          <a:p>
            <a:pPr>
              <a:defRPr/>
            </a:pPr>
            <a:r>
              <a:rPr lang="tr-TR" sz="2800" kern="0" dirty="0" smtClean="0">
                <a:solidFill>
                  <a:schemeClr val="tx1"/>
                </a:solidFill>
              </a:rPr>
              <a:t>Mardin’in Türkiye genelinde en çok mal sattığı ve aldığı iller İstanbul ve Ankara.</a:t>
            </a:r>
            <a:endParaRPr lang="tr-TR" sz="2800" kern="0" dirty="0">
              <a:solidFill>
                <a:schemeClr val="tx1"/>
              </a:solidFill>
            </a:endParaRPr>
          </a:p>
        </p:txBody>
      </p:sp>
      <p:grpSp>
        <p:nvGrpSpPr>
          <p:cNvPr id="1227030" name="Group 33"/>
          <p:cNvGrpSpPr>
            <a:grpSpLocks/>
          </p:cNvGrpSpPr>
          <p:nvPr/>
        </p:nvGrpSpPr>
        <p:grpSpPr bwMode="auto">
          <a:xfrm>
            <a:off x="5238750" y="1636713"/>
            <a:ext cx="4249738" cy="466725"/>
            <a:chOff x="553" y="502"/>
            <a:chExt cx="1981" cy="187"/>
          </a:xfrm>
        </p:grpSpPr>
        <p:sp>
          <p:nvSpPr>
            <p:cNvPr id="69" name="Rectangle 34"/>
            <p:cNvSpPr>
              <a:spLocks noChangeArrowheads="1"/>
            </p:cNvSpPr>
            <p:nvPr>
              <p:custDataLst>
                <p:tags r:id="rId26"/>
              </p:custDataLst>
            </p:nvPr>
          </p:nvSpPr>
          <p:spPr bwMode="gray">
            <a:xfrm>
              <a:off x="553" y="502"/>
              <a:ext cx="1981" cy="172"/>
            </a:xfrm>
            <a:prstGeom prst="rect">
              <a:avLst/>
            </a:prstGeom>
            <a:noFill/>
            <a:ln w="9525" algn="ctr">
              <a:noFill/>
              <a:miter lim="800000"/>
              <a:headEnd/>
              <a:tailEnd/>
            </a:ln>
          </p:spPr>
          <p:txBody>
            <a:bodyPr lIns="0" tIns="0" rIns="0" bIns="0" anchor="b">
              <a:spAutoFit/>
            </a:bodyPr>
            <a:lstStyle/>
            <a:p>
              <a:pPr defTabSz="913429">
                <a:buClr>
                  <a:srgbClr val="002960"/>
                </a:buClr>
                <a:defRPr/>
              </a:pPr>
              <a:r>
                <a:rPr lang="tr-TR" sz="1400" dirty="0">
                  <a:solidFill>
                    <a:srgbClr val="002060"/>
                  </a:solidFill>
                  <a:latin typeface="+mj-lt"/>
                  <a:cs typeface="Times New Roman" panose="02020603050405020304" pitchFamily="18" charset="0"/>
                </a:rPr>
                <a:t>Mardin firmalarının en çok mal aldığı ilk 5 il</a:t>
              </a:r>
            </a:p>
            <a:p>
              <a:pPr defTabSz="913429">
                <a:buClr>
                  <a:srgbClr val="002960"/>
                </a:buClr>
                <a:defRPr/>
              </a:pPr>
              <a:r>
                <a:rPr lang="tr-TR" sz="1400" dirty="0">
                  <a:solidFill>
                    <a:srgbClr val="002060"/>
                  </a:solidFill>
                  <a:latin typeface="+mj-lt"/>
                  <a:cs typeface="Times New Roman" panose="02020603050405020304" pitchFamily="18" charset="0"/>
                </a:rPr>
                <a:t>Pay, %, 2016</a:t>
              </a:r>
              <a:endParaRPr lang="en-US" sz="1400" dirty="0">
                <a:solidFill>
                  <a:srgbClr val="002060"/>
                </a:solidFill>
                <a:latin typeface="+mj-lt"/>
                <a:cs typeface="Times New Roman" panose="02020603050405020304" pitchFamily="18" charset="0"/>
              </a:endParaRPr>
            </a:p>
          </p:txBody>
        </p:sp>
        <p:sp>
          <p:nvSpPr>
            <p:cNvPr id="70" name="Line 35"/>
            <p:cNvSpPr>
              <a:spLocks noChangeShapeType="1"/>
            </p:cNvSpPr>
            <p:nvPr/>
          </p:nvSpPr>
          <p:spPr bwMode="gray">
            <a:xfrm>
              <a:off x="556" y="689"/>
              <a:ext cx="1902" cy="0"/>
            </a:xfrm>
            <a:prstGeom prst="line">
              <a:avLst/>
            </a:prstGeom>
            <a:noFill/>
            <a:ln w="9525">
              <a:solidFill>
                <a:schemeClr val="tx1"/>
              </a:solidFill>
              <a:round/>
              <a:headEnd/>
              <a:tailEnd/>
            </a:ln>
          </p:spPr>
          <p:txBody>
            <a:bodyPr lIns="91322" tIns="45662" rIns="91322" bIns="45662" anchor="ctr">
              <a:spAutoFit/>
            </a:bodyPr>
            <a:lstStyle/>
            <a:p>
              <a:pPr>
                <a:defRPr/>
              </a:pPr>
              <a:endParaRPr lang="en-US" sz="1400">
                <a:solidFill>
                  <a:srgbClr val="000000"/>
                </a:solidFill>
                <a:latin typeface="+mj-lt"/>
                <a:ea typeface="Tahoma" panose="020B0604030504040204" pitchFamily="34" charset="0"/>
                <a:cs typeface="Times New Roman" panose="02020603050405020304" pitchFamily="18" charset="0"/>
              </a:endParaRPr>
            </a:p>
          </p:txBody>
        </p:sp>
      </p:grpSp>
      <p:graphicFrame>
        <p:nvGraphicFramePr>
          <p:cNvPr id="1227011" name="Object 259"/>
          <p:cNvGraphicFramePr>
            <a:graphicFrameLocks/>
          </p:cNvGraphicFramePr>
          <p:nvPr>
            <p:custDataLst>
              <p:tags r:id="rId15"/>
            </p:custDataLst>
          </p:nvPr>
        </p:nvGraphicFramePr>
        <p:xfrm>
          <a:off x="6115050" y="2125663"/>
          <a:ext cx="2339975" cy="4176712"/>
        </p:xfrm>
        <a:graphic>
          <a:graphicData uri="http://schemas.openxmlformats.org/presentationml/2006/ole">
            <mc:AlternateContent xmlns:mc="http://schemas.openxmlformats.org/markup-compatibility/2006">
              <mc:Choice xmlns:v="urn:schemas-microsoft-com:vml" Requires="v">
                <p:oleObj spid="_x0000_s1227044" r:id="rId34" imgW="2341067" imgH="4176122" progId="Excel.Chart.8">
                  <p:embed/>
                </p:oleObj>
              </mc:Choice>
              <mc:Fallback>
                <p:oleObj r:id="rId34" imgW="2341067" imgH="4176122" progId="Excel.Chart.8">
                  <p:embed/>
                  <p:pic>
                    <p:nvPicPr>
                      <p:cNvPr id="0" name="Picture 259"/>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115050" y="2125663"/>
                        <a:ext cx="2339975" cy="417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Rectangle 3"/>
          <p:cNvSpPr>
            <a:spLocks noGrp="1" noChangeArrowheads="1"/>
          </p:cNvSpPr>
          <p:nvPr>
            <p:custDataLst>
              <p:tags r:id="rId16"/>
            </p:custDataLst>
          </p:nvPr>
        </p:nvSpPr>
        <p:spPr bwMode="auto">
          <a:xfrm>
            <a:off x="5245100" y="2516188"/>
            <a:ext cx="684213" cy="176212"/>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İstanbul</a:t>
            </a:r>
            <a:endParaRPr lang="en-US" sz="1400" dirty="0" smtClean="0">
              <a:solidFill>
                <a:srgbClr val="000000"/>
              </a:solidFill>
              <a:latin typeface="+mj-lt"/>
              <a:ea typeface="+mj-ea"/>
              <a:cs typeface="+mj-cs"/>
              <a:sym typeface="+mj-lt"/>
            </a:endParaRPr>
          </a:p>
        </p:txBody>
      </p:sp>
      <p:sp>
        <p:nvSpPr>
          <p:cNvPr id="73" name="Rectangle 3"/>
          <p:cNvSpPr>
            <a:spLocks noGrp="1" noChangeArrowheads="1"/>
          </p:cNvSpPr>
          <p:nvPr>
            <p:custDataLst>
              <p:tags r:id="rId17"/>
            </p:custDataLst>
          </p:nvPr>
        </p:nvSpPr>
        <p:spPr bwMode="auto">
          <a:xfrm>
            <a:off x="5302250" y="3371850"/>
            <a:ext cx="679450"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Ankara</a:t>
            </a:r>
            <a:endParaRPr lang="en-US" sz="1400" dirty="0" smtClean="0">
              <a:solidFill>
                <a:srgbClr val="000000"/>
              </a:solidFill>
              <a:latin typeface="+mj-lt"/>
              <a:ea typeface="+mj-ea"/>
              <a:cs typeface="+mj-cs"/>
              <a:sym typeface="+mj-lt"/>
            </a:endParaRPr>
          </a:p>
        </p:txBody>
      </p:sp>
      <p:sp>
        <p:nvSpPr>
          <p:cNvPr id="74" name="Rectangle 3"/>
          <p:cNvSpPr>
            <a:spLocks noGrp="1" noChangeArrowheads="1"/>
          </p:cNvSpPr>
          <p:nvPr>
            <p:custDataLst>
              <p:tags r:id="rId18"/>
            </p:custDataLst>
          </p:nvPr>
        </p:nvSpPr>
        <p:spPr bwMode="auto">
          <a:xfrm>
            <a:off x="5380038" y="4149725"/>
            <a:ext cx="601662"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sz="1400" dirty="0" smtClean="0">
                <a:solidFill>
                  <a:srgbClr val="000000"/>
                </a:solidFill>
                <a:latin typeface="+mj-lt"/>
                <a:ea typeface="+mj-ea"/>
                <a:cs typeface="+mj-cs"/>
                <a:sym typeface="+mj-lt"/>
              </a:rPr>
              <a:t>Antep</a:t>
            </a:r>
            <a:endParaRPr lang="en-US" sz="1400" dirty="0" smtClean="0">
              <a:solidFill>
                <a:srgbClr val="000000"/>
              </a:solidFill>
              <a:latin typeface="+mj-lt"/>
              <a:ea typeface="+mj-ea"/>
              <a:cs typeface="+mj-cs"/>
              <a:sym typeface="+mj-lt"/>
            </a:endParaRPr>
          </a:p>
        </p:txBody>
      </p:sp>
      <p:sp>
        <p:nvSpPr>
          <p:cNvPr id="75" name="Rectangle 3"/>
          <p:cNvSpPr>
            <a:spLocks noGrp="1" noChangeArrowheads="1"/>
          </p:cNvSpPr>
          <p:nvPr>
            <p:custDataLst>
              <p:tags r:id="rId19"/>
            </p:custDataLst>
          </p:nvPr>
        </p:nvSpPr>
        <p:spPr bwMode="auto">
          <a:xfrm>
            <a:off x="5224463" y="4932363"/>
            <a:ext cx="836612"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Diyarbakır</a:t>
            </a:r>
            <a:endParaRPr lang="en-US" sz="1400" dirty="0" smtClean="0">
              <a:solidFill>
                <a:srgbClr val="000000"/>
              </a:solidFill>
              <a:latin typeface="+mj-lt"/>
              <a:ea typeface="+mj-ea"/>
              <a:cs typeface="+mj-cs"/>
              <a:sym typeface="+mj-lt"/>
            </a:endParaRPr>
          </a:p>
        </p:txBody>
      </p:sp>
      <p:sp>
        <p:nvSpPr>
          <p:cNvPr id="76" name="Rectangle 3"/>
          <p:cNvSpPr>
            <a:spLocks noGrp="1" noChangeArrowheads="1"/>
          </p:cNvSpPr>
          <p:nvPr>
            <p:custDataLst>
              <p:tags r:id="rId20"/>
            </p:custDataLst>
          </p:nvPr>
        </p:nvSpPr>
        <p:spPr bwMode="auto">
          <a:xfrm>
            <a:off x="5224463" y="5713413"/>
            <a:ext cx="836612" cy="212725"/>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tr-TR" altLang="en-US" sz="1400" dirty="0" smtClean="0">
                <a:solidFill>
                  <a:srgbClr val="000000"/>
                </a:solidFill>
                <a:latin typeface="+mj-lt"/>
                <a:ea typeface="+mj-ea"/>
                <a:cs typeface="+mj-cs"/>
                <a:sym typeface="+mj-lt"/>
              </a:rPr>
              <a:t>Kocaeli</a:t>
            </a:r>
            <a:endParaRPr lang="en-US" sz="1400" dirty="0" smtClean="0">
              <a:solidFill>
                <a:srgbClr val="000000"/>
              </a:solidFill>
              <a:latin typeface="+mj-lt"/>
              <a:ea typeface="+mj-ea"/>
              <a:cs typeface="+mj-cs"/>
              <a:sym typeface="+mj-lt"/>
            </a:endParaRPr>
          </a:p>
        </p:txBody>
      </p:sp>
      <p:sp>
        <p:nvSpPr>
          <p:cNvPr id="77" name="Rectangle 3"/>
          <p:cNvSpPr>
            <a:spLocks noGrp="1" noChangeArrowheads="1"/>
          </p:cNvSpPr>
          <p:nvPr>
            <p:custDataLst>
              <p:tags r:id="rId21"/>
            </p:custDataLst>
          </p:nvPr>
        </p:nvSpPr>
        <p:spPr bwMode="gray">
          <a:xfrm>
            <a:off x="7483475" y="2503488"/>
            <a:ext cx="5207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20.4%</a:t>
            </a:r>
            <a:endParaRPr lang="tr-TR" sz="1400" dirty="0" smtClean="0">
              <a:solidFill>
                <a:srgbClr val="000000"/>
              </a:solidFill>
              <a:latin typeface="+mj-lt"/>
              <a:ea typeface="+mj-ea"/>
              <a:cs typeface="+mj-cs"/>
              <a:sym typeface="+mj-lt"/>
            </a:endParaRPr>
          </a:p>
        </p:txBody>
      </p:sp>
      <p:sp>
        <p:nvSpPr>
          <p:cNvPr id="78" name="Rectangle 3"/>
          <p:cNvSpPr>
            <a:spLocks noGrp="1" noChangeArrowheads="1"/>
          </p:cNvSpPr>
          <p:nvPr>
            <p:custDataLst>
              <p:tags r:id="rId22"/>
            </p:custDataLst>
          </p:nvPr>
        </p:nvSpPr>
        <p:spPr bwMode="gray">
          <a:xfrm>
            <a:off x="6884988" y="3338513"/>
            <a:ext cx="5207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6.5%</a:t>
            </a:r>
            <a:endParaRPr lang="tr-TR" sz="1400" dirty="0" smtClean="0">
              <a:solidFill>
                <a:srgbClr val="000000"/>
              </a:solidFill>
              <a:latin typeface="+mj-lt"/>
              <a:ea typeface="+mj-ea"/>
              <a:cs typeface="+mj-cs"/>
              <a:sym typeface="+mj-lt"/>
            </a:endParaRPr>
          </a:p>
        </p:txBody>
      </p:sp>
      <p:sp>
        <p:nvSpPr>
          <p:cNvPr id="79" name="Rectangle 3"/>
          <p:cNvSpPr>
            <a:spLocks noGrp="1" noChangeArrowheads="1"/>
          </p:cNvSpPr>
          <p:nvPr>
            <p:custDataLst>
              <p:tags r:id="rId23"/>
            </p:custDataLst>
          </p:nvPr>
        </p:nvSpPr>
        <p:spPr bwMode="gray">
          <a:xfrm>
            <a:off x="6770688" y="4103688"/>
            <a:ext cx="4318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sz="1400" dirty="0" smtClean="0">
                <a:solidFill>
                  <a:srgbClr val="000000"/>
                </a:solidFill>
                <a:latin typeface="+mj-lt"/>
                <a:ea typeface="+mj-ea"/>
                <a:cs typeface="+mj-cs"/>
                <a:sym typeface="+mj-lt"/>
              </a:rPr>
              <a:t>6.4%</a:t>
            </a:r>
          </a:p>
        </p:txBody>
      </p:sp>
      <p:sp>
        <p:nvSpPr>
          <p:cNvPr id="80" name="Rectangle 3"/>
          <p:cNvSpPr>
            <a:spLocks noGrp="1" noChangeArrowheads="1"/>
          </p:cNvSpPr>
          <p:nvPr>
            <p:custDataLst>
              <p:tags r:id="rId24"/>
            </p:custDataLst>
          </p:nvPr>
        </p:nvSpPr>
        <p:spPr bwMode="gray">
          <a:xfrm>
            <a:off x="6669088" y="4886325"/>
            <a:ext cx="4318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4.9%</a:t>
            </a:r>
            <a:endParaRPr lang="tr-TR" sz="1400" dirty="0" smtClean="0">
              <a:solidFill>
                <a:srgbClr val="000000"/>
              </a:solidFill>
              <a:latin typeface="+mj-lt"/>
              <a:ea typeface="+mj-ea"/>
              <a:cs typeface="+mj-cs"/>
              <a:sym typeface="+mj-lt"/>
            </a:endParaRPr>
          </a:p>
        </p:txBody>
      </p:sp>
      <p:sp>
        <p:nvSpPr>
          <p:cNvPr id="81" name="Rectangle 3"/>
          <p:cNvSpPr>
            <a:spLocks noGrp="1" noChangeArrowheads="1"/>
          </p:cNvSpPr>
          <p:nvPr>
            <p:custDataLst>
              <p:tags r:id="rId25"/>
            </p:custDataLst>
          </p:nvPr>
        </p:nvSpPr>
        <p:spPr bwMode="gray">
          <a:xfrm>
            <a:off x="6554788" y="5703888"/>
            <a:ext cx="431800" cy="212725"/>
          </a:xfrm>
          <a:prstGeom prst="rect">
            <a:avLst/>
          </a:prstGeom>
          <a:noFill/>
          <a:ln w="9525">
            <a:noFill/>
            <a:miter lim="800000"/>
            <a:headEnd/>
            <a:tailEnd/>
          </a:ln>
          <a:extLst/>
        </p:spPr>
        <p:txBody>
          <a:bodyPr wrap="none" lIns="25400" tIns="0" rIns="2540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Font typeface="Wingdings" pitchFamily="2" charset="2"/>
              <a:buNone/>
              <a:defRPr/>
            </a:pPr>
            <a:r>
              <a:rPr lang="tr-TR" altLang="en-US" sz="1400" dirty="0" smtClean="0">
                <a:solidFill>
                  <a:srgbClr val="000000"/>
                </a:solidFill>
                <a:latin typeface="+mj-lt"/>
                <a:ea typeface="+mj-ea"/>
                <a:cs typeface="+mj-cs"/>
                <a:sym typeface="+mj-lt"/>
              </a:rPr>
              <a:t>4.1%</a:t>
            </a:r>
            <a:endParaRPr lang="tr-TR" sz="1400" dirty="0" smtClean="0">
              <a:solidFill>
                <a:srgbClr val="000000"/>
              </a:solidFill>
              <a:latin typeface="+mj-lt"/>
              <a:ea typeface="+mj-ea"/>
              <a:cs typeface="+mj-cs"/>
              <a:sym typeface="+mj-lt"/>
            </a:endParaRPr>
          </a:p>
        </p:txBody>
      </p:sp>
      <p:sp>
        <p:nvSpPr>
          <p:cNvPr id="1227041" name="Slayt Numarası Yer Tutucusu 4"/>
          <p:cNvSpPr>
            <a:spLocks noGrp="1"/>
          </p:cNvSpPr>
          <p:nvPr>
            <p:ph type="sldNum" sz="quarter" idx="11"/>
          </p:nvPr>
        </p:nvSpPr>
        <p:spPr bwMode="auto">
          <a:xfrm>
            <a:off x="9324975" y="6553200"/>
            <a:ext cx="382588" cy="230188"/>
          </a:xfrm>
          <a:noFill/>
          <a:ln>
            <a:miter lim="800000"/>
            <a:headEnd/>
            <a:tailEnd/>
          </a:ln>
        </p:spPr>
        <p:txBody>
          <a:bodyPr vert="horz" wrap="square" lIns="91440" tIns="45720" rIns="91440" bIns="45720" numCol="1" anchor="t" anchorCtr="0" compatLnSpc="1">
            <a:prstTxWarp prst="textNoShape">
              <a:avLst/>
            </a:prstTxWarp>
          </a:bodyPr>
          <a:lstStyle/>
          <a:p>
            <a:fld id="{99C20E8B-FDC4-4AB6-B77F-E616C3485C1E}" type="slidenum">
              <a:rPr lang="en-US" smtClean="0">
                <a:latin typeface="Arial" charset="0"/>
                <a:cs typeface="Arial" charset="0"/>
              </a:rPr>
              <a:pPr/>
              <a:t>16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sne 6" hidden="1"/>
          <p:cNvGraphicFramePr>
            <a:graphicFrameLocks noChangeAspect="1"/>
          </p:cNvGraphicFramePr>
          <p:nvPr>
            <p:custDataLst>
              <p:tags r:id="rId2"/>
            </p:custDataLst>
            <p:extLst>
              <p:ext uri="{D42A27DB-BD31-4B8C-83A1-F6EECF244321}">
                <p14:modId xmlns:p14="http://schemas.microsoft.com/office/powerpoint/2010/main" val="2800392120"/>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2418700"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0"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3600" u="none" strike="noStrike" cap="none" normalizeH="0" dirty="0" smtClean="0">
              <a:ln>
                <a:noFill/>
              </a:ln>
              <a:solidFill>
                <a:schemeClr val="tx1"/>
              </a:solidFill>
              <a:effectLst/>
              <a:latin typeface="Book Antiqua"/>
              <a:ea typeface="+mj-ea"/>
              <a:cs typeface="Arial"/>
              <a:sym typeface="Book Antiqua"/>
            </a:endParaRPr>
          </a:p>
        </p:txBody>
      </p:sp>
      <p:sp>
        <p:nvSpPr>
          <p:cNvPr id="2" name="1 Başlık"/>
          <p:cNvSpPr>
            <a:spLocks noGrp="1"/>
          </p:cNvSpPr>
          <p:nvPr>
            <p:ph type="title"/>
          </p:nvPr>
        </p:nvSpPr>
        <p:spPr>
          <a:xfrm>
            <a:off x="446314" y="477416"/>
            <a:ext cx="9056915" cy="1295400"/>
          </a:xfrm>
        </p:spPr>
        <p:txBody>
          <a:bodyPr>
            <a:noAutofit/>
          </a:bodyPr>
          <a:lstStyle/>
          <a:p>
            <a:pPr rtl="0" eaLnBrk="0" hangingPunct="0"/>
            <a:r>
              <a:rPr lang="tr-TR" sz="3200" dirty="0" smtClean="0">
                <a:ea typeface="+mj-ea"/>
              </a:rPr>
              <a:t>Mardin, 2010-18 arasında net dış ticaret fazlası verdi.</a:t>
            </a:r>
            <a:endParaRPr lang="tr-TR" sz="3200" dirty="0">
              <a:ea typeface="+mj-ea"/>
            </a:endParaRPr>
          </a:p>
        </p:txBody>
      </p:sp>
      <p:sp>
        <p:nvSpPr>
          <p:cNvPr id="27" name="Metin Yer Tutucusu 3"/>
          <p:cNvSpPr txBox="1">
            <a:spLocks/>
          </p:cNvSpPr>
          <p:nvPr/>
        </p:nvSpPr>
        <p:spPr bwMode="auto">
          <a:xfrm>
            <a:off x="446314" y="6233829"/>
            <a:ext cx="7614330" cy="242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0" kern="1200">
                <a:solidFill>
                  <a:srgbClr val="CBDDEB"/>
                </a:solidFill>
                <a:latin typeface="+mn-lt"/>
                <a:ea typeface="+mn-ea"/>
                <a:cs typeface="Arial" charset="0"/>
              </a:defRPr>
            </a:lvl1pPr>
            <a:lvl2pPr marL="457200" algn="l" rtl="0" fontAlgn="base">
              <a:spcBef>
                <a:spcPct val="0"/>
              </a:spcBef>
              <a:spcAft>
                <a:spcPct val="0"/>
              </a:spcAft>
              <a:defRPr sz="4000" b="1" kern="1200">
                <a:solidFill>
                  <a:schemeClr val="tx1"/>
                </a:solidFill>
                <a:latin typeface="Arial" charset="0"/>
                <a:ea typeface="+mn-ea"/>
                <a:cs typeface="Arial" charset="0"/>
              </a:defRPr>
            </a:lvl2pPr>
            <a:lvl3pPr marL="914400" algn="l" rtl="0" fontAlgn="base">
              <a:spcBef>
                <a:spcPct val="0"/>
              </a:spcBef>
              <a:spcAft>
                <a:spcPct val="0"/>
              </a:spcAft>
              <a:defRPr sz="4000" b="1" kern="1200">
                <a:solidFill>
                  <a:schemeClr val="tx1"/>
                </a:solidFill>
                <a:latin typeface="Arial" charset="0"/>
                <a:ea typeface="+mn-ea"/>
                <a:cs typeface="Arial" charset="0"/>
              </a:defRPr>
            </a:lvl3pPr>
            <a:lvl4pPr marL="1371600" algn="l" rtl="0" fontAlgn="base">
              <a:spcBef>
                <a:spcPct val="0"/>
              </a:spcBef>
              <a:spcAft>
                <a:spcPct val="0"/>
              </a:spcAft>
              <a:defRPr sz="4000" b="1" kern="1200">
                <a:solidFill>
                  <a:schemeClr val="tx1"/>
                </a:solidFill>
                <a:latin typeface="Arial" charset="0"/>
                <a:ea typeface="+mn-ea"/>
                <a:cs typeface="Arial" charset="0"/>
              </a:defRPr>
            </a:lvl4pPr>
            <a:lvl5pPr marL="1828800" algn="l" rtl="0" fontAlgn="base">
              <a:spcBef>
                <a:spcPct val="0"/>
              </a:spcBef>
              <a:spcAft>
                <a:spcPct val="0"/>
              </a:spcAft>
              <a:defRPr sz="4000" b="1" kern="1200">
                <a:solidFill>
                  <a:schemeClr val="tx1"/>
                </a:solidFill>
                <a:latin typeface="Arial" charset="0"/>
                <a:ea typeface="+mn-ea"/>
                <a:cs typeface="Arial" charset="0"/>
              </a:defRPr>
            </a:lvl5pPr>
            <a:lvl6pPr marL="2286000" algn="l" defTabSz="914400" rtl="0" eaLnBrk="1" latinLnBrk="0" hangingPunct="1">
              <a:defRPr sz="4000" b="1" kern="1200">
                <a:solidFill>
                  <a:schemeClr val="tx1"/>
                </a:solidFill>
                <a:latin typeface="Arial" charset="0"/>
                <a:ea typeface="+mn-ea"/>
                <a:cs typeface="Arial" charset="0"/>
              </a:defRPr>
            </a:lvl6pPr>
            <a:lvl7pPr marL="2743200" algn="l" defTabSz="914400" rtl="0" eaLnBrk="1" latinLnBrk="0" hangingPunct="1">
              <a:defRPr sz="4000" b="1" kern="1200">
                <a:solidFill>
                  <a:schemeClr val="tx1"/>
                </a:solidFill>
                <a:latin typeface="Arial" charset="0"/>
                <a:ea typeface="+mn-ea"/>
                <a:cs typeface="Arial" charset="0"/>
              </a:defRPr>
            </a:lvl7pPr>
            <a:lvl8pPr marL="3200400" algn="l" defTabSz="914400" rtl="0" eaLnBrk="1" latinLnBrk="0" hangingPunct="1">
              <a:defRPr sz="4000" b="1" kern="1200">
                <a:solidFill>
                  <a:schemeClr val="tx1"/>
                </a:solidFill>
                <a:latin typeface="Arial" charset="0"/>
                <a:ea typeface="+mn-ea"/>
                <a:cs typeface="Arial" charset="0"/>
              </a:defRPr>
            </a:lvl8pPr>
            <a:lvl9pPr marL="3657600" algn="l" defTabSz="914400" rtl="0" eaLnBrk="1" latinLnBrk="0" hangingPunct="1">
              <a:defRPr sz="4000" b="1" kern="1200">
                <a:solidFill>
                  <a:schemeClr val="tx1"/>
                </a:solidFill>
                <a:latin typeface="Arial" charset="0"/>
                <a:ea typeface="+mn-ea"/>
                <a:cs typeface="Arial" charset="0"/>
              </a:defRPr>
            </a:lvl9pPr>
          </a:lstStyle>
          <a:p>
            <a:r>
              <a:rPr lang="tr-TR" sz="1000" dirty="0">
                <a:solidFill>
                  <a:schemeClr val="tx1"/>
                </a:solidFill>
              </a:rPr>
              <a:t>Kaynak: TÜİK, Dış Ticaret İstatistikleri, </a:t>
            </a:r>
            <a:r>
              <a:rPr lang="tr-TR" sz="1000" dirty="0">
                <a:solidFill>
                  <a:schemeClr val="tx1"/>
                </a:solidFill>
                <a:hlinkClick r:id="rId8"/>
              </a:rPr>
              <a:t>http://tuik.gov.tr/</a:t>
            </a:r>
            <a:r>
              <a:rPr lang="tr-TR" sz="1000" dirty="0" err="1">
                <a:solidFill>
                  <a:schemeClr val="tx1"/>
                </a:solidFill>
                <a:hlinkClick r:id="rId8"/>
              </a:rPr>
              <a:t>PreTablo.do?alt_id</a:t>
            </a:r>
            <a:r>
              <a:rPr lang="tr-TR" sz="1000" dirty="0">
                <a:solidFill>
                  <a:schemeClr val="tx1"/>
                </a:solidFill>
                <a:hlinkClick r:id="rId8"/>
              </a:rPr>
              <a:t>=1046</a:t>
            </a:r>
            <a:r>
              <a:rPr lang="tr-TR" sz="1000" dirty="0">
                <a:solidFill>
                  <a:schemeClr val="tx1"/>
                </a:solidFill>
              </a:rPr>
              <a:t>, 2018 (E.T. 07.05.2019</a:t>
            </a:r>
            <a:r>
              <a:rPr lang="tr-TR" sz="1000" dirty="0" smtClean="0">
                <a:solidFill>
                  <a:schemeClr val="tx1"/>
                </a:solidFill>
              </a:rPr>
              <a:t>).</a:t>
            </a:r>
            <a:endParaRPr lang="tr-TR" sz="1000" dirty="0">
              <a:solidFill>
                <a:schemeClr val="tx1"/>
              </a:solidFill>
            </a:endParaRPr>
          </a:p>
        </p:txBody>
      </p:sp>
      <p:sp>
        <p:nvSpPr>
          <p:cNvPr id="11" name="Rectangle 13"/>
          <p:cNvSpPr>
            <a:spLocks noChangeArrowheads="1"/>
          </p:cNvSpPr>
          <p:nvPr/>
        </p:nvSpPr>
        <p:spPr bwMode="auto">
          <a:xfrm>
            <a:off x="446314" y="1762878"/>
            <a:ext cx="4406077" cy="246221"/>
          </a:xfrm>
          <a:prstGeom prst="rect">
            <a:avLst/>
          </a:prstGeom>
          <a:noFill/>
          <a:ln w="9525">
            <a:noFill/>
            <a:miter lim="800000"/>
            <a:headEnd/>
            <a:tailEnd/>
          </a:ln>
        </p:spPr>
        <p:txBody>
          <a:bodyPr wrap="square" lIns="0" tIns="0" rIns="0" bIns="0">
            <a:spAutoFit/>
          </a:bodyPr>
          <a:lstStyle/>
          <a:p>
            <a:pPr defTabSz="913429" fontAlgn="base">
              <a:spcBef>
                <a:spcPct val="0"/>
              </a:spcBef>
              <a:spcAft>
                <a:spcPct val="0"/>
              </a:spcAft>
              <a:buClr>
                <a:srgbClr val="002960"/>
              </a:buClr>
            </a:pPr>
            <a:r>
              <a:rPr lang="tr-TR" sz="1600" dirty="0" smtClean="0">
                <a:solidFill>
                  <a:srgbClr val="000000"/>
                </a:solidFill>
                <a:latin typeface="+mj-lt"/>
                <a:cs typeface="Times New Roman" panose="02020603050405020304" pitchFamily="18" charset="0"/>
              </a:rPr>
              <a:t>Mardin’in dış ticareti, 2010-</a:t>
            </a:r>
            <a:r>
              <a:rPr lang="en-US" sz="1600" dirty="0" smtClean="0">
                <a:solidFill>
                  <a:srgbClr val="000000"/>
                </a:solidFill>
                <a:latin typeface="+mj-lt"/>
                <a:cs typeface="Times New Roman" panose="02020603050405020304" pitchFamily="18" charset="0"/>
              </a:rPr>
              <a:t>201</a:t>
            </a:r>
            <a:r>
              <a:rPr lang="tr-TR" sz="1600" dirty="0" smtClean="0">
                <a:solidFill>
                  <a:srgbClr val="000000"/>
                </a:solidFill>
                <a:latin typeface="+mj-lt"/>
                <a:cs typeface="Times New Roman" panose="02020603050405020304" pitchFamily="18" charset="0"/>
              </a:rPr>
              <a:t>8</a:t>
            </a:r>
            <a:r>
              <a:rPr lang="en-US" sz="1600" dirty="0" smtClean="0">
                <a:solidFill>
                  <a:srgbClr val="000000"/>
                </a:solidFill>
                <a:latin typeface="+mj-lt"/>
                <a:cs typeface="Times New Roman" panose="02020603050405020304" pitchFamily="18" charset="0"/>
              </a:rPr>
              <a:t>, </a:t>
            </a:r>
            <a:r>
              <a:rPr lang="tr-TR" sz="1600" dirty="0" smtClean="0">
                <a:solidFill>
                  <a:srgbClr val="000000"/>
                </a:solidFill>
                <a:latin typeface="+mj-lt"/>
                <a:cs typeface="Times New Roman" panose="02020603050405020304" pitchFamily="18" charset="0"/>
              </a:rPr>
              <a:t>Milyar</a:t>
            </a:r>
            <a:r>
              <a:rPr lang="en-US" sz="1600" dirty="0" smtClean="0">
                <a:solidFill>
                  <a:srgbClr val="000000"/>
                </a:solidFill>
                <a:latin typeface="+mj-lt"/>
                <a:cs typeface="Times New Roman" panose="02020603050405020304" pitchFamily="18" charset="0"/>
              </a:rPr>
              <a:t> ABD</a:t>
            </a:r>
            <a:r>
              <a:rPr lang="tr-TR" sz="1600" dirty="0" smtClean="0">
                <a:solidFill>
                  <a:srgbClr val="000000"/>
                </a:solidFill>
                <a:latin typeface="+mj-lt"/>
                <a:cs typeface="Times New Roman" panose="02020603050405020304" pitchFamily="18" charset="0"/>
              </a:rPr>
              <a:t> </a:t>
            </a:r>
            <a:r>
              <a:rPr lang="tr-TR" sz="1600" dirty="0">
                <a:solidFill>
                  <a:srgbClr val="000000"/>
                </a:solidFill>
                <a:latin typeface="+mj-lt"/>
                <a:cs typeface="Times New Roman" panose="02020603050405020304" pitchFamily="18" charset="0"/>
              </a:rPr>
              <a:t>$ </a:t>
            </a:r>
            <a:endParaRPr lang="en-US" sz="1600" dirty="0">
              <a:solidFill>
                <a:srgbClr val="000000"/>
              </a:solidFill>
              <a:latin typeface="+mj-lt"/>
              <a:cs typeface="Times New Roman" panose="02020603050405020304" pitchFamily="18" charset="0"/>
            </a:endParaRPr>
          </a:p>
        </p:txBody>
      </p:sp>
      <p:graphicFrame>
        <p:nvGraphicFramePr>
          <p:cNvPr id="12" name="Grafik 11"/>
          <p:cNvGraphicFramePr>
            <a:graphicFrameLocks/>
          </p:cNvGraphicFramePr>
          <p:nvPr>
            <p:extLst>
              <p:ext uri="{D42A27DB-BD31-4B8C-83A1-F6EECF244321}">
                <p14:modId xmlns:p14="http://schemas.microsoft.com/office/powerpoint/2010/main" val="1065147526"/>
              </p:ext>
            </p:extLst>
          </p:nvPr>
        </p:nvGraphicFramePr>
        <p:xfrm>
          <a:off x="446314" y="2328866"/>
          <a:ext cx="8828315" cy="3600400"/>
        </p:xfrm>
        <a:graphic>
          <a:graphicData uri="http://schemas.openxmlformats.org/drawingml/2006/chart">
            <c:chart xmlns:c="http://schemas.openxmlformats.org/drawingml/2006/chart" xmlns:r="http://schemas.openxmlformats.org/officeDocument/2006/relationships" r:id="rId9"/>
          </a:graphicData>
        </a:graphic>
      </p:graphicFrame>
      <p:sp>
        <p:nvSpPr>
          <p:cNvPr id="8" name="Slayt Numarası Yer Tutucusu 4"/>
          <p:cNvSpPr txBox="1">
            <a:spLocks/>
          </p:cNvSpPr>
          <p:nvPr/>
        </p:nvSpPr>
        <p:spPr>
          <a:xfrm>
            <a:off x="9274629" y="6476708"/>
            <a:ext cx="345056" cy="244131"/>
          </a:xfrm>
          <a:prstGeom prst="rect">
            <a:avLst/>
          </a:prstGeom>
        </p:spPr>
        <p:txBody>
          <a:bodyPr/>
          <a:lstStyle>
            <a:defPPr>
              <a:defRPr lang="en-US"/>
            </a:defPPr>
            <a:lvl1pPr algn="l" rtl="0" fontAlgn="base">
              <a:spcBef>
                <a:spcPct val="0"/>
              </a:spcBef>
              <a:spcAft>
                <a:spcPct val="0"/>
              </a:spcAft>
              <a:defRPr sz="11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1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1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1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a:defRPr/>
            </a:pPr>
            <a:fld id="{343D017F-4314-49B3-9B24-DD6683824C11}" type="slidenum">
              <a:rPr lang="en-US" smtClean="0"/>
              <a:pPr>
                <a:defRPr/>
              </a:pPr>
              <a:t>17</a:t>
            </a:fld>
            <a:endParaRPr lang="en-US" dirty="0"/>
          </a:p>
        </p:txBody>
      </p:sp>
    </p:spTree>
    <p:extLst>
      <p:ext uri="{BB962C8B-B14F-4D97-AF65-F5344CB8AC3E}">
        <p14:creationId xmlns:p14="http://schemas.microsoft.com/office/powerpoint/2010/main" val="764434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481" name="Object 705"/>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514" name="think-cell Slide" r:id="rId67" imgW="360" imgH="360" progId="">
                  <p:embed/>
                </p:oleObj>
              </mc:Choice>
              <mc:Fallback>
                <p:oleObj name="think-cell Slide" r:id="rId67" imgW="360" imgH="360" progId="">
                  <p:embed/>
                  <p:pic>
                    <p:nvPicPr>
                      <p:cNvPr id="0" name="Picture 705"/>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Dikdörtgen 6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200" dirty="0">
              <a:solidFill>
                <a:schemeClr val="bg1"/>
              </a:solidFill>
              <a:latin typeface="Calibri"/>
              <a:cs typeface="Arial"/>
              <a:sym typeface="Calibri"/>
            </a:endParaRPr>
          </a:p>
        </p:txBody>
      </p:sp>
      <p:sp>
        <p:nvSpPr>
          <p:cNvPr id="1228485" name="Metin Yer Tutucusu 3"/>
          <p:cNvSpPr>
            <a:spLocks noGrp="1"/>
          </p:cNvSpPr>
          <p:nvPr>
            <p:ph type="body" sz="quarter" idx="11"/>
          </p:nvPr>
        </p:nvSpPr>
        <p:spPr>
          <a:xfrm>
            <a:off x="295275" y="6313488"/>
            <a:ext cx="9043988" cy="354012"/>
          </a:xfrm>
        </p:spPr>
        <p:txBody>
          <a:bodyPr/>
          <a:lstStyle/>
          <a:p>
            <a:pPr eaLnBrk="1" hangingPunct="1">
              <a:spcBef>
                <a:spcPct val="0"/>
              </a:spcBef>
            </a:pPr>
            <a:r>
              <a:rPr lang="tr-TR" sz="900" dirty="0" smtClean="0"/>
              <a:t>Kaynak: TÜİK, Dış Ticaret İstatistikleri Veri Tabanı, </a:t>
            </a:r>
            <a:r>
              <a:rPr lang="tr-TR" sz="900" dirty="0" smtClean="0">
                <a:hlinkClick r:id="rId69"/>
              </a:rPr>
              <a:t>http://rapory.tuik.gov.tr/07-05-2019-16:31:11-1670523931783726556994977847.html?</a:t>
            </a:r>
            <a:r>
              <a:rPr lang="tr-TR" sz="900" dirty="0" smtClean="0"/>
              <a:t>, 2018 (E.T. 07.05.2019).</a:t>
            </a:r>
          </a:p>
        </p:txBody>
      </p:sp>
      <p:sp>
        <p:nvSpPr>
          <p:cNvPr id="1228486" name="Başlık 1"/>
          <p:cNvSpPr>
            <a:spLocks noGrp="1"/>
          </p:cNvSpPr>
          <p:nvPr>
            <p:ph type="title"/>
          </p:nvPr>
        </p:nvSpPr>
        <p:spPr>
          <a:xfrm>
            <a:off x="295275" y="361950"/>
            <a:ext cx="9309100" cy="904875"/>
          </a:xfrm>
        </p:spPr>
        <p:txBody>
          <a:bodyPr/>
          <a:lstStyle/>
          <a:p>
            <a:pPr eaLnBrk="1" hangingPunct="1"/>
            <a:r>
              <a:rPr lang="tr-TR" sz="2200" dirty="0" smtClean="0"/>
              <a:t>Mardin’in en çok ihracat yaptığı ülkeler </a:t>
            </a:r>
            <a:r>
              <a:rPr lang="tr-TR" sz="2200" i="1" dirty="0" smtClean="0"/>
              <a:t>Irak, Suriye ve İran</a:t>
            </a:r>
            <a:r>
              <a:rPr lang="tr-TR" sz="2200" dirty="0" smtClean="0"/>
              <a:t>.</a:t>
            </a:r>
            <a:br>
              <a:rPr lang="tr-TR" sz="2200" dirty="0" smtClean="0"/>
            </a:br>
            <a:r>
              <a:rPr lang="tr-TR" sz="2200" dirty="0" smtClean="0"/>
              <a:t>İhracatında ilk sırayı </a:t>
            </a:r>
            <a:r>
              <a:rPr lang="en-US" sz="2200" i="1" dirty="0" err="1" smtClean="0"/>
              <a:t>Değirmencilik</a:t>
            </a:r>
            <a:r>
              <a:rPr lang="en-US" sz="2200" i="1" dirty="0" smtClean="0"/>
              <a:t> </a:t>
            </a:r>
            <a:r>
              <a:rPr lang="en-US" sz="2200" i="1" dirty="0" err="1" smtClean="0"/>
              <a:t>ürünleri</a:t>
            </a:r>
            <a:r>
              <a:rPr lang="en-US" sz="2200" i="1" dirty="0" smtClean="0"/>
              <a:t>, malt, </a:t>
            </a:r>
            <a:r>
              <a:rPr lang="en-US" sz="2200" i="1" dirty="0" err="1" smtClean="0"/>
              <a:t>nişasta</a:t>
            </a:r>
            <a:r>
              <a:rPr lang="en-US" sz="2200" i="1" dirty="0" smtClean="0"/>
              <a:t>, </a:t>
            </a:r>
            <a:r>
              <a:rPr lang="en-US" sz="2200" i="1" dirty="0" err="1" smtClean="0"/>
              <a:t>inülin</a:t>
            </a:r>
            <a:r>
              <a:rPr lang="en-US" sz="2200" i="1" dirty="0" smtClean="0"/>
              <a:t>, </a:t>
            </a:r>
            <a:r>
              <a:rPr lang="en-US" sz="2200" i="1" dirty="0" err="1" smtClean="0"/>
              <a:t>buğday</a:t>
            </a:r>
            <a:r>
              <a:rPr lang="en-US" sz="2200" i="1" dirty="0" smtClean="0"/>
              <a:t> </a:t>
            </a:r>
            <a:r>
              <a:rPr lang="en-US" sz="2200" i="1" dirty="0" err="1" smtClean="0"/>
              <a:t>gluteni</a:t>
            </a:r>
            <a:r>
              <a:rPr lang="tr-TR" sz="2200" i="1" dirty="0" smtClean="0"/>
              <a:t> </a:t>
            </a:r>
            <a:r>
              <a:rPr lang="tr-TR" sz="2200" dirty="0" smtClean="0"/>
              <a:t>sektörü alıyor.</a:t>
            </a:r>
          </a:p>
        </p:txBody>
      </p:sp>
      <p:graphicFrame>
        <p:nvGraphicFramePr>
          <p:cNvPr id="1228482" name="Object 706"/>
          <p:cNvGraphicFramePr>
            <a:graphicFrameLocks noChangeAspect="1"/>
          </p:cNvGraphicFramePr>
          <p:nvPr>
            <p:custDataLst>
              <p:tags r:id="rId4"/>
            </p:custDataLst>
          </p:nvPr>
        </p:nvGraphicFramePr>
        <p:xfrm>
          <a:off x="2794000" y="1892300"/>
          <a:ext cx="1727200" cy="4241800"/>
        </p:xfrm>
        <a:graphic>
          <a:graphicData uri="http://schemas.openxmlformats.org/presentationml/2006/ole">
            <mc:AlternateContent xmlns:mc="http://schemas.openxmlformats.org/markup-compatibility/2006">
              <mc:Choice xmlns:v="urn:schemas-microsoft-com:vml" Requires="v">
                <p:oleObj spid="_x0000_s1228515" name="Çizelge" r:id="rId70" imgW="1729728" imgH="4244412" progId="MSGraph.Chart.8">
                  <p:embed followColorScheme="full"/>
                </p:oleObj>
              </mc:Choice>
              <mc:Fallback>
                <p:oleObj name="Çizelge" r:id="rId70" imgW="1729728" imgH="4244412" progId="MSGraph.Chart.8">
                  <p:embed followColorScheme="full"/>
                  <p:pic>
                    <p:nvPicPr>
                      <p:cNvPr id="0" name="Picture 706"/>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794000" y="1892300"/>
                        <a:ext cx="1727200" cy="424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47 Metin Yer Tutucusu"/>
          <p:cNvSpPr>
            <a:spLocks noGrp="1"/>
          </p:cNvSpPr>
          <p:nvPr>
            <p:custDataLst>
              <p:tags r:id="rId5"/>
            </p:custDataLst>
          </p:nvPr>
        </p:nvSpPr>
        <p:spPr bwMode="gray">
          <a:xfrm>
            <a:off x="3143250" y="573881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1.7</a:t>
            </a:r>
            <a:endParaRPr lang="tr-TR" sz="900" dirty="0">
              <a:latin typeface="+mj-lt"/>
              <a:ea typeface="+mn-ea"/>
              <a:sym typeface="Calibri"/>
            </a:endParaRPr>
          </a:p>
        </p:txBody>
      </p:sp>
      <p:sp>
        <p:nvSpPr>
          <p:cNvPr id="100" name="18 Metin Yer Tutucusu"/>
          <p:cNvSpPr>
            <a:spLocks noGrp="1"/>
          </p:cNvSpPr>
          <p:nvPr>
            <p:custDataLst>
              <p:tags r:id="rId6"/>
            </p:custDataLst>
          </p:nvPr>
        </p:nvSpPr>
        <p:spPr bwMode="auto">
          <a:xfrm>
            <a:off x="2193925" y="5738813"/>
            <a:ext cx="593725"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Lübnan</a:t>
            </a:r>
            <a:endParaRPr lang="tr-TR" sz="900" dirty="0">
              <a:latin typeface="+mj-lt"/>
              <a:sym typeface="+mn-lt"/>
            </a:endParaRPr>
          </a:p>
        </p:txBody>
      </p:sp>
      <p:sp>
        <p:nvSpPr>
          <p:cNvPr id="106" name="17 Metin Yer Tutucusu"/>
          <p:cNvSpPr>
            <a:spLocks noGrp="1"/>
          </p:cNvSpPr>
          <p:nvPr>
            <p:custDataLst>
              <p:tags r:id="rId7"/>
            </p:custDataLst>
          </p:nvPr>
        </p:nvSpPr>
        <p:spPr bwMode="auto">
          <a:xfrm>
            <a:off x="1905000" y="5335588"/>
            <a:ext cx="882650"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Kırgızistan</a:t>
            </a:r>
            <a:endParaRPr lang="tr-TR" sz="900" dirty="0">
              <a:latin typeface="+mj-lt"/>
              <a:sym typeface="+mn-lt"/>
            </a:endParaRPr>
          </a:p>
        </p:txBody>
      </p:sp>
      <p:sp>
        <p:nvSpPr>
          <p:cNvPr id="98" name="46 Metin Yer Tutucusu"/>
          <p:cNvSpPr>
            <a:spLocks noGrp="1"/>
          </p:cNvSpPr>
          <p:nvPr>
            <p:custDataLst>
              <p:tags r:id="rId8"/>
            </p:custDataLst>
          </p:nvPr>
        </p:nvSpPr>
        <p:spPr bwMode="gray">
          <a:xfrm>
            <a:off x="3162300" y="5335588"/>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2.1</a:t>
            </a:r>
            <a:endParaRPr lang="tr-TR" sz="900" dirty="0">
              <a:latin typeface="+mj-lt"/>
              <a:ea typeface="+mn-ea"/>
              <a:sym typeface="Calibri"/>
            </a:endParaRPr>
          </a:p>
        </p:txBody>
      </p:sp>
      <p:sp>
        <p:nvSpPr>
          <p:cNvPr id="108" name="38 Metin Yer Tutucusu"/>
          <p:cNvSpPr>
            <a:spLocks noGrp="1"/>
          </p:cNvSpPr>
          <p:nvPr>
            <p:custDataLst>
              <p:tags r:id="rId9"/>
            </p:custDataLst>
          </p:nvPr>
        </p:nvSpPr>
        <p:spPr bwMode="gray">
          <a:xfrm>
            <a:off x="4445000" y="2106613"/>
            <a:ext cx="4032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776.1</a:t>
            </a:r>
            <a:endParaRPr lang="tr-TR" sz="900" dirty="0">
              <a:latin typeface="+mj-lt"/>
              <a:ea typeface="+mn-ea"/>
              <a:sym typeface="Calibri"/>
            </a:endParaRPr>
          </a:p>
        </p:txBody>
      </p:sp>
      <p:sp>
        <p:nvSpPr>
          <p:cNvPr id="109" name="9 Metin Yer Tutucusu"/>
          <p:cNvSpPr>
            <a:spLocks noGrp="1"/>
          </p:cNvSpPr>
          <p:nvPr>
            <p:custDataLst>
              <p:tags r:id="rId10"/>
            </p:custDataLst>
          </p:nvPr>
        </p:nvSpPr>
        <p:spPr bwMode="auto">
          <a:xfrm>
            <a:off x="2517775" y="2106613"/>
            <a:ext cx="269875"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fld id="{145F58EA-8840-4B76-8424-5E31D9208AC3}" type="datetime'''''''''''''I''''''''''''''''''''''r''''''a''''k'">
              <a:rPr lang="en-US" sz="900">
                <a:latin typeface="+mj-lt"/>
              </a:rPr>
              <a:pPr marL="0" indent="0" algn="r">
                <a:spcBef>
                  <a:spcPct val="0"/>
                </a:spcBef>
                <a:buFont typeface="Arial" pitchFamily="34" charset="0"/>
                <a:buNone/>
                <a:defRPr/>
              </a:pPr>
              <a:t>Irak</a:t>
            </a:fld>
            <a:endParaRPr lang="tr-TR" sz="900" dirty="0">
              <a:latin typeface="+mj-lt"/>
              <a:sym typeface="+mn-lt"/>
            </a:endParaRPr>
          </a:p>
        </p:txBody>
      </p:sp>
      <p:sp>
        <p:nvSpPr>
          <p:cNvPr id="115" name="11 Metin Yer Tutucusu"/>
          <p:cNvSpPr>
            <a:spLocks noGrp="1"/>
          </p:cNvSpPr>
          <p:nvPr>
            <p:custDataLst>
              <p:tags r:id="rId11"/>
            </p:custDataLst>
          </p:nvPr>
        </p:nvSpPr>
        <p:spPr bwMode="auto">
          <a:xfrm>
            <a:off x="2220913" y="2913063"/>
            <a:ext cx="566737"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İran</a:t>
            </a:r>
            <a:endParaRPr lang="tr-TR" sz="900" dirty="0">
              <a:latin typeface="+mj-lt"/>
              <a:sym typeface="+mn-lt"/>
            </a:endParaRPr>
          </a:p>
        </p:txBody>
      </p:sp>
      <p:sp>
        <p:nvSpPr>
          <p:cNvPr id="103" name="43 Metin Yer Tutucusu"/>
          <p:cNvSpPr>
            <a:spLocks noGrp="1"/>
          </p:cNvSpPr>
          <p:nvPr>
            <p:custDataLst>
              <p:tags r:id="rId12"/>
            </p:custDataLst>
          </p:nvPr>
        </p:nvSpPr>
        <p:spPr bwMode="gray">
          <a:xfrm>
            <a:off x="3308350" y="412591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3.4</a:t>
            </a:r>
            <a:endParaRPr lang="tr-TR" sz="900" dirty="0">
              <a:latin typeface="+mj-lt"/>
              <a:ea typeface="+mn-ea"/>
              <a:sym typeface="Calibri"/>
            </a:endParaRPr>
          </a:p>
        </p:txBody>
      </p:sp>
      <p:sp>
        <p:nvSpPr>
          <p:cNvPr id="112" name="39 Metin Yer Tutucusu"/>
          <p:cNvSpPr>
            <a:spLocks noGrp="1"/>
          </p:cNvSpPr>
          <p:nvPr>
            <p:custDataLst>
              <p:tags r:id="rId13"/>
            </p:custDataLst>
          </p:nvPr>
        </p:nvSpPr>
        <p:spPr bwMode="gray">
          <a:xfrm>
            <a:off x="3797300" y="2509838"/>
            <a:ext cx="277813"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38.5</a:t>
            </a:r>
            <a:endParaRPr lang="tr-TR" sz="900" dirty="0">
              <a:latin typeface="+mj-lt"/>
              <a:ea typeface="+mn-ea"/>
              <a:sym typeface="Calibri"/>
            </a:endParaRPr>
          </a:p>
        </p:txBody>
      </p:sp>
      <p:sp>
        <p:nvSpPr>
          <p:cNvPr id="102" name="45 Metin Yer Tutucusu"/>
          <p:cNvSpPr>
            <a:spLocks noGrp="1"/>
          </p:cNvSpPr>
          <p:nvPr>
            <p:custDataLst>
              <p:tags r:id="rId14"/>
            </p:custDataLst>
          </p:nvPr>
        </p:nvSpPr>
        <p:spPr bwMode="gray">
          <a:xfrm>
            <a:off x="3200400" y="493236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2.3</a:t>
            </a:r>
            <a:endParaRPr lang="tr-TR" sz="900" dirty="0">
              <a:latin typeface="+mj-lt"/>
              <a:ea typeface="+mn-ea"/>
              <a:sym typeface="Calibri"/>
            </a:endParaRPr>
          </a:p>
        </p:txBody>
      </p:sp>
      <p:sp>
        <p:nvSpPr>
          <p:cNvPr id="81" name="15 Metin Yer Tutucusu"/>
          <p:cNvSpPr>
            <a:spLocks noGrp="1"/>
          </p:cNvSpPr>
          <p:nvPr>
            <p:custDataLst>
              <p:tags r:id="rId15"/>
            </p:custDataLst>
          </p:nvPr>
        </p:nvSpPr>
        <p:spPr bwMode="auto">
          <a:xfrm>
            <a:off x="2193925" y="4529138"/>
            <a:ext cx="593725" cy="17145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Polonya</a:t>
            </a:r>
            <a:endParaRPr lang="tr-TR" sz="900" dirty="0">
              <a:latin typeface="+mj-lt"/>
              <a:sym typeface="+mn-lt"/>
            </a:endParaRPr>
          </a:p>
        </p:txBody>
      </p:sp>
      <p:sp>
        <p:nvSpPr>
          <p:cNvPr id="97" name="44 Metin Yer Tutucusu"/>
          <p:cNvSpPr>
            <a:spLocks noGrp="1"/>
          </p:cNvSpPr>
          <p:nvPr>
            <p:custDataLst>
              <p:tags r:id="rId16"/>
            </p:custDataLst>
          </p:nvPr>
        </p:nvSpPr>
        <p:spPr bwMode="gray">
          <a:xfrm>
            <a:off x="3206750" y="4529138"/>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2.9</a:t>
            </a:r>
            <a:endParaRPr lang="tr-TR" sz="900" dirty="0">
              <a:latin typeface="+mj-lt"/>
              <a:ea typeface="+mn-ea"/>
              <a:sym typeface="Calibri"/>
            </a:endParaRPr>
          </a:p>
        </p:txBody>
      </p:sp>
      <p:sp>
        <p:nvSpPr>
          <p:cNvPr id="104" name="13 Metin Yer Tutucusu"/>
          <p:cNvSpPr>
            <a:spLocks noGrp="1"/>
          </p:cNvSpPr>
          <p:nvPr>
            <p:custDataLst>
              <p:tags r:id="rId17"/>
            </p:custDataLst>
          </p:nvPr>
        </p:nvSpPr>
        <p:spPr bwMode="auto">
          <a:xfrm>
            <a:off x="2398713" y="3719513"/>
            <a:ext cx="388937"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BAE</a:t>
            </a:r>
            <a:endParaRPr lang="tr-TR" sz="900" dirty="0">
              <a:latin typeface="+mj-lt"/>
              <a:sym typeface="+mn-lt"/>
            </a:endParaRPr>
          </a:p>
        </p:txBody>
      </p:sp>
      <p:sp>
        <p:nvSpPr>
          <p:cNvPr id="101" name="14 Metin Yer Tutucusu"/>
          <p:cNvSpPr>
            <a:spLocks noGrp="1"/>
          </p:cNvSpPr>
          <p:nvPr>
            <p:custDataLst>
              <p:tags r:id="rId18"/>
            </p:custDataLst>
          </p:nvPr>
        </p:nvSpPr>
        <p:spPr bwMode="auto">
          <a:xfrm>
            <a:off x="2346325" y="4125913"/>
            <a:ext cx="441325"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Mısır</a:t>
            </a:r>
            <a:endParaRPr lang="tr-TR" sz="900" dirty="0">
              <a:latin typeface="+mj-lt"/>
              <a:sym typeface="+mn-lt"/>
            </a:endParaRPr>
          </a:p>
        </p:txBody>
      </p:sp>
      <p:sp>
        <p:nvSpPr>
          <p:cNvPr id="114" name="12 Metin Yer Tutucusu"/>
          <p:cNvSpPr>
            <a:spLocks noGrp="1"/>
          </p:cNvSpPr>
          <p:nvPr>
            <p:custDataLst>
              <p:tags r:id="rId19"/>
            </p:custDataLst>
          </p:nvPr>
        </p:nvSpPr>
        <p:spPr bwMode="auto">
          <a:xfrm>
            <a:off x="1341438" y="3316288"/>
            <a:ext cx="1446212"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Suudi Arabistan</a:t>
            </a:r>
            <a:endParaRPr lang="tr-TR" sz="900" dirty="0">
              <a:latin typeface="+mj-lt"/>
              <a:sym typeface="+mn-lt"/>
            </a:endParaRPr>
          </a:p>
        </p:txBody>
      </p:sp>
      <p:sp>
        <p:nvSpPr>
          <p:cNvPr id="110" name="40 Metin Yer Tutucusu"/>
          <p:cNvSpPr>
            <a:spLocks noGrp="1"/>
          </p:cNvSpPr>
          <p:nvPr>
            <p:custDataLst>
              <p:tags r:id="rId20"/>
            </p:custDataLst>
          </p:nvPr>
        </p:nvSpPr>
        <p:spPr bwMode="gray">
          <a:xfrm>
            <a:off x="3390900" y="2913063"/>
            <a:ext cx="277813"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Calibri"/>
                <a:ea typeface="+mn-ea"/>
                <a:sym typeface="Calibri"/>
              </a:rPr>
              <a:t>9.3</a:t>
            </a:r>
            <a:endParaRPr lang="tr-TR" sz="900" dirty="0">
              <a:latin typeface="Calibri"/>
              <a:ea typeface="+mn-ea"/>
              <a:sym typeface="Calibri"/>
            </a:endParaRPr>
          </a:p>
        </p:txBody>
      </p:sp>
      <p:sp>
        <p:nvSpPr>
          <p:cNvPr id="107" name="42 Metin Yer Tutucusu"/>
          <p:cNvSpPr>
            <a:spLocks noGrp="1"/>
          </p:cNvSpPr>
          <p:nvPr>
            <p:custDataLst>
              <p:tags r:id="rId21"/>
            </p:custDataLst>
          </p:nvPr>
        </p:nvSpPr>
        <p:spPr bwMode="gray">
          <a:xfrm>
            <a:off x="3314700" y="371951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5.6</a:t>
            </a:r>
            <a:endParaRPr lang="tr-TR" sz="900" dirty="0">
              <a:latin typeface="+mj-lt"/>
              <a:ea typeface="+mn-ea"/>
              <a:sym typeface="Calibri"/>
            </a:endParaRPr>
          </a:p>
        </p:txBody>
      </p:sp>
      <p:sp>
        <p:nvSpPr>
          <p:cNvPr id="99" name="16 Metin Yer Tutucusu"/>
          <p:cNvSpPr>
            <a:spLocks noGrp="1"/>
          </p:cNvSpPr>
          <p:nvPr>
            <p:custDataLst>
              <p:tags r:id="rId22"/>
            </p:custDataLst>
          </p:nvPr>
        </p:nvSpPr>
        <p:spPr bwMode="auto">
          <a:xfrm>
            <a:off x="1481138" y="4932363"/>
            <a:ext cx="1306512" cy="141287"/>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err="1" smtClean="0">
                <a:latin typeface="+mj-lt"/>
              </a:rPr>
              <a:t>St.Kitts</a:t>
            </a:r>
            <a:r>
              <a:rPr lang="tr-TR" sz="900" dirty="0" smtClean="0">
                <a:latin typeface="+mj-lt"/>
              </a:rPr>
              <a:t> ve Nevis</a:t>
            </a:r>
            <a:endParaRPr lang="tr-TR" sz="900" dirty="0">
              <a:latin typeface="+mj-lt"/>
              <a:sym typeface="+mn-lt"/>
            </a:endParaRPr>
          </a:p>
        </p:txBody>
      </p:sp>
      <p:sp>
        <p:nvSpPr>
          <p:cNvPr id="111" name="10 Metin Yer Tutucusu"/>
          <p:cNvSpPr>
            <a:spLocks noGrp="1"/>
          </p:cNvSpPr>
          <p:nvPr>
            <p:custDataLst>
              <p:tags r:id="rId23"/>
            </p:custDataLst>
          </p:nvPr>
        </p:nvSpPr>
        <p:spPr bwMode="auto">
          <a:xfrm>
            <a:off x="2154238" y="2509838"/>
            <a:ext cx="633412" cy="182562"/>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tr-TR" sz="900" dirty="0" smtClean="0">
                <a:latin typeface="+mj-lt"/>
              </a:rPr>
              <a:t>Suriye</a:t>
            </a:r>
            <a:endParaRPr lang="tr-TR" sz="900" dirty="0">
              <a:latin typeface="+mj-lt"/>
              <a:sym typeface="+mn-lt"/>
            </a:endParaRPr>
          </a:p>
        </p:txBody>
      </p:sp>
      <p:sp>
        <p:nvSpPr>
          <p:cNvPr id="113" name="41 Metin Yer Tutucusu"/>
          <p:cNvSpPr>
            <a:spLocks noGrp="1"/>
          </p:cNvSpPr>
          <p:nvPr>
            <p:custDataLst>
              <p:tags r:id="rId24"/>
            </p:custDataLst>
          </p:nvPr>
        </p:nvSpPr>
        <p:spPr bwMode="gray">
          <a:xfrm>
            <a:off x="3352800" y="3316288"/>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9.0</a:t>
            </a:r>
            <a:endParaRPr lang="tr-TR" sz="900" dirty="0">
              <a:latin typeface="+mj-lt"/>
              <a:ea typeface="+mn-ea"/>
              <a:sym typeface="Calibri"/>
            </a:endParaRPr>
          </a:p>
        </p:txBody>
      </p:sp>
      <p:sp>
        <p:nvSpPr>
          <p:cNvPr id="116" name="33 Metin kutusu"/>
          <p:cNvSpPr txBox="1"/>
          <p:nvPr/>
        </p:nvSpPr>
        <p:spPr>
          <a:xfrm>
            <a:off x="212725" y="1573213"/>
            <a:ext cx="1366838" cy="369887"/>
          </a:xfrm>
          <a:prstGeom prst="rect">
            <a:avLst/>
          </a:prstGeom>
          <a:noFill/>
        </p:spPr>
        <p:txBody>
          <a:bodyPr>
            <a:spAutoFit/>
          </a:bodyPr>
          <a:lstStyle/>
          <a:p>
            <a:pPr algn="ctr">
              <a:defRPr/>
            </a:pPr>
            <a:r>
              <a:rPr lang="tr-TR" sz="900" dirty="0">
                <a:latin typeface="+mj-lt"/>
                <a:cs typeface="Arial" pitchFamily="34" charset="0"/>
              </a:rPr>
              <a:t>Toplam ihracat </a:t>
            </a:r>
            <a:r>
              <a:rPr lang="tr-TR" sz="900" u="sng" dirty="0">
                <a:latin typeface="+mj-lt"/>
                <a:cs typeface="Arial" pitchFamily="34" charset="0"/>
              </a:rPr>
              <a:t>içindeki pay</a:t>
            </a:r>
          </a:p>
        </p:txBody>
      </p:sp>
      <p:sp>
        <p:nvSpPr>
          <p:cNvPr id="117" name="28 Metin Yer Tutucusu"/>
          <p:cNvSpPr>
            <a:spLocks noGrp="1"/>
          </p:cNvSpPr>
          <p:nvPr>
            <p:custDataLst>
              <p:tags r:id="rId25"/>
            </p:custDataLst>
          </p:nvPr>
        </p:nvSpPr>
        <p:spPr bwMode="auto">
          <a:xfrm>
            <a:off x="541338" y="2087563"/>
            <a:ext cx="509587" cy="239712"/>
          </a:xfrm>
          <a:prstGeom prst="roundRect">
            <a:avLst>
              <a:gd name="adj" fmla="val 49669"/>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88.9% </a:t>
            </a:r>
            <a:endParaRPr lang="tr-TR" sz="900" dirty="0">
              <a:latin typeface="+mj-lt"/>
              <a:sym typeface="Calibri"/>
            </a:endParaRPr>
          </a:p>
        </p:txBody>
      </p:sp>
      <p:sp>
        <p:nvSpPr>
          <p:cNvPr id="118" name="28 Metin Yer Tutucusu"/>
          <p:cNvSpPr>
            <a:spLocks noGrp="1"/>
          </p:cNvSpPr>
          <p:nvPr>
            <p:custDataLst>
              <p:tags r:id="rId26"/>
            </p:custDataLst>
          </p:nvPr>
        </p:nvSpPr>
        <p:spPr bwMode="auto">
          <a:xfrm>
            <a:off x="541338" y="2462213"/>
            <a:ext cx="522287" cy="252412"/>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4.4%</a:t>
            </a:r>
            <a:r>
              <a:rPr lang="tr-TR" sz="1200" dirty="0" smtClean="0"/>
              <a:t> </a:t>
            </a:r>
            <a:endParaRPr lang="tr-TR" sz="1200" dirty="0">
              <a:latin typeface="Calibri"/>
              <a:sym typeface="Calibri"/>
            </a:endParaRPr>
          </a:p>
        </p:txBody>
      </p:sp>
      <p:sp>
        <p:nvSpPr>
          <p:cNvPr id="119" name="28 Metin Yer Tutucusu"/>
          <p:cNvSpPr>
            <a:spLocks noGrp="1"/>
          </p:cNvSpPr>
          <p:nvPr>
            <p:custDataLst>
              <p:tags r:id="rId27"/>
            </p:custDataLst>
          </p:nvPr>
        </p:nvSpPr>
        <p:spPr bwMode="auto">
          <a:xfrm>
            <a:off x="541338" y="2874963"/>
            <a:ext cx="522287" cy="252412"/>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1.0%</a:t>
            </a:r>
            <a:r>
              <a:rPr lang="tr-TR" sz="1200" dirty="0" smtClean="0">
                <a:sym typeface="+mn-lt"/>
              </a:rPr>
              <a:t> </a:t>
            </a:r>
            <a:endParaRPr lang="tr-TR" sz="1200" dirty="0">
              <a:sym typeface="+mn-lt"/>
            </a:endParaRPr>
          </a:p>
        </p:txBody>
      </p:sp>
      <p:sp>
        <p:nvSpPr>
          <p:cNvPr id="120" name="28 Metin Yer Tutucusu"/>
          <p:cNvSpPr>
            <a:spLocks noGrp="1"/>
          </p:cNvSpPr>
          <p:nvPr>
            <p:custDataLst>
              <p:tags r:id="rId28"/>
            </p:custDataLst>
          </p:nvPr>
        </p:nvSpPr>
        <p:spPr bwMode="auto">
          <a:xfrm>
            <a:off x="527050" y="3263900"/>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1588" bIns="1588"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1.0% </a:t>
            </a:r>
            <a:endParaRPr lang="tr-TR" sz="900" dirty="0">
              <a:latin typeface="+mj-lt"/>
              <a:sym typeface="+mn-lt"/>
            </a:endParaRPr>
          </a:p>
        </p:txBody>
      </p:sp>
      <p:sp>
        <p:nvSpPr>
          <p:cNvPr id="121" name="28 Metin Yer Tutucusu"/>
          <p:cNvSpPr>
            <a:spLocks noGrp="1"/>
          </p:cNvSpPr>
          <p:nvPr>
            <p:custDataLst>
              <p:tags r:id="rId29"/>
            </p:custDataLst>
          </p:nvPr>
        </p:nvSpPr>
        <p:spPr bwMode="auto">
          <a:xfrm>
            <a:off x="527050" y="3665538"/>
            <a:ext cx="523875" cy="252412"/>
          </a:xfrm>
          <a:prstGeom prst="roundRect">
            <a:avLst>
              <a:gd name="adj" fmla="val 49686"/>
            </a:avLst>
          </a:prstGeom>
          <a:solidFill>
            <a:schemeClr val="bg1"/>
          </a:solidFill>
          <a:ln w="9525">
            <a:solidFill>
              <a:schemeClr val="tx1"/>
            </a:solidFill>
            <a:miter lim="800000"/>
            <a:headEnd/>
            <a:tailEnd/>
          </a:ln>
          <a:effectLst/>
        </p:spPr>
        <p:txBody>
          <a:bodyPr lIns="0" tIns="0" rIns="1588"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0.6%</a:t>
            </a:r>
            <a:r>
              <a:rPr lang="tr-TR" sz="1200" dirty="0" smtClean="0">
                <a:sym typeface="+mn-lt"/>
              </a:rPr>
              <a:t> </a:t>
            </a:r>
            <a:endParaRPr lang="tr-TR" sz="1200" dirty="0">
              <a:sym typeface="+mn-lt"/>
            </a:endParaRPr>
          </a:p>
        </p:txBody>
      </p:sp>
      <p:sp>
        <p:nvSpPr>
          <p:cNvPr id="122" name="28 Metin Yer Tutucusu"/>
          <p:cNvSpPr>
            <a:spLocks noGrp="1"/>
          </p:cNvSpPr>
          <p:nvPr>
            <p:custDataLst>
              <p:tags r:id="rId30"/>
            </p:custDataLst>
          </p:nvPr>
        </p:nvSpPr>
        <p:spPr bwMode="auto">
          <a:xfrm>
            <a:off x="541338" y="4094163"/>
            <a:ext cx="522287" cy="254000"/>
          </a:xfrm>
          <a:prstGeom prst="roundRect">
            <a:avLst>
              <a:gd name="adj" fmla="val 50000"/>
            </a:avLst>
          </a:prstGeom>
          <a:solidFill>
            <a:schemeClr val="bg1"/>
          </a:solidFill>
          <a:ln w="9525">
            <a:solidFill>
              <a:schemeClr val="tx1"/>
            </a:solidFill>
            <a:miter lim="800000"/>
            <a:headEnd/>
            <a:tailEnd/>
          </a:ln>
          <a:effectLst/>
        </p:spPr>
        <p:txBody>
          <a:bodyPr lIns="0" tIns="0" rIns="0" bIns="1588"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0.3%  </a:t>
            </a:r>
            <a:endParaRPr lang="tr-TR" sz="900" dirty="0">
              <a:latin typeface="+mj-lt"/>
              <a:sym typeface="+mn-lt"/>
            </a:endParaRPr>
          </a:p>
        </p:txBody>
      </p:sp>
      <p:sp>
        <p:nvSpPr>
          <p:cNvPr id="123" name="28 Metin Yer Tutucusu"/>
          <p:cNvSpPr>
            <a:spLocks noGrp="1"/>
          </p:cNvSpPr>
          <p:nvPr>
            <p:custDataLst>
              <p:tags r:id="rId31"/>
            </p:custDataLst>
          </p:nvPr>
        </p:nvSpPr>
        <p:spPr bwMode="auto">
          <a:xfrm>
            <a:off x="541338" y="4446588"/>
            <a:ext cx="522287" cy="254000"/>
          </a:xfrm>
          <a:prstGeom prst="roundRect">
            <a:avLst>
              <a:gd name="adj" fmla="val 50000"/>
            </a:avLst>
          </a:prstGeom>
          <a:solidFill>
            <a:schemeClr val="bg1"/>
          </a:solidFill>
          <a:ln w="9525">
            <a:solidFill>
              <a:schemeClr val="tx1"/>
            </a:solidFill>
            <a:miter lim="800000"/>
            <a:headEnd/>
            <a:tailEnd/>
          </a:ln>
          <a:effectLst/>
        </p:spPr>
        <p:txBody>
          <a:bodyPr lIns="0" tIns="0" rIns="0" bIns="1588"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0.3%</a:t>
            </a:r>
            <a:r>
              <a:rPr lang="tr-TR" sz="1200" dirty="0" smtClean="0">
                <a:sym typeface="+mn-lt"/>
              </a:rPr>
              <a:t> </a:t>
            </a:r>
            <a:endParaRPr lang="tr-TR" sz="1200" dirty="0">
              <a:sym typeface="+mn-lt"/>
            </a:endParaRPr>
          </a:p>
        </p:txBody>
      </p:sp>
      <p:sp>
        <p:nvSpPr>
          <p:cNvPr id="124" name="28 Metin Yer Tutucusu"/>
          <p:cNvSpPr>
            <a:spLocks noGrp="1"/>
          </p:cNvSpPr>
          <p:nvPr>
            <p:custDataLst>
              <p:tags r:id="rId32"/>
            </p:custDataLst>
          </p:nvPr>
        </p:nvSpPr>
        <p:spPr bwMode="auto">
          <a:xfrm>
            <a:off x="527050" y="4910138"/>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1588"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0.2% </a:t>
            </a:r>
            <a:endParaRPr lang="tr-TR" sz="900" dirty="0">
              <a:latin typeface="+mj-lt"/>
              <a:sym typeface="+mn-lt"/>
            </a:endParaRPr>
          </a:p>
        </p:txBody>
      </p:sp>
      <p:sp>
        <p:nvSpPr>
          <p:cNvPr id="125" name="28 Metin Yer Tutucusu"/>
          <p:cNvSpPr>
            <a:spLocks noGrp="1"/>
          </p:cNvSpPr>
          <p:nvPr>
            <p:custDataLst>
              <p:tags r:id="rId33"/>
            </p:custDataLst>
          </p:nvPr>
        </p:nvSpPr>
        <p:spPr bwMode="auto">
          <a:xfrm>
            <a:off x="541338" y="5343525"/>
            <a:ext cx="522287" cy="252413"/>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0.2%</a:t>
            </a:r>
            <a:r>
              <a:rPr lang="tr-TR" sz="1200" dirty="0" smtClean="0">
                <a:sym typeface="+mn-lt"/>
              </a:rPr>
              <a:t> </a:t>
            </a:r>
            <a:endParaRPr lang="tr-TR" sz="1200" dirty="0">
              <a:sym typeface="+mn-lt"/>
            </a:endParaRPr>
          </a:p>
        </p:txBody>
      </p:sp>
      <p:sp>
        <p:nvSpPr>
          <p:cNvPr id="126" name="28 Metin Yer Tutucusu"/>
          <p:cNvSpPr>
            <a:spLocks noGrp="1"/>
          </p:cNvSpPr>
          <p:nvPr>
            <p:custDataLst>
              <p:tags r:id="rId34"/>
            </p:custDataLst>
          </p:nvPr>
        </p:nvSpPr>
        <p:spPr bwMode="auto">
          <a:xfrm>
            <a:off x="541338" y="5715000"/>
            <a:ext cx="522287"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sym typeface="+mn-lt"/>
              </a:rPr>
              <a:t>0.1% </a:t>
            </a:r>
            <a:endParaRPr lang="tr-TR" sz="900" dirty="0">
              <a:latin typeface="+mj-lt"/>
              <a:sym typeface="+mn-lt"/>
            </a:endParaRPr>
          </a:p>
        </p:txBody>
      </p:sp>
      <p:graphicFrame>
        <p:nvGraphicFramePr>
          <p:cNvPr id="1228483" name="Object 707"/>
          <p:cNvGraphicFramePr>
            <a:graphicFrameLocks noChangeAspect="1"/>
          </p:cNvGraphicFramePr>
          <p:nvPr>
            <p:custDataLst>
              <p:tags r:id="rId35"/>
            </p:custDataLst>
          </p:nvPr>
        </p:nvGraphicFramePr>
        <p:xfrm>
          <a:off x="8712200" y="1879600"/>
          <a:ext cx="1377950" cy="4324350"/>
        </p:xfrm>
        <a:graphic>
          <a:graphicData uri="http://schemas.openxmlformats.org/presentationml/2006/ole">
            <mc:AlternateContent xmlns:mc="http://schemas.openxmlformats.org/markup-compatibility/2006">
              <mc:Choice xmlns:v="urn:schemas-microsoft-com:vml" Requires="v">
                <p:oleObj spid="_x0000_s1228516" name="Çizelge" r:id="rId72" imgW="1379160" imgH="4320540" progId="MSGraph.Chart.8">
                  <p:embed followColorScheme="full"/>
                </p:oleObj>
              </mc:Choice>
              <mc:Fallback>
                <p:oleObj name="Çizelge" r:id="rId72" imgW="1379160" imgH="4320540" progId="MSGraph.Chart.8">
                  <p:embed followColorScheme="full"/>
                  <p:pic>
                    <p:nvPicPr>
                      <p:cNvPr id="0" name="Picture 70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8712200" y="1879600"/>
                        <a:ext cx="1377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 name="Metin Yer Tutucusu 4"/>
          <p:cNvSpPr>
            <a:spLocks noGrp="1"/>
          </p:cNvSpPr>
          <p:nvPr>
            <p:custDataLst>
              <p:tags r:id="rId36"/>
            </p:custDataLst>
          </p:nvPr>
        </p:nvSpPr>
        <p:spPr bwMode="auto">
          <a:xfrm>
            <a:off x="6683375" y="4997450"/>
            <a:ext cx="2028825" cy="152400"/>
          </a:xfrm>
          <a:prstGeom prst="rect">
            <a:avLst/>
          </a:prstGeom>
          <a:noFill/>
          <a:ln w="9525">
            <a:noFill/>
            <a:miter lim="800000"/>
            <a:headEnd/>
            <a:tailEnd/>
          </a:ln>
          <a:ex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Font typeface="Wingdings" pitchFamily="2" charset="2"/>
              <a:buNone/>
              <a:defRPr/>
            </a:pPr>
            <a:r>
              <a:rPr lang="en-US" sz="900" dirty="0" err="1">
                <a:latin typeface="+mj-lt"/>
              </a:rPr>
              <a:t>Demir</a:t>
            </a:r>
            <a:r>
              <a:rPr lang="en-US" sz="900" dirty="0">
                <a:latin typeface="+mj-lt"/>
              </a:rPr>
              <a:t> </a:t>
            </a:r>
            <a:r>
              <a:rPr lang="en-US" sz="900" dirty="0" err="1">
                <a:latin typeface="+mj-lt"/>
              </a:rPr>
              <a:t>ve</a:t>
            </a:r>
            <a:r>
              <a:rPr lang="en-US" sz="900" dirty="0">
                <a:latin typeface="+mj-lt"/>
              </a:rPr>
              <a:t> </a:t>
            </a:r>
            <a:r>
              <a:rPr lang="en-US" sz="900" dirty="0" err="1" smtClean="0">
                <a:latin typeface="+mj-lt"/>
              </a:rPr>
              <a:t>çelik</a:t>
            </a:r>
            <a:endParaRPr lang="tr-TR" sz="900" dirty="0">
              <a:latin typeface="+mj-lt"/>
              <a:sym typeface="+mn-lt"/>
            </a:endParaRPr>
          </a:p>
        </p:txBody>
      </p:sp>
      <p:sp>
        <p:nvSpPr>
          <p:cNvPr id="129" name="35 Metin Yer Tutucusu"/>
          <p:cNvSpPr>
            <a:spLocks noGrp="1"/>
          </p:cNvSpPr>
          <p:nvPr>
            <p:custDataLst>
              <p:tags r:id="rId37"/>
            </p:custDataLst>
          </p:nvPr>
        </p:nvSpPr>
        <p:spPr bwMode="gray">
          <a:xfrm>
            <a:off x="8940800" y="498316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24</a:t>
            </a:r>
            <a:endParaRPr lang="tr-TR" sz="900" dirty="0">
              <a:latin typeface="+mj-lt"/>
              <a:ea typeface="+mn-ea"/>
              <a:sym typeface="Calibri"/>
            </a:endParaRPr>
          </a:p>
        </p:txBody>
      </p:sp>
      <p:sp>
        <p:nvSpPr>
          <p:cNvPr id="135" name="15 Metin Yer Tutucusu"/>
          <p:cNvSpPr>
            <a:spLocks noGrp="1"/>
          </p:cNvSpPr>
          <p:nvPr>
            <p:custDataLst>
              <p:tags r:id="rId38"/>
            </p:custDataLst>
          </p:nvPr>
        </p:nvSpPr>
        <p:spPr bwMode="auto">
          <a:xfrm>
            <a:off x="5676900" y="4584700"/>
            <a:ext cx="3035300" cy="12700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a:latin typeface="+mj-lt"/>
              </a:rPr>
              <a:t>Çeşitli</a:t>
            </a:r>
            <a:r>
              <a:rPr lang="en-US" sz="900" dirty="0">
                <a:latin typeface="+mj-lt"/>
              </a:rPr>
              <a:t> </a:t>
            </a:r>
            <a:r>
              <a:rPr lang="en-US" sz="900" dirty="0" err="1">
                <a:latin typeface="+mj-lt"/>
              </a:rPr>
              <a:t>mamul</a:t>
            </a:r>
            <a:r>
              <a:rPr lang="en-US" sz="900" dirty="0">
                <a:latin typeface="+mj-lt"/>
              </a:rPr>
              <a:t> </a:t>
            </a:r>
            <a:r>
              <a:rPr lang="en-US" sz="900" dirty="0" err="1">
                <a:latin typeface="+mj-lt"/>
              </a:rPr>
              <a:t>eşya</a:t>
            </a:r>
            <a:r>
              <a:rPr lang="en-US" sz="900" dirty="0">
                <a:latin typeface="+mj-lt"/>
              </a:rPr>
              <a:t> (</a:t>
            </a:r>
            <a:r>
              <a:rPr lang="en-US" sz="900" dirty="0" err="1">
                <a:latin typeface="+mj-lt"/>
              </a:rPr>
              <a:t>hijyenik</a:t>
            </a:r>
            <a:r>
              <a:rPr lang="en-US" sz="900" dirty="0">
                <a:latin typeface="+mj-lt"/>
              </a:rPr>
              <a:t> </a:t>
            </a:r>
            <a:r>
              <a:rPr lang="en-US" sz="900" dirty="0" err="1">
                <a:latin typeface="+mj-lt"/>
              </a:rPr>
              <a:t>havlu</a:t>
            </a:r>
            <a:r>
              <a:rPr lang="en-US" sz="900" dirty="0">
                <a:latin typeface="+mj-lt"/>
              </a:rPr>
              <a:t>, </a:t>
            </a:r>
            <a:r>
              <a:rPr lang="en-US" sz="900" dirty="0" err="1">
                <a:latin typeface="+mj-lt"/>
              </a:rPr>
              <a:t>bebek</a:t>
            </a:r>
            <a:r>
              <a:rPr lang="en-US" sz="900" dirty="0">
                <a:latin typeface="+mj-lt"/>
              </a:rPr>
              <a:t> </a:t>
            </a:r>
            <a:r>
              <a:rPr lang="en-US" sz="900" dirty="0" err="1" smtClean="0">
                <a:latin typeface="+mj-lt"/>
              </a:rPr>
              <a:t>bezi</a:t>
            </a:r>
            <a:r>
              <a:rPr lang="tr-TR" sz="900" dirty="0" smtClean="0">
                <a:latin typeface="+mj-lt"/>
              </a:rPr>
              <a:t> </a:t>
            </a:r>
            <a:r>
              <a:rPr lang="en-US" sz="900" dirty="0" smtClean="0">
                <a:latin typeface="+mj-lt"/>
              </a:rPr>
              <a:t>vb</a:t>
            </a:r>
            <a:r>
              <a:rPr lang="en-US" sz="900" dirty="0">
                <a:latin typeface="+mj-lt"/>
              </a:rPr>
              <a:t>.)</a:t>
            </a:r>
            <a:endParaRPr lang="tr-TR" sz="900" dirty="0">
              <a:latin typeface="+mj-lt"/>
              <a:sym typeface="+mn-lt"/>
            </a:endParaRPr>
          </a:p>
        </p:txBody>
      </p:sp>
      <p:sp>
        <p:nvSpPr>
          <p:cNvPr id="134" name="37 Metin Yer Tutucusu"/>
          <p:cNvSpPr>
            <a:spLocks noGrp="1"/>
          </p:cNvSpPr>
          <p:nvPr>
            <p:custDataLst>
              <p:tags r:id="rId39"/>
            </p:custDataLst>
          </p:nvPr>
        </p:nvSpPr>
        <p:spPr bwMode="gray">
          <a:xfrm>
            <a:off x="8934450" y="580866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20</a:t>
            </a:r>
            <a:endParaRPr lang="tr-TR" sz="900" dirty="0">
              <a:latin typeface="+mj-lt"/>
              <a:ea typeface="+mn-ea"/>
              <a:sym typeface="Calibri"/>
            </a:endParaRPr>
          </a:p>
        </p:txBody>
      </p:sp>
      <p:sp>
        <p:nvSpPr>
          <p:cNvPr id="137" name="34 Metin Yer Tutucusu"/>
          <p:cNvSpPr>
            <a:spLocks noGrp="1"/>
          </p:cNvSpPr>
          <p:nvPr>
            <p:custDataLst>
              <p:tags r:id="rId40"/>
            </p:custDataLst>
          </p:nvPr>
        </p:nvSpPr>
        <p:spPr bwMode="gray">
          <a:xfrm>
            <a:off x="8978900" y="457041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25</a:t>
            </a:r>
            <a:endParaRPr lang="tr-TR" sz="900" dirty="0">
              <a:latin typeface="+mj-lt"/>
              <a:ea typeface="+mn-ea"/>
              <a:sym typeface="Calibri"/>
            </a:endParaRPr>
          </a:p>
        </p:txBody>
      </p:sp>
      <p:sp>
        <p:nvSpPr>
          <p:cNvPr id="192" name="14 Metin Yer Tutucusu"/>
          <p:cNvSpPr>
            <a:spLocks noGrp="1"/>
          </p:cNvSpPr>
          <p:nvPr>
            <p:custDataLst>
              <p:tags r:id="rId41"/>
            </p:custDataLst>
          </p:nvPr>
        </p:nvSpPr>
        <p:spPr bwMode="auto">
          <a:xfrm>
            <a:off x="6205538" y="4171950"/>
            <a:ext cx="2506662" cy="168275"/>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a:latin typeface="+mj-lt"/>
              </a:rPr>
              <a:t>Yenilen</a:t>
            </a:r>
            <a:r>
              <a:rPr lang="en-US" sz="900" dirty="0">
                <a:latin typeface="+mj-lt"/>
              </a:rPr>
              <a:t> </a:t>
            </a:r>
            <a:r>
              <a:rPr lang="en-US" sz="900" dirty="0" err="1">
                <a:latin typeface="+mj-lt"/>
              </a:rPr>
              <a:t>sebzeler</a:t>
            </a:r>
            <a:r>
              <a:rPr lang="en-US" sz="900" dirty="0">
                <a:latin typeface="+mj-lt"/>
              </a:rPr>
              <a:t> </a:t>
            </a:r>
            <a:r>
              <a:rPr lang="en-US" sz="900" dirty="0" err="1">
                <a:latin typeface="+mj-lt"/>
              </a:rPr>
              <a:t>ve</a:t>
            </a:r>
            <a:r>
              <a:rPr lang="en-US" sz="900" dirty="0">
                <a:latin typeface="+mj-lt"/>
              </a:rPr>
              <a:t> </a:t>
            </a:r>
            <a:r>
              <a:rPr lang="en-US" sz="900" dirty="0" err="1">
                <a:latin typeface="+mj-lt"/>
              </a:rPr>
              <a:t>bazı</a:t>
            </a:r>
            <a:r>
              <a:rPr lang="en-US" sz="900" dirty="0">
                <a:latin typeface="+mj-lt"/>
              </a:rPr>
              <a:t> </a:t>
            </a:r>
            <a:r>
              <a:rPr lang="en-US" sz="900" dirty="0" err="1">
                <a:latin typeface="+mj-lt"/>
              </a:rPr>
              <a:t>kök</a:t>
            </a:r>
            <a:r>
              <a:rPr lang="en-US" sz="900" dirty="0">
                <a:latin typeface="+mj-lt"/>
              </a:rPr>
              <a:t> </a:t>
            </a:r>
            <a:r>
              <a:rPr lang="en-US" sz="900" dirty="0" err="1">
                <a:latin typeface="+mj-lt"/>
              </a:rPr>
              <a:t>ve</a:t>
            </a:r>
            <a:r>
              <a:rPr lang="en-US" sz="900" dirty="0">
                <a:latin typeface="+mj-lt"/>
              </a:rPr>
              <a:t> </a:t>
            </a:r>
            <a:r>
              <a:rPr lang="en-US" sz="900" dirty="0" err="1">
                <a:latin typeface="+mj-lt"/>
              </a:rPr>
              <a:t>yumrular</a:t>
            </a:r>
            <a:endParaRPr lang="tr-TR" sz="900" dirty="0">
              <a:latin typeface="+mj-lt"/>
              <a:sym typeface="+mn-lt"/>
            </a:endParaRPr>
          </a:p>
        </p:txBody>
      </p:sp>
      <p:sp>
        <p:nvSpPr>
          <p:cNvPr id="128" name="33 Metin Yer Tutucusu"/>
          <p:cNvSpPr>
            <a:spLocks noGrp="1"/>
          </p:cNvSpPr>
          <p:nvPr>
            <p:custDataLst>
              <p:tags r:id="rId42"/>
            </p:custDataLst>
          </p:nvPr>
        </p:nvSpPr>
        <p:spPr bwMode="gray">
          <a:xfrm>
            <a:off x="8985250" y="415766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Calibri"/>
                <a:ea typeface="+mn-ea"/>
                <a:sym typeface="Calibri"/>
              </a:rPr>
              <a:t>29</a:t>
            </a:r>
            <a:endParaRPr lang="tr-TR" sz="900" dirty="0">
              <a:latin typeface="Calibri"/>
              <a:ea typeface="+mn-ea"/>
              <a:sym typeface="Calibri"/>
            </a:endParaRPr>
          </a:p>
        </p:txBody>
      </p:sp>
      <p:sp>
        <p:nvSpPr>
          <p:cNvPr id="136" name="18 Metin Yer Tutucusu"/>
          <p:cNvSpPr>
            <a:spLocks noGrp="1"/>
          </p:cNvSpPr>
          <p:nvPr>
            <p:custDataLst>
              <p:tags r:id="rId43"/>
            </p:custDataLst>
          </p:nvPr>
        </p:nvSpPr>
        <p:spPr bwMode="auto">
          <a:xfrm>
            <a:off x="5676900" y="5762625"/>
            <a:ext cx="3035300" cy="274638"/>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a:latin typeface="+mj-lt"/>
              </a:rPr>
              <a:t>Sabunlar</a:t>
            </a:r>
            <a:r>
              <a:rPr lang="en-US" sz="900" dirty="0">
                <a:latin typeface="+mj-lt"/>
              </a:rPr>
              <a:t>, </a:t>
            </a:r>
            <a:r>
              <a:rPr lang="en-US" sz="900" dirty="0" err="1">
                <a:latin typeface="+mj-lt"/>
              </a:rPr>
              <a:t>yüzey-aktif</a:t>
            </a:r>
            <a:r>
              <a:rPr lang="en-US" sz="900" dirty="0">
                <a:latin typeface="+mj-lt"/>
              </a:rPr>
              <a:t> </a:t>
            </a:r>
            <a:r>
              <a:rPr lang="en-US" sz="900" dirty="0" err="1">
                <a:latin typeface="+mj-lt"/>
              </a:rPr>
              <a:t>organik</a:t>
            </a:r>
            <a:r>
              <a:rPr lang="en-US" sz="900" dirty="0">
                <a:latin typeface="+mj-lt"/>
              </a:rPr>
              <a:t> </a:t>
            </a:r>
            <a:r>
              <a:rPr lang="en-US" sz="900" dirty="0" err="1">
                <a:latin typeface="+mj-lt"/>
              </a:rPr>
              <a:t>maddeler</a:t>
            </a:r>
            <a:r>
              <a:rPr lang="en-US" sz="900" dirty="0">
                <a:latin typeface="+mj-lt"/>
              </a:rPr>
              <a:t>, </a:t>
            </a:r>
            <a:r>
              <a:rPr lang="en-US" sz="900" dirty="0" err="1" smtClean="0">
                <a:latin typeface="+mj-lt"/>
              </a:rPr>
              <a:t>yıkama-yağlama</a:t>
            </a:r>
            <a:endParaRPr lang="tr-TR" sz="900" dirty="0" smtClean="0">
              <a:latin typeface="+mj-lt"/>
            </a:endParaRPr>
          </a:p>
          <a:p>
            <a:pPr marL="0" indent="0" algn="r">
              <a:spcBef>
                <a:spcPct val="0"/>
              </a:spcBef>
              <a:buFont typeface="Arial" pitchFamily="34" charset="0"/>
              <a:buNone/>
              <a:defRPr/>
            </a:pPr>
            <a:r>
              <a:rPr lang="en-US" sz="900" dirty="0" err="1" smtClean="0">
                <a:latin typeface="+mj-lt"/>
              </a:rPr>
              <a:t>müstahzarları</a:t>
            </a:r>
            <a:r>
              <a:rPr lang="en-US" sz="900" dirty="0" smtClean="0">
                <a:latin typeface="+mj-lt"/>
              </a:rPr>
              <a:t>,</a:t>
            </a:r>
            <a:r>
              <a:rPr lang="tr-TR" sz="900" dirty="0" smtClean="0">
                <a:latin typeface="+mj-lt"/>
              </a:rPr>
              <a:t> </a:t>
            </a:r>
            <a:r>
              <a:rPr lang="en-US" sz="900" dirty="0" err="1" smtClean="0">
                <a:latin typeface="+mj-lt"/>
              </a:rPr>
              <a:t>mumlar,bakım</a:t>
            </a:r>
            <a:r>
              <a:rPr lang="tr-TR" sz="900" dirty="0" smtClean="0">
                <a:latin typeface="+mj-lt"/>
              </a:rPr>
              <a:t>/</a:t>
            </a:r>
            <a:r>
              <a:rPr lang="en-US" sz="900" dirty="0" err="1" smtClean="0">
                <a:latin typeface="+mj-lt"/>
              </a:rPr>
              <a:t>dişçilik</a:t>
            </a:r>
            <a:r>
              <a:rPr lang="en-US" sz="900" dirty="0" smtClean="0">
                <a:latin typeface="+mj-lt"/>
              </a:rPr>
              <a:t> </a:t>
            </a:r>
            <a:r>
              <a:rPr lang="en-US" sz="900" dirty="0" err="1">
                <a:latin typeface="+mj-lt"/>
              </a:rPr>
              <a:t>müstahzarları</a:t>
            </a:r>
            <a:endParaRPr lang="tr-TR" sz="900" dirty="0">
              <a:latin typeface="+mj-lt"/>
              <a:sym typeface="+mn-lt"/>
            </a:endParaRPr>
          </a:p>
        </p:txBody>
      </p:sp>
      <p:sp>
        <p:nvSpPr>
          <p:cNvPr id="130" name="17 Metin Yer Tutucusu"/>
          <p:cNvSpPr>
            <a:spLocks noGrp="1"/>
          </p:cNvSpPr>
          <p:nvPr>
            <p:custDataLst>
              <p:tags r:id="rId44"/>
            </p:custDataLst>
          </p:nvPr>
        </p:nvSpPr>
        <p:spPr bwMode="auto">
          <a:xfrm>
            <a:off x="5499100" y="5335588"/>
            <a:ext cx="3213100" cy="30480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smtClean="0">
                <a:latin typeface="+mj-lt"/>
              </a:rPr>
              <a:t>Elektrikli</a:t>
            </a:r>
            <a:r>
              <a:rPr lang="en-US" sz="900" dirty="0" smtClean="0">
                <a:latin typeface="+mj-lt"/>
              </a:rPr>
              <a:t> </a:t>
            </a:r>
            <a:r>
              <a:rPr lang="en-US" sz="900" dirty="0" err="1" smtClean="0">
                <a:latin typeface="+mj-lt"/>
              </a:rPr>
              <a:t>makine</a:t>
            </a:r>
            <a:r>
              <a:rPr lang="tr-TR" sz="900" dirty="0" smtClean="0">
                <a:latin typeface="+mj-lt"/>
              </a:rPr>
              <a:t>/</a:t>
            </a:r>
            <a:r>
              <a:rPr lang="en-US" sz="900" dirty="0" err="1" smtClean="0">
                <a:latin typeface="+mj-lt"/>
              </a:rPr>
              <a:t>cihz</a:t>
            </a:r>
            <a:r>
              <a:rPr lang="en-US" sz="900" dirty="0" smtClean="0">
                <a:latin typeface="+mj-lt"/>
              </a:rPr>
              <a:t>, </a:t>
            </a:r>
            <a:r>
              <a:rPr lang="en-US" sz="900" dirty="0" err="1">
                <a:latin typeface="+mj-lt"/>
              </a:rPr>
              <a:t>ses</a:t>
            </a:r>
            <a:r>
              <a:rPr lang="en-US" sz="900" dirty="0">
                <a:latin typeface="+mj-lt"/>
              </a:rPr>
              <a:t> </a:t>
            </a:r>
            <a:r>
              <a:rPr lang="en-US" sz="900" dirty="0" err="1">
                <a:latin typeface="+mj-lt"/>
              </a:rPr>
              <a:t>kaydetme-verme</a:t>
            </a:r>
            <a:r>
              <a:rPr lang="en-US" sz="900" dirty="0">
                <a:latin typeface="+mj-lt"/>
              </a:rPr>
              <a:t>, </a:t>
            </a:r>
            <a:r>
              <a:rPr lang="en-US" sz="900" dirty="0" err="1">
                <a:latin typeface="+mj-lt"/>
              </a:rPr>
              <a:t>televizyon</a:t>
            </a:r>
            <a:r>
              <a:rPr lang="en-US" sz="900" dirty="0">
                <a:latin typeface="+mj-lt"/>
              </a:rPr>
              <a:t> </a:t>
            </a:r>
            <a:endParaRPr lang="tr-TR" sz="900" dirty="0" smtClean="0">
              <a:latin typeface="+mj-lt"/>
            </a:endParaRPr>
          </a:p>
          <a:p>
            <a:pPr marL="0" indent="0" algn="r">
              <a:spcBef>
                <a:spcPct val="0"/>
              </a:spcBef>
              <a:buFont typeface="Arial" pitchFamily="34" charset="0"/>
              <a:buNone/>
              <a:defRPr/>
            </a:pPr>
            <a:r>
              <a:rPr lang="en-US" sz="900" dirty="0" err="1" smtClean="0">
                <a:latin typeface="+mj-lt"/>
              </a:rPr>
              <a:t>Görüntü</a:t>
            </a:r>
            <a:r>
              <a:rPr lang="tr-TR" sz="900" dirty="0" smtClean="0">
                <a:latin typeface="+mj-lt"/>
              </a:rPr>
              <a:t> </a:t>
            </a:r>
            <a:r>
              <a:rPr lang="en-US" sz="900" dirty="0" err="1" smtClean="0">
                <a:latin typeface="+mj-lt"/>
              </a:rPr>
              <a:t>ses</a:t>
            </a:r>
            <a:r>
              <a:rPr lang="en-US" sz="900" dirty="0" smtClean="0">
                <a:latin typeface="+mj-lt"/>
              </a:rPr>
              <a:t> </a:t>
            </a:r>
            <a:r>
              <a:rPr lang="en-US" sz="900" dirty="0" err="1" smtClean="0">
                <a:latin typeface="+mj-lt"/>
              </a:rPr>
              <a:t>kaydetme</a:t>
            </a:r>
            <a:r>
              <a:rPr lang="tr-TR" sz="900" dirty="0" smtClean="0">
                <a:latin typeface="+mj-lt"/>
              </a:rPr>
              <a:t>/</a:t>
            </a:r>
            <a:r>
              <a:rPr lang="en-US" sz="900" dirty="0" err="1" smtClean="0">
                <a:latin typeface="+mj-lt"/>
              </a:rPr>
              <a:t>verme</a:t>
            </a:r>
            <a:r>
              <a:rPr lang="en-US" sz="900" dirty="0" smtClean="0">
                <a:latin typeface="+mj-lt"/>
              </a:rPr>
              <a:t> </a:t>
            </a:r>
            <a:r>
              <a:rPr lang="en-US" sz="900" dirty="0" err="1" smtClean="0">
                <a:latin typeface="+mj-lt"/>
              </a:rPr>
              <a:t>cihz</a:t>
            </a:r>
            <a:r>
              <a:rPr lang="tr-TR" sz="900" dirty="0" smtClean="0">
                <a:latin typeface="+mj-lt"/>
              </a:rPr>
              <a:t>.</a:t>
            </a:r>
            <a:r>
              <a:rPr lang="en-US" sz="900" dirty="0" smtClean="0">
                <a:latin typeface="+mj-lt"/>
              </a:rPr>
              <a:t>,</a:t>
            </a:r>
            <a:r>
              <a:rPr lang="en-US" sz="900" dirty="0" err="1" smtClean="0">
                <a:latin typeface="+mj-lt"/>
              </a:rPr>
              <a:t>aksam-parça-aksesuar</a:t>
            </a:r>
            <a:r>
              <a:rPr lang="en-US" sz="800" dirty="0" err="1" smtClean="0"/>
              <a:t>ı</a:t>
            </a:r>
            <a:endParaRPr lang="tr-TR" sz="800" dirty="0">
              <a:sym typeface="+mn-lt"/>
            </a:endParaRPr>
          </a:p>
        </p:txBody>
      </p:sp>
      <p:sp>
        <p:nvSpPr>
          <p:cNvPr id="193" name="36 Metin Yer Tutucusu"/>
          <p:cNvSpPr>
            <a:spLocks noGrp="1"/>
          </p:cNvSpPr>
          <p:nvPr>
            <p:custDataLst>
              <p:tags r:id="rId45"/>
            </p:custDataLst>
          </p:nvPr>
        </p:nvSpPr>
        <p:spPr bwMode="gray">
          <a:xfrm>
            <a:off x="8940800" y="5395913"/>
            <a:ext cx="200025"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23</a:t>
            </a:r>
            <a:endParaRPr lang="tr-TR" sz="900" dirty="0">
              <a:latin typeface="+mj-lt"/>
              <a:ea typeface="+mn-ea"/>
              <a:sym typeface="Calibri"/>
            </a:endParaRPr>
          </a:p>
        </p:txBody>
      </p:sp>
      <p:sp>
        <p:nvSpPr>
          <p:cNvPr id="199" name="11 Metin Yer Tutucusu"/>
          <p:cNvSpPr>
            <a:spLocks noGrp="1"/>
          </p:cNvSpPr>
          <p:nvPr>
            <p:custDataLst>
              <p:tags r:id="rId46"/>
            </p:custDataLst>
          </p:nvPr>
        </p:nvSpPr>
        <p:spPr bwMode="auto">
          <a:xfrm>
            <a:off x="5676900" y="2933700"/>
            <a:ext cx="3035300" cy="15240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a:latin typeface="+mj-lt"/>
              </a:rPr>
              <a:t>Örülmemiş</a:t>
            </a:r>
            <a:r>
              <a:rPr lang="en-US" sz="900" dirty="0">
                <a:latin typeface="+mj-lt"/>
              </a:rPr>
              <a:t> </a:t>
            </a:r>
            <a:r>
              <a:rPr lang="en-US" sz="900" dirty="0" err="1">
                <a:latin typeface="+mj-lt"/>
              </a:rPr>
              <a:t>giyim</a:t>
            </a:r>
            <a:r>
              <a:rPr lang="en-US" sz="900" dirty="0">
                <a:latin typeface="+mj-lt"/>
              </a:rPr>
              <a:t> </a:t>
            </a:r>
            <a:r>
              <a:rPr lang="en-US" sz="900" dirty="0" err="1">
                <a:latin typeface="+mj-lt"/>
              </a:rPr>
              <a:t>eşyası</a:t>
            </a:r>
            <a:r>
              <a:rPr lang="en-US" sz="900" dirty="0">
                <a:latin typeface="+mj-lt"/>
              </a:rPr>
              <a:t> </a:t>
            </a:r>
            <a:r>
              <a:rPr lang="en-US" sz="900" dirty="0" err="1">
                <a:latin typeface="+mj-lt"/>
              </a:rPr>
              <a:t>ve</a:t>
            </a:r>
            <a:r>
              <a:rPr lang="en-US" sz="900" dirty="0">
                <a:latin typeface="+mj-lt"/>
              </a:rPr>
              <a:t> </a:t>
            </a:r>
            <a:r>
              <a:rPr lang="en-US" sz="900" dirty="0" err="1">
                <a:latin typeface="+mj-lt"/>
              </a:rPr>
              <a:t>aksesuarı</a:t>
            </a:r>
            <a:endParaRPr lang="tr-TR" sz="900" dirty="0">
              <a:latin typeface="+mj-lt"/>
              <a:sym typeface="+mn-lt"/>
            </a:endParaRPr>
          </a:p>
        </p:txBody>
      </p:sp>
      <p:sp>
        <p:nvSpPr>
          <p:cNvPr id="198" name="10 Metin Yer Tutucusu"/>
          <p:cNvSpPr>
            <a:spLocks noGrp="1"/>
          </p:cNvSpPr>
          <p:nvPr>
            <p:custDataLst>
              <p:tags r:id="rId47"/>
            </p:custDataLst>
          </p:nvPr>
        </p:nvSpPr>
        <p:spPr bwMode="auto">
          <a:xfrm>
            <a:off x="6607175" y="2520950"/>
            <a:ext cx="2105025" cy="15240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a:latin typeface="+mj-lt"/>
              </a:rPr>
              <a:t>Örme</a:t>
            </a:r>
            <a:r>
              <a:rPr lang="en-US" sz="900" dirty="0">
                <a:latin typeface="+mj-lt"/>
              </a:rPr>
              <a:t> </a:t>
            </a:r>
            <a:r>
              <a:rPr lang="en-US" sz="900" dirty="0" err="1">
                <a:latin typeface="+mj-lt"/>
              </a:rPr>
              <a:t>giyim</a:t>
            </a:r>
            <a:r>
              <a:rPr lang="en-US" sz="900" dirty="0">
                <a:latin typeface="+mj-lt"/>
              </a:rPr>
              <a:t> </a:t>
            </a:r>
            <a:r>
              <a:rPr lang="en-US" sz="900" dirty="0" err="1">
                <a:latin typeface="+mj-lt"/>
              </a:rPr>
              <a:t>eşyası</a:t>
            </a:r>
            <a:r>
              <a:rPr lang="en-US" sz="900" dirty="0">
                <a:latin typeface="+mj-lt"/>
              </a:rPr>
              <a:t> </a:t>
            </a:r>
            <a:r>
              <a:rPr lang="en-US" sz="900" dirty="0" err="1">
                <a:latin typeface="+mj-lt"/>
              </a:rPr>
              <a:t>ve</a:t>
            </a:r>
            <a:r>
              <a:rPr lang="en-US" sz="900" dirty="0">
                <a:latin typeface="+mj-lt"/>
              </a:rPr>
              <a:t> </a:t>
            </a:r>
            <a:r>
              <a:rPr lang="en-US" sz="900" dirty="0" err="1">
                <a:latin typeface="+mj-lt"/>
              </a:rPr>
              <a:t>aksesuarı</a:t>
            </a:r>
            <a:endParaRPr lang="tr-TR" sz="900" dirty="0">
              <a:latin typeface="+mj-lt"/>
              <a:sym typeface="+mn-lt"/>
            </a:endParaRPr>
          </a:p>
        </p:txBody>
      </p:sp>
      <p:sp>
        <p:nvSpPr>
          <p:cNvPr id="132" name="32 Metin Yer Tutucusu"/>
          <p:cNvSpPr>
            <a:spLocks noGrp="1"/>
          </p:cNvSpPr>
          <p:nvPr>
            <p:custDataLst>
              <p:tags r:id="rId48"/>
            </p:custDataLst>
          </p:nvPr>
        </p:nvSpPr>
        <p:spPr bwMode="gray">
          <a:xfrm>
            <a:off x="9029700" y="3744913"/>
            <a:ext cx="277813"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Calibri"/>
                <a:ea typeface="+mn-ea"/>
                <a:sym typeface="Calibri"/>
              </a:rPr>
              <a:t>34</a:t>
            </a:r>
            <a:endParaRPr lang="tr-TR" sz="900" dirty="0">
              <a:latin typeface="Calibri"/>
              <a:ea typeface="+mn-ea"/>
              <a:sym typeface="Calibri"/>
            </a:endParaRPr>
          </a:p>
        </p:txBody>
      </p:sp>
      <p:sp>
        <p:nvSpPr>
          <p:cNvPr id="197" name="9 Metin Yer Tutucusu"/>
          <p:cNvSpPr>
            <a:spLocks noGrp="1"/>
          </p:cNvSpPr>
          <p:nvPr>
            <p:custDataLst>
              <p:tags r:id="rId49"/>
            </p:custDataLst>
          </p:nvPr>
        </p:nvSpPr>
        <p:spPr bwMode="auto">
          <a:xfrm>
            <a:off x="5499100" y="2108200"/>
            <a:ext cx="3213100" cy="15240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a:latin typeface="+mj-lt"/>
              </a:rPr>
              <a:t>Değirmencilik</a:t>
            </a:r>
            <a:r>
              <a:rPr lang="en-US" sz="900" dirty="0">
                <a:latin typeface="+mj-lt"/>
              </a:rPr>
              <a:t> </a:t>
            </a:r>
            <a:r>
              <a:rPr lang="en-US" sz="900" dirty="0" err="1">
                <a:latin typeface="+mj-lt"/>
              </a:rPr>
              <a:t>ürünleri</a:t>
            </a:r>
            <a:r>
              <a:rPr lang="en-US" sz="900" dirty="0">
                <a:latin typeface="+mj-lt"/>
              </a:rPr>
              <a:t>, malt, </a:t>
            </a:r>
            <a:r>
              <a:rPr lang="en-US" sz="900" dirty="0" err="1">
                <a:latin typeface="+mj-lt"/>
              </a:rPr>
              <a:t>nişasta</a:t>
            </a:r>
            <a:r>
              <a:rPr lang="en-US" sz="900" dirty="0">
                <a:latin typeface="+mj-lt"/>
              </a:rPr>
              <a:t>, </a:t>
            </a:r>
            <a:r>
              <a:rPr lang="en-US" sz="900" dirty="0" err="1">
                <a:latin typeface="+mj-lt"/>
              </a:rPr>
              <a:t>inülin</a:t>
            </a:r>
            <a:r>
              <a:rPr lang="en-US" sz="900" dirty="0">
                <a:latin typeface="+mj-lt"/>
              </a:rPr>
              <a:t>, </a:t>
            </a:r>
            <a:r>
              <a:rPr lang="en-US" sz="900" dirty="0" err="1">
                <a:latin typeface="+mj-lt"/>
              </a:rPr>
              <a:t>buğday</a:t>
            </a:r>
            <a:r>
              <a:rPr lang="en-US" sz="900" dirty="0">
                <a:latin typeface="+mj-lt"/>
              </a:rPr>
              <a:t> </a:t>
            </a:r>
            <a:r>
              <a:rPr lang="en-US" sz="900" dirty="0" err="1">
                <a:latin typeface="+mj-lt"/>
              </a:rPr>
              <a:t>gluteni</a:t>
            </a:r>
            <a:endParaRPr lang="tr-TR" sz="900" dirty="0">
              <a:latin typeface="+mj-lt"/>
              <a:sym typeface="+mn-lt"/>
            </a:endParaRPr>
          </a:p>
        </p:txBody>
      </p:sp>
      <p:sp>
        <p:nvSpPr>
          <p:cNvPr id="196" name="28 Metin Yer Tutucusu"/>
          <p:cNvSpPr>
            <a:spLocks noGrp="1"/>
          </p:cNvSpPr>
          <p:nvPr>
            <p:custDataLst>
              <p:tags r:id="rId50"/>
            </p:custDataLst>
          </p:nvPr>
        </p:nvSpPr>
        <p:spPr bwMode="gray">
          <a:xfrm>
            <a:off x="9245600" y="2093913"/>
            <a:ext cx="277813"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377</a:t>
            </a:r>
            <a:endParaRPr lang="tr-TR" sz="900" dirty="0">
              <a:latin typeface="+mj-lt"/>
              <a:ea typeface="+mn-ea"/>
              <a:sym typeface="Calibri"/>
            </a:endParaRPr>
          </a:p>
        </p:txBody>
      </p:sp>
      <p:sp>
        <p:nvSpPr>
          <p:cNvPr id="133" name="12 Metin Yer Tutucusu"/>
          <p:cNvSpPr>
            <a:spLocks noGrp="1"/>
          </p:cNvSpPr>
          <p:nvPr>
            <p:custDataLst>
              <p:tags r:id="rId51"/>
            </p:custDataLst>
          </p:nvPr>
        </p:nvSpPr>
        <p:spPr bwMode="auto">
          <a:xfrm>
            <a:off x="5499100" y="3346450"/>
            <a:ext cx="3213100" cy="15240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a:latin typeface="+mj-lt"/>
              </a:rPr>
              <a:t>Hububat</a:t>
            </a:r>
            <a:r>
              <a:rPr lang="en-US" sz="900" dirty="0">
                <a:latin typeface="+mj-lt"/>
              </a:rPr>
              <a:t>, un, </a:t>
            </a:r>
            <a:r>
              <a:rPr lang="en-US" sz="900" dirty="0" err="1" smtClean="0">
                <a:latin typeface="+mj-lt"/>
              </a:rPr>
              <a:t>nişasta</a:t>
            </a:r>
            <a:r>
              <a:rPr lang="tr-TR" sz="900" dirty="0" smtClean="0">
                <a:latin typeface="+mj-lt"/>
              </a:rPr>
              <a:t>/</a:t>
            </a:r>
            <a:r>
              <a:rPr lang="en-US" sz="900" dirty="0" err="1" smtClean="0">
                <a:latin typeface="+mj-lt"/>
              </a:rPr>
              <a:t>süt</a:t>
            </a:r>
            <a:r>
              <a:rPr lang="en-US" sz="900" dirty="0" smtClean="0">
                <a:latin typeface="+mj-lt"/>
              </a:rPr>
              <a:t> </a:t>
            </a:r>
            <a:r>
              <a:rPr lang="en-US" sz="900" dirty="0" err="1">
                <a:latin typeface="+mj-lt"/>
              </a:rPr>
              <a:t>müstahzarları</a:t>
            </a:r>
            <a:r>
              <a:rPr lang="en-US" sz="900" dirty="0">
                <a:latin typeface="+mj-lt"/>
              </a:rPr>
              <a:t>, </a:t>
            </a:r>
            <a:r>
              <a:rPr lang="en-US" sz="900" dirty="0" err="1">
                <a:latin typeface="+mj-lt"/>
              </a:rPr>
              <a:t>pastacılık</a:t>
            </a:r>
            <a:r>
              <a:rPr lang="en-US" sz="900" dirty="0">
                <a:latin typeface="+mj-lt"/>
              </a:rPr>
              <a:t> </a:t>
            </a:r>
            <a:r>
              <a:rPr lang="en-US" sz="900" dirty="0" err="1" smtClean="0">
                <a:latin typeface="+mj-lt"/>
              </a:rPr>
              <a:t>ür</a:t>
            </a:r>
            <a:r>
              <a:rPr lang="tr-TR" sz="900" dirty="0" smtClean="0">
                <a:latin typeface="+mj-lt"/>
              </a:rPr>
              <a:t>ünleri</a:t>
            </a:r>
            <a:endParaRPr lang="tr-TR" sz="900" dirty="0">
              <a:latin typeface="+mj-lt"/>
              <a:sym typeface="+mn-lt"/>
            </a:endParaRPr>
          </a:p>
        </p:txBody>
      </p:sp>
      <p:sp>
        <p:nvSpPr>
          <p:cNvPr id="195" name="31 Metin Yer Tutucusu"/>
          <p:cNvSpPr>
            <a:spLocks noGrp="1"/>
          </p:cNvSpPr>
          <p:nvPr>
            <p:custDataLst>
              <p:tags r:id="rId52"/>
            </p:custDataLst>
          </p:nvPr>
        </p:nvSpPr>
        <p:spPr bwMode="gray">
          <a:xfrm>
            <a:off x="9042400" y="3332163"/>
            <a:ext cx="277813"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40</a:t>
            </a:r>
            <a:endParaRPr lang="tr-TR" sz="900" dirty="0">
              <a:latin typeface="+mj-lt"/>
              <a:ea typeface="+mn-ea"/>
              <a:sym typeface="Calibri"/>
            </a:endParaRPr>
          </a:p>
        </p:txBody>
      </p:sp>
      <p:sp>
        <p:nvSpPr>
          <p:cNvPr id="201" name="30 Metin Yer Tutucusu"/>
          <p:cNvSpPr>
            <a:spLocks noGrp="1"/>
          </p:cNvSpPr>
          <p:nvPr>
            <p:custDataLst>
              <p:tags r:id="rId53"/>
            </p:custDataLst>
          </p:nvPr>
        </p:nvSpPr>
        <p:spPr bwMode="gray">
          <a:xfrm>
            <a:off x="9061450" y="2919413"/>
            <a:ext cx="277813"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44</a:t>
            </a:r>
            <a:endParaRPr lang="tr-TR" sz="900" dirty="0">
              <a:latin typeface="+mj-lt"/>
              <a:ea typeface="+mn-ea"/>
              <a:sym typeface="Calibri"/>
            </a:endParaRPr>
          </a:p>
        </p:txBody>
      </p:sp>
      <p:sp>
        <p:nvSpPr>
          <p:cNvPr id="131" name="13 Metin Yer Tutucusu"/>
          <p:cNvSpPr>
            <a:spLocks noGrp="1"/>
          </p:cNvSpPr>
          <p:nvPr>
            <p:custDataLst>
              <p:tags r:id="rId54"/>
            </p:custDataLst>
          </p:nvPr>
        </p:nvSpPr>
        <p:spPr bwMode="auto">
          <a:xfrm>
            <a:off x="5499100" y="3759200"/>
            <a:ext cx="3213100" cy="152400"/>
          </a:xfrm>
          <a:prstGeom prst="rect">
            <a:avLst/>
          </a:prstGeom>
          <a:noFill/>
          <a:effectLst/>
        </p:spPr>
        <p:txBody>
          <a:bodyPr wrap="none"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Font typeface="Arial" pitchFamily="34" charset="0"/>
              <a:buNone/>
              <a:defRPr/>
            </a:pPr>
            <a:r>
              <a:rPr lang="en-US" sz="900" dirty="0" err="1" smtClean="0">
                <a:latin typeface="+mj-lt"/>
              </a:rPr>
              <a:t>Gıda</a:t>
            </a:r>
            <a:r>
              <a:rPr lang="en-US" sz="900" dirty="0" smtClean="0">
                <a:latin typeface="+mj-lt"/>
              </a:rPr>
              <a:t> san</a:t>
            </a:r>
            <a:r>
              <a:rPr lang="tr-TR" sz="900" dirty="0" smtClean="0">
                <a:latin typeface="+mj-lt"/>
              </a:rPr>
              <a:t>. </a:t>
            </a:r>
            <a:r>
              <a:rPr lang="en-US" sz="900" dirty="0" err="1" smtClean="0">
                <a:latin typeface="+mj-lt"/>
              </a:rPr>
              <a:t>kalıntı</a:t>
            </a:r>
            <a:r>
              <a:rPr lang="en-US" sz="900" dirty="0" smtClean="0">
                <a:latin typeface="+mj-lt"/>
              </a:rPr>
              <a:t> </a:t>
            </a:r>
            <a:r>
              <a:rPr lang="en-US" sz="900" dirty="0" err="1" smtClean="0">
                <a:latin typeface="+mj-lt"/>
              </a:rPr>
              <a:t>ve</a:t>
            </a:r>
            <a:r>
              <a:rPr lang="en-US" sz="900" dirty="0" smtClean="0">
                <a:latin typeface="+mj-lt"/>
              </a:rPr>
              <a:t> </a:t>
            </a:r>
            <a:r>
              <a:rPr lang="en-US" sz="900" dirty="0" err="1" smtClean="0">
                <a:latin typeface="+mj-lt"/>
              </a:rPr>
              <a:t>döküntüleri</a:t>
            </a:r>
            <a:r>
              <a:rPr lang="en-US" sz="900" dirty="0" smtClean="0">
                <a:latin typeface="+mj-lt"/>
              </a:rPr>
              <a:t>, </a:t>
            </a:r>
            <a:r>
              <a:rPr lang="en-US" sz="900" dirty="0" err="1" smtClean="0">
                <a:latin typeface="+mj-lt"/>
              </a:rPr>
              <a:t>hayvanlar</a:t>
            </a:r>
            <a:r>
              <a:rPr lang="en-US" sz="900" dirty="0" smtClean="0">
                <a:latin typeface="+mj-lt"/>
              </a:rPr>
              <a:t> </a:t>
            </a:r>
            <a:r>
              <a:rPr lang="en-US" sz="900" dirty="0" err="1" smtClean="0">
                <a:latin typeface="+mj-lt"/>
              </a:rPr>
              <a:t>için</a:t>
            </a:r>
            <a:r>
              <a:rPr lang="en-US" sz="900" dirty="0" smtClean="0">
                <a:latin typeface="+mj-lt"/>
              </a:rPr>
              <a:t> </a:t>
            </a:r>
            <a:r>
              <a:rPr lang="en-US" sz="900" dirty="0" err="1" smtClean="0">
                <a:latin typeface="+mj-lt"/>
              </a:rPr>
              <a:t>kaba</a:t>
            </a:r>
            <a:r>
              <a:rPr lang="en-US" sz="900" dirty="0" smtClean="0">
                <a:latin typeface="+mj-lt"/>
              </a:rPr>
              <a:t> </a:t>
            </a:r>
            <a:r>
              <a:rPr lang="en-US" sz="900" dirty="0" err="1" smtClean="0">
                <a:latin typeface="+mj-lt"/>
              </a:rPr>
              <a:t>yemler</a:t>
            </a:r>
            <a:endParaRPr lang="tr-TR" sz="900" dirty="0">
              <a:latin typeface="+mj-lt"/>
              <a:sym typeface="+mn-lt"/>
            </a:endParaRPr>
          </a:p>
        </p:txBody>
      </p:sp>
      <p:sp>
        <p:nvSpPr>
          <p:cNvPr id="200" name="29 Metin Yer Tutucusu"/>
          <p:cNvSpPr>
            <a:spLocks noGrp="1"/>
          </p:cNvSpPr>
          <p:nvPr>
            <p:custDataLst>
              <p:tags r:id="rId55"/>
            </p:custDataLst>
          </p:nvPr>
        </p:nvSpPr>
        <p:spPr bwMode="gray">
          <a:xfrm>
            <a:off x="9182100" y="2506663"/>
            <a:ext cx="277813" cy="182562"/>
          </a:xfrm>
          <a:prstGeom prst="rect">
            <a:avLst/>
          </a:prstGeom>
          <a:noFill/>
          <a:effectLst/>
        </p:spPr>
        <p:txBody>
          <a:bodyPr wrap="none" lIns="22225" tIns="0" rIns="22225"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900" dirty="0" smtClean="0">
                <a:latin typeface="+mj-lt"/>
                <a:ea typeface="+mn-ea"/>
                <a:sym typeface="Calibri"/>
              </a:rPr>
              <a:t>83</a:t>
            </a:r>
            <a:endParaRPr lang="tr-TR" sz="900" dirty="0">
              <a:latin typeface="+mj-lt"/>
              <a:ea typeface="+mn-ea"/>
              <a:sym typeface="Calibri"/>
            </a:endParaRPr>
          </a:p>
        </p:txBody>
      </p:sp>
      <p:sp>
        <p:nvSpPr>
          <p:cNvPr id="202" name="Rectangle 6"/>
          <p:cNvSpPr/>
          <p:nvPr/>
        </p:nvSpPr>
        <p:spPr bwMode="auto">
          <a:xfrm>
            <a:off x="276225" y="1573213"/>
            <a:ext cx="4460875" cy="4522787"/>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203" name="33 Metin kutusu"/>
          <p:cNvSpPr txBox="1"/>
          <p:nvPr/>
        </p:nvSpPr>
        <p:spPr>
          <a:xfrm>
            <a:off x="1752600" y="1573213"/>
            <a:ext cx="3095625" cy="230187"/>
          </a:xfrm>
          <a:prstGeom prst="rect">
            <a:avLst/>
          </a:prstGeom>
          <a:noFill/>
        </p:spPr>
        <p:txBody>
          <a:bodyPr>
            <a:spAutoFit/>
          </a:bodyPr>
          <a:lstStyle/>
          <a:p>
            <a:pPr algn="ctr">
              <a:defRPr/>
            </a:pPr>
            <a:r>
              <a:rPr lang="tr-TR" sz="900" u="sng" dirty="0">
                <a:latin typeface="+mj-lt"/>
                <a:cs typeface="Arial" pitchFamily="34" charset="0"/>
              </a:rPr>
              <a:t>İhracat miktarı (milyon ABD doları, 2018)</a:t>
            </a:r>
          </a:p>
        </p:txBody>
      </p:sp>
      <p:sp>
        <p:nvSpPr>
          <p:cNvPr id="204" name="Rectangle 6"/>
          <p:cNvSpPr/>
          <p:nvPr/>
        </p:nvSpPr>
        <p:spPr bwMode="auto">
          <a:xfrm>
            <a:off x="4848225" y="1573213"/>
            <a:ext cx="4702175" cy="4522787"/>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205" name="33 Metin kutusu"/>
          <p:cNvSpPr txBox="1"/>
          <p:nvPr/>
        </p:nvSpPr>
        <p:spPr>
          <a:xfrm>
            <a:off x="4741863" y="1560513"/>
            <a:ext cx="1366837" cy="369887"/>
          </a:xfrm>
          <a:prstGeom prst="rect">
            <a:avLst/>
          </a:prstGeom>
          <a:noFill/>
        </p:spPr>
        <p:txBody>
          <a:bodyPr>
            <a:spAutoFit/>
          </a:bodyPr>
          <a:lstStyle/>
          <a:p>
            <a:pPr algn="ctr">
              <a:defRPr/>
            </a:pPr>
            <a:r>
              <a:rPr lang="tr-TR" sz="900" dirty="0">
                <a:latin typeface="+mj-lt"/>
                <a:cs typeface="Arial" pitchFamily="34" charset="0"/>
              </a:rPr>
              <a:t>Toplam ihracat</a:t>
            </a:r>
          </a:p>
          <a:p>
            <a:pPr algn="ctr">
              <a:defRPr/>
            </a:pPr>
            <a:r>
              <a:rPr lang="tr-TR" sz="900" u="sng" dirty="0">
                <a:latin typeface="+mj-lt"/>
                <a:cs typeface="Arial" pitchFamily="34" charset="0"/>
              </a:rPr>
              <a:t>içindeki payı</a:t>
            </a:r>
          </a:p>
        </p:txBody>
      </p:sp>
      <p:sp>
        <p:nvSpPr>
          <p:cNvPr id="206" name="28 Metin Yer Tutucusu"/>
          <p:cNvSpPr>
            <a:spLocks noGrp="1"/>
          </p:cNvSpPr>
          <p:nvPr>
            <p:custDataLst>
              <p:tags r:id="rId56"/>
            </p:custDataLst>
          </p:nvPr>
        </p:nvSpPr>
        <p:spPr bwMode="auto">
          <a:xfrm>
            <a:off x="4918075" y="3263900"/>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1588"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4.6%</a:t>
            </a:r>
            <a:r>
              <a:rPr lang="tr-TR" sz="1200" dirty="0" smtClean="0"/>
              <a:t> </a:t>
            </a:r>
            <a:endParaRPr lang="tr-TR" sz="1200" dirty="0">
              <a:sym typeface="+mn-lt"/>
            </a:endParaRPr>
          </a:p>
        </p:txBody>
      </p:sp>
      <p:sp>
        <p:nvSpPr>
          <p:cNvPr id="207" name="28 Metin Yer Tutucusu"/>
          <p:cNvSpPr>
            <a:spLocks noGrp="1"/>
          </p:cNvSpPr>
          <p:nvPr>
            <p:custDataLst>
              <p:tags r:id="rId57"/>
            </p:custDataLst>
          </p:nvPr>
        </p:nvSpPr>
        <p:spPr bwMode="auto">
          <a:xfrm>
            <a:off x="4918075" y="3665538"/>
            <a:ext cx="523875" cy="252412"/>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3.9%</a:t>
            </a:r>
            <a:r>
              <a:rPr lang="tr-TR" sz="1200" dirty="0" smtClean="0"/>
              <a:t> </a:t>
            </a:r>
            <a:endParaRPr lang="tr-TR" sz="1200" dirty="0">
              <a:sym typeface="+mn-lt"/>
            </a:endParaRPr>
          </a:p>
        </p:txBody>
      </p:sp>
      <p:sp>
        <p:nvSpPr>
          <p:cNvPr id="208" name="28 Metin Yer Tutucusu"/>
          <p:cNvSpPr>
            <a:spLocks noGrp="1"/>
          </p:cNvSpPr>
          <p:nvPr>
            <p:custDataLst>
              <p:tags r:id="rId58"/>
            </p:custDataLst>
          </p:nvPr>
        </p:nvSpPr>
        <p:spPr bwMode="auto">
          <a:xfrm>
            <a:off x="4918075" y="4094163"/>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1588"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3.3% </a:t>
            </a:r>
            <a:endParaRPr lang="tr-TR" sz="900" dirty="0">
              <a:latin typeface="+mj-lt"/>
              <a:sym typeface="+mn-lt"/>
            </a:endParaRPr>
          </a:p>
        </p:txBody>
      </p:sp>
      <p:sp>
        <p:nvSpPr>
          <p:cNvPr id="209" name="28 Metin Yer Tutucusu"/>
          <p:cNvSpPr>
            <a:spLocks noGrp="1"/>
          </p:cNvSpPr>
          <p:nvPr>
            <p:custDataLst>
              <p:tags r:id="rId59"/>
            </p:custDataLst>
          </p:nvPr>
        </p:nvSpPr>
        <p:spPr bwMode="auto">
          <a:xfrm>
            <a:off x="4918075" y="4487863"/>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1588"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2.9% </a:t>
            </a:r>
            <a:endParaRPr lang="tr-TR" sz="900" dirty="0">
              <a:latin typeface="+mj-lt"/>
              <a:sym typeface="+mn-lt"/>
            </a:endParaRPr>
          </a:p>
        </p:txBody>
      </p:sp>
      <p:sp>
        <p:nvSpPr>
          <p:cNvPr id="210" name="28 Metin Yer Tutucusu"/>
          <p:cNvSpPr>
            <a:spLocks noGrp="1"/>
          </p:cNvSpPr>
          <p:nvPr>
            <p:custDataLst>
              <p:tags r:id="rId60"/>
            </p:custDataLst>
          </p:nvPr>
        </p:nvSpPr>
        <p:spPr bwMode="auto">
          <a:xfrm>
            <a:off x="4918075" y="4910138"/>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2.7%</a:t>
            </a:r>
            <a:r>
              <a:rPr lang="tr-TR" sz="1200" dirty="0" smtClean="0"/>
              <a:t> </a:t>
            </a:r>
            <a:endParaRPr lang="tr-TR" sz="1200" dirty="0">
              <a:sym typeface="+mn-lt"/>
            </a:endParaRPr>
          </a:p>
        </p:txBody>
      </p:sp>
      <p:sp>
        <p:nvSpPr>
          <p:cNvPr id="211" name="28 Metin Yer Tutucusu"/>
          <p:cNvSpPr>
            <a:spLocks noGrp="1"/>
          </p:cNvSpPr>
          <p:nvPr>
            <p:custDataLst>
              <p:tags r:id="rId61"/>
            </p:custDataLst>
          </p:nvPr>
        </p:nvSpPr>
        <p:spPr bwMode="auto">
          <a:xfrm>
            <a:off x="4918075" y="5343525"/>
            <a:ext cx="523875" cy="252413"/>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2.7% </a:t>
            </a:r>
            <a:endParaRPr lang="tr-TR" sz="900" dirty="0">
              <a:latin typeface="+mj-lt"/>
              <a:sym typeface="+mn-lt"/>
            </a:endParaRPr>
          </a:p>
        </p:txBody>
      </p:sp>
      <p:sp>
        <p:nvSpPr>
          <p:cNvPr id="212" name="28 Metin Yer Tutucusu"/>
          <p:cNvSpPr>
            <a:spLocks noGrp="1"/>
          </p:cNvSpPr>
          <p:nvPr>
            <p:custDataLst>
              <p:tags r:id="rId62"/>
            </p:custDataLst>
          </p:nvPr>
        </p:nvSpPr>
        <p:spPr bwMode="auto">
          <a:xfrm>
            <a:off x="4918075" y="5715000"/>
            <a:ext cx="523875" cy="254000"/>
          </a:xfrm>
          <a:prstGeom prst="roundRect">
            <a:avLst>
              <a:gd name="adj" fmla="val 50000"/>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2.3% </a:t>
            </a:r>
            <a:endParaRPr lang="tr-TR" sz="900" dirty="0">
              <a:latin typeface="+mj-lt"/>
              <a:sym typeface="+mn-lt"/>
            </a:endParaRPr>
          </a:p>
        </p:txBody>
      </p:sp>
      <p:sp>
        <p:nvSpPr>
          <p:cNvPr id="1228549" name="33 Metin kutusu"/>
          <p:cNvSpPr txBox="1">
            <a:spLocks noChangeArrowheads="1"/>
          </p:cNvSpPr>
          <p:nvPr/>
        </p:nvSpPr>
        <p:spPr bwMode="auto">
          <a:xfrm>
            <a:off x="6607175" y="1592263"/>
            <a:ext cx="3097213" cy="228600"/>
          </a:xfrm>
          <a:prstGeom prst="rect">
            <a:avLst/>
          </a:prstGeom>
          <a:noFill/>
          <a:ln w="9525">
            <a:noFill/>
            <a:miter lim="800000"/>
            <a:headEnd/>
            <a:tailEnd/>
          </a:ln>
        </p:spPr>
        <p:txBody>
          <a:bodyPr>
            <a:spAutoFit/>
          </a:bodyPr>
          <a:lstStyle/>
          <a:p>
            <a:pPr algn="ctr"/>
            <a:r>
              <a:rPr lang="tr-TR" sz="900" u="sng">
                <a:latin typeface="Book Antiqua" pitchFamily="18" charset="0"/>
              </a:rPr>
              <a:t>İhracat miktarı (milyon ABD doları, 2018)</a:t>
            </a:r>
          </a:p>
        </p:txBody>
      </p:sp>
      <p:sp>
        <p:nvSpPr>
          <p:cNvPr id="214" name="28 Metin Yer Tutucusu"/>
          <p:cNvSpPr>
            <a:spLocks noGrp="1"/>
          </p:cNvSpPr>
          <p:nvPr>
            <p:custDataLst>
              <p:tags r:id="rId63"/>
            </p:custDataLst>
          </p:nvPr>
        </p:nvSpPr>
        <p:spPr bwMode="auto">
          <a:xfrm>
            <a:off x="4918075" y="2462213"/>
            <a:ext cx="523875" cy="252412"/>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9.5% </a:t>
            </a:r>
            <a:endParaRPr lang="tr-TR" sz="900" dirty="0">
              <a:latin typeface="+mj-lt"/>
              <a:sym typeface="+mn-lt"/>
            </a:endParaRPr>
          </a:p>
        </p:txBody>
      </p:sp>
      <p:sp>
        <p:nvSpPr>
          <p:cNvPr id="215" name="28 Metin Yer Tutucusu"/>
          <p:cNvSpPr>
            <a:spLocks noGrp="1"/>
          </p:cNvSpPr>
          <p:nvPr>
            <p:custDataLst>
              <p:tags r:id="rId64"/>
            </p:custDataLst>
          </p:nvPr>
        </p:nvSpPr>
        <p:spPr bwMode="auto">
          <a:xfrm>
            <a:off x="4900613" y="2087563"/>
            <a:ext cx="523875" cy="252412"/>
          </a:xfrm>
          <a:prstGeom prst="roundRect">
            <a:avLst>
              <a:gd name="adj" fmla="val 49686"/>
            </a:avLst>
          </a:prstGeom>
          <a:solidFill>
            <a:schemeClr val="bg1"/>
          </a:solidFill>
          <a:ln w="9525">
            <a:solidFill>
              <a:schemeClr val="tx1"/>
            </a:solidFill>
            <a:miter lim="800000"/>
            <a:headEnd/>
            <a:tailEnd/>
          </a:ln>
          <a:effectLst/>
        </p:spPr>
        <p:txBody>
          <a:bodyPr lIns="0" tIns="0" rIns="1588"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43% </a:t>
            </a:r>
            <a:endParaRPr lang="tr-TR" sz="900" dirty="0">
              <a:latin typeface="+mj-lt"/>
              <a:sym typeface="+mn-lt"/>
            </a:endParaRPr>
          </a:p>
        </p:txBody>
      </p:sp>
      <p:sp>
        <p:nvSpPr>
          <p:cNvPr id="216" name="28 Metin Yer Tutucusu"/>
          <p:cNvSpPr>
            <a:spLocks noGrp="1"/>
          </p:cNvSpPr>
          <p:nvPr>
            <p:custDataLst>
              <p:tags r:id="rId65"/>
            </p:custDataLst>
          </p:nvPr>
        </p:nvSpPr>
        <p:spPr bwMode="auto">
          <a:xfrm>
            <a:off x="4918075" y="2874963"/>
            <a:ext cx="523875" cy="252412"/>
          </a:xfrm>
          <a:prstGeom prst="roundRect">
            <a:avLst>
              <a:gd name="adj" fmla="val 49686"/>
            </a:avLst>
          </a:prstGeom>
          <a:solidFill>
            <a:schemeClr val="bg1"/>
          </a:solidFill>
          <a:ln w="9525">
            <a:solidFill>
              <a:schemeClr val="tx1"/>
            </a:solidFill>
            <a:miter lim="800000"/>
            <a:headEnd/>
            <a:tailEnd/>
          </a:ln>
          <a:effectLst/>
        </p:spPr>
        <p:txBody>
          <a:bodyPr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latin typeface="+mj-lt"/>
              </a:rPr>
              <a:t>5.0% </a:t>
            </a:r>
            <a:endParaRPr lang="tr-TR" sz="900" dirty="0">
              <a:latin typeface="+mj-lt"/>
              <a:sym typeface="+mn-lt"/>
            </a:endParaRPr>
          </a:p>
        </p:txBody>
      </p:sp>
      <p:sp>
        <p:nvSpPr>
          <p:cNvPr id="1228553"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5D8DCAD3-22C7-4FFB-8E34-5B2A867BCA35}" type="slidenum">
              <a:rPr lang="en-US"/>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873" name="Başlık 1"/>
          <p:cNvSpPr>
            <a:spLocks noGrp="1"/>
          </p:cNvSpPr>
          <p:nvPr>
            <p:ph type="title"/>
          </p:nvPr>
        </p:nvSpPr>
        <p:spPr>
          <a:xfrm>
            <a:off x="728663" y="582613"/>
            <a:ext cx="8877300" cy="495300"/>
          </a:xfrm>
        </p:spPr>
        <p:txBody>
          <a:bodyPr/>
          <a:lstStyle/>
          <a:p>
            <a:pPr eaLnBrk="1" hangingPunct="1"/>
            <a:r>
              <a:rPr lang="tr-TR" sz="3200" smtClean="0"/>
              <a:t>İçindekiler</a:t>
            </a:r>
          </a:p>
        </p:txBody>
      </p:sp>
      <p:sp>
        <p:nvSpPr>
          <p:cNvPr id="2255874" name="İçerik Yer Tutucusu 2"/>
          <p:cNvSpPr>
            <a:spLocks noGrp="1"/>
          </p:cNvSpPr>
          <p:nvPr>
            <p:ph idx="1"/>
          </p:nvPr>
        </p:nvSpPr>
        <p:spPr>
          <a:xfrm>
            <a:off x="728663" y="1196975"/>
            <a:ext cx="8566150" cy="5181600"/>
          </a:xfrm>
        </p:spPr>
        <p:txBody>
          <a:bodyPr/>
          <a:lstStyle/>
          <a:p>
            <a:pPr eaLnBrk="1" hangingPunct="1">
              <a:spcBef>
                <a:spcPts val="1800"/>
              </a:spcBef>
              <a:buFont typeface="Wingdings" panose="05000000000000000000" pitchFamily="2" charset="2"/>
              <a:buChar char="v"/>
            </a:pPr>
            <a:r>
              <a:rPr lang="tr-TR" sz="2000" b="1" smtClean="0">
                <a:latin typeface="Book Antiqua" pitchFamily="18" charset="0"/>
              </a:rPr>
              <a:t> </a:t>
            </a:r>
            <a:r>
              <a:rPr lang="tr-TR" sz="2000" smtClean="0">
                <a:latin typeface="Book Antiqua" pitchFamily="18" charset="0"/>
              </a:rPr>
              <a:t>Giriş</a:t>
            </a:r>
          </a:p>
          <a:p>
            <a:pPr eaLnBrk="1" hangingPunct="1">
              <a:spcBef>
                <a:spcPts val="1800"/>
              </a:spcBef>
              <a:buFont typeface="Wingdings" panose="05000000000000000000" pitchFamily="2" charset="2"/>
              <a:buNone/>
            </a:pPr>
            <a:r>
              <a:rPr lang="tr-TR" sz="2000" smtClean="0">
                <a:latin typeface="Book Antiqua" pitchFamily="18" charset="0"/>
              </a:rPr>
              <a:t>1) Mardin’in yaşanabilirlik endeksindeki durumu, nüfus ve göç bilgileri</a:t>
            </a:r>
          </a:p>
          <a:p>
            <a:pPr eaLnBrk="1" hangingPunct="1">
              <a:spcBef>
                <a:spcPts val="1800"/>
              </a:spcBef>
              <a:buFont typeface="Wingdings" panose="05000000000000000000" pitchFamily="2" charset="2"/>
              <a:buNone/>
            </a:pPr>
            <a:r>
              <a:rPr lang="tr-TR" sz="2000" smtClean="0">
                <a:latin typeface="Book Antiqua" pitchFamily="18" charset="0"/>
              </a:rPr>
              <a:t>2) Mardin’in makro ekonomik yapısı</a:t>
            </a:r>
          </a:p>
          <a:p>
            <a:pPr eaLnBrk="1" hangingPunct="1">
              <a:spcBef>
                <a:spcPts val="1800"/>
              </a:spcBef>
              <a:buFont typeface="Wingdings" panose="05000000000000000000" pitchFamily="2" charset="2"/>
              <a:buNone/>
            </a:pPr>
            <a:r>
              <a:rPr lang="tr-TR" sz="2000" smtClean="0">
                <a:latin typeface="Book Antiqua" pitchFamily="18" charset="0"/>
              </a:rPr>
              <a:t>3) Mardin’in sınaî yapısı</a:t>
            </a:r>
          </a:p>
          <a:p>
            <a:pPr eaLnBrk="1" hangingPunct="1">
              <a:spcBef>
                <a:spcPts val="1800"/>
              </a:spcBef>
              <a:buFont typeface="Wingdings" panose="05000000000000000000" pitchFamily="2" charset="2"/>
              <a:buNone/>
            </a:pPr>
            <a:r>
              <a:rPr lang="tr-TR" sz="2000" smtClean="0">
                <a:latin typeface="Book Antiqua" pitchFamily="18" charset="0"/>
              </a:rPr>
              <a:t>4) Mardin’in finansal yapısı</a:t>
            </a:r>
          </a:p>
          <a:p>
            <a:pPr eaLnBrk="1" hangingPunct="1">
              <a:spcBef>
                <a:spcPts val="1800"/>
              </a:spcBef>
              <a:buFont typeface="Wingdings" panose="05000000000000000000" pitchFamily="2" charset="2"/>
              <a:buNone/>
            </a:pPr>
            <a:r>
              <a:rPr lang="tr-TR" sz="2000" smtClean="0">
                <a:latin typeface="Book Antiqua" pitchFamily="18" charset="0"/>
              </a:rPr>
              <a:t>5) Mardin’de tarım ve hayvancılık</a:t>
            </a:r>
          </a:p>
          <a:p>
            <a:pPr eaLnBrk="1" hangingPunct="1">
              <a:spcBef>
                <a:spcPts val="1800"/>
              </a:spcBef>
              <a:buFont typeface="Wingdings" panose="05000000000000000000" pitchFamily="2" charset="2"/>
              <a:buNone/>
            </a:pPr>
            <a:r>
              <a:rPr lang="tr-TR" sz="2000" smtClean="0">
                <a:latin typeface="Book Antiqua" pitchFamily="18" charset="0"/>
              </a:rPr>
              <a:t>6) Mardin’de turizm</a:t>
            </a:r>
          </a:p>
          <a:p>
            <a:pPr eaLnBrk="1" hangingPunct="1">
              <a:spcBef>
                <a:spcPts val="1800"/>
              </a:spcBef>
              <a:buFont typeface="Wingdings" panose="05000000000000000000" pitchFamily="2" charset="2"/>
              <a:buNone/>
            </a:pPr>
            <a:r>
              <a:rPr lang="tr-TR" sz="2000" smtClean="0">
                <a:latin typeface="Book Antiqua" pitchFamily="18" charset="0"/>
              </a:rPr>
              <a:t>7) Mardin’de eğitim</a:t>
            </a:r>
          </a:p>
          <a:p>
            <a:pPr eaLnBrk="1" hangingPunct="1">
              <a:spcBef>
                <a:spcPts val="1800"/>
              </a:spcBef>
              <a:buFont typeface="Wingdings" panose="05000000000000000000" pitchFamily="2" charset="2"/>
              <a:buNone/>
            </a:pPr>
            <a:r>
              <a:rPr lang="tr-TR" sz="2000" smtClean="0">
                <a:latin typeface="Book Antiqua" pitchFamily="18" charset="0"/>
              </a:rPr>
              <a:t>8) Mardin’de sağlık</a:t>
            </a:r>
          </a:p>
          <a:p>
            <a:pPr eaLnBrk="1" hangingPunct="1">
              <a:spcBef>
                <a:spcPts val="1800"/>
              </a:spcBef>
              <a:buFont typeface="Wingdings" panose="05000000000000000000" pitchFamily="2" charset="2"/>
              <a:buChar char="v"/>
            </a:pPr>
            <a:r>
              <a:rPr lang="tr-TR" sz="2000" smtClean="0">
                <a:latin typeface="Book Antiqua" pitchFamily="18" charset="0"/>
              </a:rPr>
              <a:t> Faydalanılan Kaynaklar</a:t>
            </a:r>
          </a:p>
          <a:p>
            <a:pPr eaLnBrk="1" hangingPunct="1"/>
            <a:endParaRPr lang="tr-TR" smtClean="0"/>
          </a:p>
        </p:txBody>
      </p:sp>
      <p:sp>
        <p:nvSpPr>
          <p:cNvPr id="2255875" name="Slayt Numarası Yer Tutucusu 4"/>
          <p:cNvSpPr>
            <a:spLocks noGrp="1"/>
          </p:cNvSpPr>
          <p:nvPr>
            <p:ph type="sldNum" sz="quarter" idx="12"/>
          </p:nvPr>
        </p:nvSpPr>
        <p:spPr bwMode="auto">
          <a:noFill/>
          <a:ln>
            <a:miter lim="800000"/>
            <a:headEnd/>
            <a:tailEnd/>
          </a:ln>
        </p:spPr>
        <p:txBody>
          <a:bodyPr/>
          <a:lstStyle/>
          <a:p>
            <a:fld id="{259E91A0-E333-4CFA-B9F9-82643ED1EC75}" type="slidenum">
              <a:rPr lang="en-US" smtClean="0"/>
              <a:pPr/>
              <a:t>1</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128" name="Object 232"/>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3195" name="think-cell Slide" r:id="rId68" imgW="360" imgH="360" progId="">
                  <p:embed/>
                </p:oleObj>
              </mc:Choice>
              <mc:Fallback>
                <p:oleObj name="think-cell Slide" r:id="rId68" imgW="360" imgH="360" progId="">
                  <p:embed/>
                  <p:pic>
                    <p:nvPicPr>
                      <p:cNvPr id="0" name="Picture 232"/>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3165" name="Dikdörtgen 374" hidden="1"/>
          <p:cNvSpPr>
            <a:spLocks noChangeArrowheads="1"/>
          </p:cNvSpPr>
          <p:nvPr>
            <p:custDataLst>
              <p:tags r:id="rId3"/>
            </p:custDataLst>
          </p:nvPr>
        </p:nvSpPr>
        <p:spPr bwMode="auto">
          <a:xfrm>
            <a:off x="0" y="0"/>
            <a:ext cx="171450" cy="158750"/>
          </a:xfrm>
          <a:prstGeom prst="rect">
            <a:avLst/>
          </a:prstGeom>
          <a:solidFill>
            <a:schemeClr val="accent1"/>
          </a:solidFill>
          <a:ln w="9525" algn="ctr">
            <a:solidFill>
              <a:schemeClr val="tx1"/>
            </a:solidFill>
            <a:round/>
            <a:headEnd/>
            <a:tailEnd/>
          </a:ln>
        </p:spPr>
        <p:txBody>
          <a:bodyPr wrap="none" lIns="0" tIns="0" rIns="0" bIns="0"/>
          <a:lstStyle/>
          <a:p>
            <a:endParaRPr lang="tr-TR" sz="1000">
              <a:sym typeface="Arial" charset="0"/>
            </a:endParaRPr>
          </a:p>
        </p:txBody>
      </p:sp>
      <p:sp>
        <p:nvSpPr>
          <p:cNvPr id="1233166" name="1 Başlık"/>
          <p:cNvSpPr>
            <a:spLocks noGrp="1"/>
          </p:cNvSpPr>
          <p:nvPr>
            <p:ph type="title"/>
          </p:nvPr>
        </p:nvSpPr>
        <p:spPr>
          <a:xfrm>
            <a:off x="177800" y="896938"/>
            <a:ext cx="9244013" cy="838200"/>
          </a:xfrm>
        </p:spPr>
        <p:txBody>
          <a:bodyPr/>
          <a:lstStyle/>
          <a:p>
            <a:pPr eaLnBrk="1" hangingPunct="1"/>
            <a:r>
              <a:rPr lang="tr-TR" sz="3200" smtClean="0"/>
              <a:t>	</a:t>
            </a:r>
          </a:p>
        </p:txBody>
      </p:sp>
      <p:sp>
        <p:nvSpPr>
          <p:cNvPr id="1233167" name="Başlık 1"/>
          <p:cNvSpPr txBox="1">
            <a:spLocks/>
          </p:cNvSpPr>
          <p:nvPr/>
        </p:nvSpPr>
        <p:spPr bwMode="auto">
          <a:xfrm>
            <a:off x="293688" y="525463"/>
            <a:ext cx="9453562" cy="965200"/>
          </a:xfrm>
          <a:prstGeom prst="rect">
            <a:avLst/>
          </a:prstGeom>
          <a:noFill/>
          <a:ln w="9525">
            <a:noFill/>
            <a:miter lim="800000"/>
            <a:headEnd/>
            <a:tailEnd/>
          </a:ln>
        </p:spPr>
        <p:txBody>
          <a:bodyPr lIns="0" tIns="0" rIns="0" bIns="0"/>
          <a:lstStyle/>
          <a:p>
            <a:pPr rtl="1"/>
            <a:r>
              <a:rPr lang="tr-TR" sz="2400">
                <a:latin typeface="Book Antiqua" pitchFamily="18" charset="0"/>
              </a:rPr>
              <a:t>Mardin, ithalâtının %53’ünü Fransa’dan gerçekleştiriyor.</a:t>
            </a:r>
          </a:p>
          <a:p>
            <a:pPr rtl="1"/>
            <a:r>
              <a:rPr lang="tr-TR" sz="2400">
                <a:latin typeface="Book Antiqua" pitchFamily="18" charset="0"/>
              </a:rPr>
              <a:t>İthalâtında </a:t>
            </a:r>
            <a:r>
              <a:rPr lang="tr-TR" sz="2400" i="1">
                <a:latin typeface="Book Antiqua" pitchFamily="18" charset="0"/>
              </a:rPr>
              <a:t>Canlı Hayvanlar </a:t>
            </a:r>
            <a:r>
              <a:rPr lang="tr-TR" sz="2400">
                <a:latin typeface="Book Antiqua" pitchFamily="18" charset="0"/>
              </a:rPr>
              <a:t>sektörü öne planda</a:t>
            </a:r>
          </a:p>
        </p:txBody>
      </p:sp>
      <p:graphicFrame>
        <p:nvGraphicFramePr>
          <p:cNvPr id="1233132" name="Chart 3"/>
          <p:cNvGraphicFramePr>
            <a:graphicFrameLocks/>
          </p:cNvGraphicFramePr>
          <p:nvPr>
            <p:custDataLst>
              <p:tags r:id="rId4"/>
            </p:custDataLst>
          </p:nvPr>
        </p:nvGraphicFramePr>
        <p:xfrm>
          <a:off x="2589213" y="2084388"/>
          <a:ext cx="1316037" cy="4525962"/>
        </p:xfrm>
        <a:graphic>
          <a:graphicData uri="http://schemas.openxmlformats.org/presentationml/2006/ole">
            <mc:AlternateContent xmlns:mc="http://schemas.openxmlformats.org/markup-compatibility/2006">
              <mc:Choice xmlns:v="urn:schemas-microsoft-com:vml" Requires="v">
                <p:oleObj spid="_x0000_s1233196" r:id="rId70" imgW="1316850" imgH="4523624" progId="Excel.Chart.8">
                  <p:embed/>
                </p:oleObj>
              </mc:Choice>
              <mc:Fallback>
                <p:oleObj r:id="rId70" imgW="1316850" imgH="4523624" progId="Excel.Chart.8">
                  <p:embed/>
                  <p:pic>
                    <p:nvPicPr>
                      <p:cNvPr id="0" name="Chart 3"/>
                      <p:cNvPicPr>
                        <a:picLocks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589213" y="2084388"/>
                        <a:ext cx="1316037"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2" name="Metin Yer Tutucusu 10"/>
          <p:cNvSpPr>
            <a:spLocks noGrp="1"/>
          </p:cNvSpPr>
          <p:nvPr>
            <p:custDataLst>
              <p:tags r:id="rId5"/>
            </p:custDataLst>
          </p:nvPr>
        </p:nvSpPr>
        <p:spPr bwMode="auto">
          <a:xfrm>
            <a:off x="1963738" y="4057650"/>
            <a:ext cx="673100"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sz="900" b="0" dirty="0" smtClean="0">
                <a:solidFill>
                  <a:srgbClr val="000000"/>
                </a:solidFill>
                <a:latin typeface="+mj-lt"/>
                <a:ea typeface="+mn-ea"/>
                <a:sym typeface="+mn-lt"/>
              </a:rPr>
              <a:t>İngiltere</a:t>
            </a:r>
            <a:endParaRPr lang="tr-TR" sz="900" b="0" dirty="0">
              <a:solidFill>
                <a:srgbClr val="000000"/>
              </a:solidFill>
              <a:latin typeface="+mj-lt"/>
              <a:ea typeface="+mn-ea"/>
              <a:sym typeface="+mn-lt"/>
            </a:endParaRPr>
          </a:p>
        </p:txBody>
      </p:sp>
      <p:sp>
        <p:nvSpPr>
          <p:cNvPr id="324" name="Metin Yer Tutucusu 7"/>
          <p:cNvSpPr>
            <a:spLocks noGrp="1"/>
          </p:cNvSpPr>
          <p:nvPr>
            <p:custDataLst>
              <p:tags r:id="rId6"/>
            </p:custDataLst>
          </p:nvPr>
        </p:nvSpPr>
        <p:spPr bwMode="auto">
          <a:xfrm>
            <a:off x="2144713" y="3630613"/>
            <a:ext cx="492125"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İtalya</a:t>
            </a:r>
            <a:endParaRPr lang="tr-TR" sz="900" b="0" dirty="0">
              <a:solidFill>
                <a:srgbClr val="000000"/>
              </a:solidFill>
              <a:latin typeface="+mj-lt"/>
              <a:ea typeface="+mn-ea"/>
              <a:sym typeface="+mn-lt"/>
            </a:endParaRPr>
          </a:p>
        </p:txBody>
      </p:sp>
      <p:sp>
        <p:nvSpPr>
          <p:cNvPr id="309" name="Metin Yer Tutucusu 3"/>
          <p:cNvSpPr>
            <a:spLocks noGrp="1"/>
          </p:cNvSpPr>
          <p:nvPr>
            <p:custDataLst>
              <p:tags r:id="rId7"/>
            </p:custDataLst>
          </p:nvPr>
        </p:nvSpPr>
        <p:spPr bwMode="auto">
          <a:xfrm>
            <a:off x="1963738" y="3205163"/>
            <a:ext cx="673100" cy="161925"/>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Almanya</a:t>
            </a:r>
            <a:endParaRPr lang="tr-TR" sz="900" b="0" dirty="0">
              <a:solidFill>
                <a:srgbClr val="000000"/>
              </a:solidFill>
              <a:latin typeface="+mj-lt"/>
              <a:ea typeface="+mn-ea"/>
              <a:sym typeface="+mn-lt"/>
            </a:endParaRPr>
          </a:p>
        </p:txBody>
      </p:sp>
      <p:sp>
        <p:nvSpPr>
          <p:cNvPr id="310" name="Metin Yer Tutucusu 2"/>
          <p:cNvSpPr>
            <a:spLocks noGrp="1"/>
          </p:cNvSpPr>
          <p:nvPr>
            <p:custDataLst>
              <p:tags r:id="rId8"/>
            </p:custDataLst>
          </p:nvPr>
        </p:nvSpPr>
        <p:spPr bwMode="auto">
          <a:xfrm>
            <a:off x="1746250" y="2779713"/>
            <a:ext cx="890588"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Hollanda</a:t>
            </a:r>
            <a:endParaRPr lang="tr-TR" sz="900" b="0" dirty="0">
              <a:solidFill>
                <a:srgbClr val="000000"/>
              </a:solidFill>
              <a:latin typeface="+mj-lt"/>
              <a:ea typeface="+mn-ea"/>
              <a:sym typeface="+mn-lt"/>
            </a:endParaRPr>
          </a:p>
        </p:txBody>
      </p:sp>
      <p:sp>
        <p:nvSpPr>
          <p:cNvPr id="305" name="Metin Yer Tutucusu 1"/>
          <p:cNvSpPr>
            <a:spLocks noGrp="1"/>
          </p:cNvSpPr>
          <p:nvPr>
            <p:custDataLst>
              <p:tags r:id="rId9"/>
            </p:custDataLst>
          </p:nvPr>
        </p:nvSpPr>
        <p:spPr bwMode="auto">
          <a:xfrm>
            <a:off x="2109788" y="2352675"/>
            <a:ext cx="527050" cy="1016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Fransa</a:t>
            </a:r>
            <a:endParaRPr lang="tr-TR" sz="900" b="0" dirty="0">
              <a:solidFill>
                <a:srgbClr val="000000"/>
              </a:solidFill>
              <a:latin typeface="+mj-lt"/>
              <a:ea typeface="+mn-ea"/>
              <a:sym typeface="+mn-lt"/>
            </a:endParaRPr>
          </a:p>
        </p:txBody>
      </p:sp>
      <p:sp>
        <p:nvSpPr>
          <p:cNvPr id="315" name="Metin Yer Tutucusu 13"/>
          <p:cNvSpPr>
            <a:spLocks noGrp="1"/>
          </p:cNvSpPr>
          <p:nvPr>
            <p:custDataLst>
              <p:tags r:id="rId10"/>
            </p:custDataLst>
          </p:nvPr>
        </p:nvSpPr>
        <p:spPr bwMode="auto">
          <a:xfrm>
            <a:off x="2109788" y="5334000"/>
            <a:ext cx="527050" cy="112713"/>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sz="900" b="0" dirty="0" smtClean="0">
                <a:solidFill>
                  <a:srgbClr val="000000"/>
                </a:solidFill>
                <a:latin typeface="+mj-lt"/>
                <a:ea typeface="+mn-ea"/>
                <a:sym typeface="+mn-lt"/>
              </a:rPr>
              <a:t>İspanya</a:t>
            </a:r>
            <a:endParaRPr lang="tr-TR" sz="900" b="0" dirty="0">
              <a:solidFill>
                <a:srgbClr val="000000"/>
              </a:solidFill>
              <a:latin typeface="+mj-lt"/>
              <a:ea typeface="+mn-ea"/>
              <a:sym typeface="+mn-lt"/>
            </a:endParaRPr>
          </a:p>
        </p:txBody>
      </p:sp>
      <p:sp>
        <p:nvSpPr>
          <p:cNvPr id="320" name="Metin Yer Tutucusu 11"/>
          <p:cNvSpPr>
            <a:spLocks noGrp="1"/>
          </p:cNvSpPr>
          <p:nvPr>
            <p:custDataLst>
              <p:tags r:id="rId11"/>
            </p:custDataLst>
          </p:nvPr>
        </p:nvSpPr>
        <p:spPr bwMode="auto">
          <a:xfrm>
            <a:off x="1963738" y="4483100"/>
            <a:ext cx="673100"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Danimarka</a:t>
            </a:r>
            <a:endParaRPr lang="tr-TR" sz="900" b="0" dirty="0">
              <a:solidFill>
                <a:srgbClr val="000000"/>
              </a:solidFill>
              <a:latin typeface="+mj-lt"/>
              <a:ea typeface="+mn-ea"/>
              <a:sym typeface="+mn-lt"/>
            </a:endParaRPr>
          </a:p>
        </p:txBody>
      </p:sp>
      <p:sp>
        <p:nvSpPr>
          <p:cNvPr id="317" name="Metin Yer Tutucusu 12"/>
          <p:cNvSpPr>
            <a:spLocks noGrp="1"/>
          </p:cNvSpPr>
          <p:nvPr>
            <p:custDataLst>
              <p:tags r:id="rId12"/>
            </p:custDataLst>
          </p:nvPr>
        </p:nvSpPr>
        <p:spPr bwMode="auto">
          <a:xfrm>
            <a:off x="1882775" y="4908550"/>
            <a:ext cx="754063"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Yunanistan</a:t>
            </a:r>
            <a:endParaRPr lang="tr-TR" sz="900" b="0" dirty="0">
              <a:solidFill>
                <a:srgbClr val="000000"/>
              </a:solidFill>
              <a:latin typeface="+mj-lt"/>
              <a:ea typeface="+mn-ea"/>
              <a:sym typeface="+mn-lt"/>
            </a:endParaRPr>
          </a:p>
        </p:txBody>
      </p:sp>
      <p:sp>
        <p:nvSpPr>
          <p:cNvPr id="313" name="Metin Yer Tutucusu 14"/>
          <p:cNvSpPr>
            <a:spLocks noGrp="1"/>
          </p:cNvSpPr>
          <p:nvPr>
            <p:custDataLst>
              <p:tags r:id="rId13"/>
            </p:custDataLst>
          </p:nvPr>
        </p:nvSpPr>
        <p:spPr bwMode="auto">
          <a:xfrm>
            <a:off x="2109788" y="5761038"/>
            <a:ext cx="527050"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Belçika</a:t>
            </a:r>
            <a:endParaRPr lang="tr-TR" sz="900" b="0" dirty="0">
              <a:solidFill>
                <a:srgbClr val="000000"/>
              </a:solidFill>
              <a:latin typeface="+mj-lt"/>
              <a:ea typeface="+mn-ea"/>
              <a:sym typeface="+mn-lt"/>
            </a:endParaRPr>
          </a:p>
        </p:txBody>
      </p:sp>
      <p:sp>
        <p:nvSpPr>
          <p:cNvPr id="312" name="Metin Yer Tutucusu 15"/>
          <p:cNvSpPr>
            <a:spLocks noGrp="1"/>
          </p:cNvSpPr>
          <p:nvPr>
            <p:custDataLst>
              <p:tags r:id="rId14"/>
            </p:custDataLst>
          </p:nvPr>
        </p:nvSpPr>
        <p:spPr bwMode="auto">
          <a:xfrm>
            <a:off x="2187575" y="6186488"/>
            <a:ext cx="449263"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tr-TR" altLang="en-US" sz="900" b="0" dirty="0" smtClean="0">
                <a:solidFill>
                  <a:srgbClr val="000000"/>
                </a:solidFill>
                <a:latin typeface="+mj-lt"/>
                <a:ea typeface="+mn-ea"/>
              </a:rPr>
              <a:t>Norveç</a:t>
            </a:r>
            <a:endParaRPr lang="tr-TR" sz="900" b="0" dirty="0">
              <a:solidFill>
                <a:srgbClr val="000000"/>
              </a:solidFill>
              <a:latin typeface="+mj-lt"/>
              <a:ea typeface="+mn-ea"/>
              <a:sym typeface="+mn-lt"/>
            </a:endParaRPr>
          </a:p>
        </p:txBody>
      </p:sp>
      <p:sp>
        <p:nvSpPr>
          <p:cNvPr id="307" name="Metin Yer Tutucusu 16"/>
          <p:cNvSpPr>
            <a:spLocks noGrp="1"/>
          </p:cNvSpPr>
          <p:nvPr>
            <p:custDataLst>
              <p:tags r:id="rId15"/>
            </p:custDataLst>
          </p:nvPr>
        </p:nvSpPr>
        <p:spPr bwMode="gray">
          <a:xfrm>
            <a:off x="3505200" y="2363788"/>
            <a:ext cx="34925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130.7</a:t>
            </a:r>
            <a:endParaRPr lang="tr-TR" sz="900" dirty="0">
              <a:solidFill>
                <a:srgbClr val="000000"/>
              </a:solidFill>
              <a:latin typeface="+mj-lt"/>
              <a:ea typeface="+mn-ea"/>
              <a:sym typeface="+mn-lt"/>
            </a:endParaRPr>
          </a:p>
        </p:txBody>
      </p:sp>
      <p:sp>
        <p:nvSpPr>
          <p:cNvPr id="306" name="Metin Yer Tutucusu 17"/>
          <p:cNvSpPr>
            <a:spLocks noGrp="1"/>
          </p:cNvSpPr>
          <p:nvPr>
            <p:custDataLst>
              <p:tags r:id="rId16"/>
            </p:custDataLst>
          </p:nvPr>
        </p:nvSpPr>
        <p:spPr bwMode="gray">
          <a:xfrm>
            <a:off x="3209925" y="2779713"/>
            <a:ext cx="34925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24.9</a:t>
            </a:r>
            <a:endParaRPr lang="tr-TR" sz="900" dirty="0">
              <a:solidFill>
                <a:srgbClr val="000000"/>
              </a:solidFill>
              <a:latin typeface="+mj-lt"/>
              <a:ea typeface="+mn-ea"/>
              <a:sym typeface="+mn-lt"/>
            </a:endParaRPr>
          </a:p>
        </p:txBody>
      </p:sp>
      <p:sp>
        <p:nvSpPr>
          <p:cNvPr id="308" name="Metin Yer Tutucusu 18"/>
          <p:cNvSpPr>
            <a:spLocks noGrp="1"/>
          </p:cNvSpPr>
          <p:nvPr>
            <p:custDataLst>
              <p:tags r:id="rId17"/>
            </p:custDataLst>
          </p:nvPr>
        </p:nvSpPr>
        <p:spPr bwMode="gray">
          <a:xfrm>
            <a:off x="3073400" y="3205163"/>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15.8</a:t>
            </a:r>
            <a:endParaRPr lang="tr-TR" sz="900" dirty="0">
              <a:solidFill>
                <a:srgbClr val="000000"/>
              </a:solidFill>
              <a:latin typeface="+mj-lt"/>
              <a:ea typeface="+mn-ea"/>
              <a:sym typeface="+mn-lt"/>
            </a:endParaRPr>
          </a:p>
        </p:txBody>
      </p:sp>
      <p:sp>
        <p:nvSpPr>
          <p:cNvPr id="319" name="Metin Yer Tutucusu 19"/>
          <p:cNvSpPr>
            <a:spLocks noGrp="1"/>
          </p:cNvSpPr>
          <p:nvPr>
            <p:custDataLst>
              <p:tags r:id="rId18"/>
            </p:custDataLst>
          </p:nvPr>
        </p:nvSpPr>
        <p:spPr bwMode="gray">
          <a:xfrm>
            <a:off x="3073400" y="3630613"/>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12.2</a:t>
            </a:r>
            <a:endParaRPr lang="tr-TR" sz="900" dirty="0">
              <a:solidFill>
                <a:srgbClr val="000000"/>
              </a:solidFill>
              <a:latin typeface="+mj-lt"/>
              <a:ea typeface="+mn-ea"/>
              <a:sym typeface="+mn-lt"/>
            </a:endParaRPr>
          </a:p>
        </p:txBody>
      </p:sp>
      <p:sp>
        <p:nvSpPr>
          <p:cNvPr id="323" name="Metin Yer Tutucusu 20"/>
          <p:cNvSpPr>
            <a:spLocks noGrp="1"/>
          </p:cNvSpPr>
          <p:nvPr>
            <p:custDataLst>
              <p:tags r:id="rId19"/>
            </p:custDataLst>
          </p:nvPr>
        </p:nvSpPr>
        <p:spPr bwMode="gray">
          <a:xfrm>
            <a:off x="3078163" y="4057650"/>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11.6</a:t>
            </a:r>
            <a:endParaRPr lang="tr-TR" sz="900" dirty="0">
              <a:solidFill>
                <a:srgbClr val="000000"/>
              </a:solidFill>
              <a:latin typeface="+mj-lt"/>
              <a:ea typeface="+mn-ea"/>
              <a:sym typeface="+mn-lt"/>
            </a:endParaRPr>
          </a:p>
        </p:txBody>
      </p:sp>
      <p:sp>
        <p:nvSpPr>
          <p:cNvPr id="321" name="Metin Yer Tutucusu 21"/>
          <p:cNvSpPr>
            <a:spLocks noGrp="1"/>
          </p:cNvSpPr>
          <p:nvPr>
            <p:custDataLst>
              <p:tags r:id="rId20"/>
            </p:custDataLst>
          </p:nvPr>
        </p:nvSpPr>
        <p:spPr bwMode="gray">
          <a:xfrm>
            <a:off x="3105150" y="4483100"/>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9.6</a:t>
            </a:r>
            <a:endParaRPr lang="tr-TR" sz="900" dirty="0">
              <a:solidFill>
                <a:srgbClr val="000000"/>
              </a:solidFill>
              <a:latin typeface="+mj-lt"/>
              <a:ea typeface="+mn-ea"/>
              <a:sym typeface="+mn-lt"/>
            </a:endParaRPr>
          </a:p>
        </p:txBody>
      </p:sp>
      <p:sp>
        <p:nvSpPr>
          <p:cNvPr id="318" name="Metin Yer Tutucusu 22"/>
          <p:cNvSpPr>
            <a:spLocks noGrp="1"/>
          </p:cNvSpPr>
          <p:nvPr>
            <p:custDataLst>
              <p:tags r:id="rId21"/>
            </p:custDataLst>
          </p:nvPr>
        </p:nvSpPr>
        <p:spPr bwMode="gray">
          <a:xfrm>
            <a:off x="3103563" y="4908550"/>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7.1</a:t>
            </a:r>
            <a:endParaRPr lang="tr-TR" sz="900" dirty="0">
              <a:solidFill>
                <a:srgbClr val="000000"/>
              </a:solidFill>
              <a:latin typeface="+mj-lt"/>
              <a:ea typeface="+mn-ea"/>
              <a:sym typeface="+mn-lt"/>
            </a:endParaRPr>
          </a:p>
        </p:txBody>
      </p:sp>
      <p:sp>
        <p:nvSpPr>
          <p:cNvPr id="316" name="Metin Yer Tutucusu 23"/>
          <p:cNvSpPr>
            <a:spLocks noGrp="1"/>
          </p:cNvSpPr>
          <p:nvPr>
            <p:custDataLst>
              <p:tags r:id="rId22"/>
            </p:custDataLst>
          </p:nvPr>
        </p:nvSpPr>
        <p:spPr bwMode="gray">
          <a:xfrm>
            <a:off x="3070225" y="5334000"/>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6.6</a:t>
            </a:r>
            <a:endParaRPr lang="tr-TR" sz="900" dirty="0">
              <a:solidFill>
                <a:srgbClr val="000000"/>
              </a:solidFill>
              <a:latin typeface="+mj-lt"/>
              <a:ea typeface="+mn-ea"/>
              <a:sym typeface="+mn-lt"/>
            </a:endParaRPr>
          </a:p>
        </p:txBody>
      </p:sp>
      <p:sp>
        <p:nvSpPr>
          <p:cNvPr id="314" name="Metin Yer Tutucusu 24"/>
          <p:cNvSpPr>
            <a:spLocks noGrp="1"/>
          </p:cNvSpPr>
          <p:nvPr>
            <p:custDataLst>
              <p:tags r:id="rId23"/>
            </p:custDataLst>
          </p:nvPr>
        </p:nvSpPr>
        <p:spPr bwMode="gray">
          <a:xfrm>
            <a:off x="3052763" y="5761038"/>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5.3</a:t>
            </a:r>
            <a:endParaRPr lang="tr-TR" sz="900" dirty="0">
              <a:solidFill>
                <a:srgbClr val="000000"/>
              </a:solidFill>
              <a:latin typeface="+mj-lt"/>
              <a:ea typeface="+mn-ea"/>
              <a:sym typeface="+mn-lt"/>
            </a:endParaRPr>
          </a:p>
        </p:txBody>
      </p:sp>
      <p:sp>
        <p:nvSpPr>
          <p:cNvPr id="311" name="Metin Yer Tutucusu 25"/>
          <p:cNvSpPr>
            <a:spLocks noGrp="1"/>
          </p:cNvSpPr>
          <p:nvPr>
            <p:custDataLst>
              <p:tags r:id="rId24"/>
            </p:custDataLst>
          </p:nvPr>
        </p:nvSpPr>
        <p:spPr bwMode="gray">
          <a:xfrm>
            <a:off x="3024188" y="6186488"/>
            <a:ext cx="2794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2.8</a:t>
            </a:r>
            <a:endParaRPr lang="tr-TR" sz="900" dirty="0">
              <a:solidFill>
                <a:srgbClr val="000000"/>
              </a:solidFill>
              <a:latin typeface="+mj-lt"/>
              <a:ea typeface="+mn-ea"/>
              <a:sym typeface="+mn-lt"/>
            </a:endParaRPr>
          </a:p>
        </p:txBody>
      </p:sp>
      <p:sp>
        <p:nvSpPr>
          <p:cNvPr id="325" name="33 Metin kutusu"/>
          <p:cNvSpPr txBox="1"/>
          <p:nvPr/>
        </p:nvSpPr>
        <p:spPr>
          <a:xfrm>
            <a:off x="177800" y="1735138"/>
            <a:ext cx="1368425" cy="369887"/>
          </a:xfrm>
          <a:prstGeom prst="rect">
            <a:avLst/>
          </a:prstGeom>
          <a:noFill/>
        </p:spPr>
        <p:txBody>
          <a:bodyPr>
            <a:spAutoFit/>
          </a:bodyPr>
          <a:lstStyle/>
          <a:p>
            <a:pPr algn="ctr">
              <a:defRPr/>
            </a:pPr>
            <a:r>
              <a:rPr lang="tr-TR" sz="900" dirty="0">
                <a:solidFill>
                  <a:srgbClr val="000000"/>
                </a:solidFill>
                <a:latin typeface="+mj-lt"/>
                <a:cs typeface="Arial" pitchFamily="34" charset="0"/>
              </a:rPr>
              <a:t>Toplam ithalat </a:t>
            </a:r>
            <a:r>
              <a:rPr lang="tr-TR" sz="900" u="sng" dirty="0">
                <a:solidFill>
                  <a:srgbClr val="000000"/>
                </a:solidFill>
                <a:latin typeface="+mj-lt"/>
                <a:cs typeface="Arial" pitchFamily="34" charset="0"/>
              </a:rPr>
              <a:t>içindeki pay</a:t>
            </a:r>
          </a:p>
        </p:txBody>
      </p:sp>
      <p:sp>
        <p:nvSpPr>
          <p:cNvPr id="326" name="28 Metin Yer Tutucusu"/>
          <p:cNvSpPr>
            <a:spLocks noGrp="1"/>
          </p:cNvSpPr>
          <p:nvPr>
            <p:custDataLst>
              <p:tags r:id="rId25"/>
            </p:custDataLst>
          </p:nvPr>
        </p:nvSpPr>
        <p:spPr bwMode="auto">
          <a:xfrm>
            <a:off x="433388" y="2273300"/>
            <a:ext cx="509587" cy="239713"/>
          </a:xfrm>
          <a:prstGeom prst="roundRect">
            <a:avLst>
              <a:gd name="adj" fmla="val 49669"/>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52.8% </a:t>
            </a:r>
            <a:endParaRPr lang="tr-TR" sz="900" dirty="0">
              <a:solidFill>
                <a:srgbClr val="000000"/>
              </a:solidFill>
              <a:latin typeface="+mj-lt"/>
              <a:sym typeface="Calibri"/>
            </a:endParaRPr>
          </a:p>
        </p:txBody>
      </p:sp>
      <p:sp>
        <p:nvSpPr>
          <p:cNvPr id="327" name="28 Metin Yer Tutucusu"/>
          <p:cNvSpPr>
            <a:spLocks noGrp="1"/>
          </p:cNvSpPr>
          <p:nvPr>
            <p:custDataLst>
              <p:tags r:id="rId26"/>
            </p:custDataLst>
          </p:nvPr>
        </p:nvSpPr>
        <p:spPr bwMode="auto">
          <a:xfrm>
            <a:off x="419100" y="2711450"/>
            <a:ext cx="525463"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10.1% </a:t>
            </a:r>
            <a:endParaRPr lang="tr-TR" sz="900" dirty="0">
              <a:solidFill>
                <a:srgbClr val="000000"/>
              </a:solidFill>
              <a:latin typeface="+mj-lt"/>
              <a:sym typeface="Calibri"/>
            </a:endParaRPr>
          </a:p>
        </p:txBody>
      </p:sp>
      <p:sp>
        <p:nvSpPr>
          <p:cNvPr id="328" name="28 Metin Yer Tutucusu"/>
          <p:cNvSpPr>
            <a:spLocks noGrp="1"/>
          </p:cNvSpPr>
          <p:nvPr>
            <p:custDataLst>
              <p:tags r:id="rId27"/>
            </p:custDataLst>
          </p:nvPr>
        </p:nvSpPr>
        <p:spPr bwMode="auto">
          <a:xfrm>
            <a:off x="419100" y="3113088"/>
            <a:ext cx="525463" cy="254000"/>
          </a:xfrm>
          <a:prstGeom prst="roundRect">
            <a:avLst>
              <a:gd name="adj" fmla="val 50000"/>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6.4%</a:t>
            </a:r>
            <a:r>
              <a:rPr lang="tr-TR" sz="1200" dirty="0" smtClean="0">
                <a:solidFill>
                  <a:srgbClr val="000000"/>
                </a:solidFill>
                <a:sym typeface="+mn-lt"/>
              </a:rPr>
              <a:t> </a:t>
            </a:r>
            <a:endParaRPr lang="tr-TR" sz="1200" dirty="0">
              <a:solidFill>
                <a:srgbClr val="000000"/>
              </a:solidFill>
              <a:sym typeface="+mn-lt"/>
            </a:endParaRPr>
          </a:p>
        </p:txBody>
      </p:sp>
      <p:sp>
        <p:nvSpPr>
          <p:cNvPr id="329" name="28 Metin Yer Tutucusu"/>
          <p:cNvSpPr>
            <a:spLocks noGrp="1"/>
          </p:cNvSpPr>
          <p:nvPr>
            <p:custDataLst>
              <p:tags r:id="rId28"/>
            </p:custDataLst>
          </p:nvPr>
        </p:nvSpPr>
        <p:spPr bwMode="auto">
          <a:xfrm>
            <a:off x="419100" y="3567113"/>
            <a:ext cx="525463" cy="252412"/>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4.9%</a:t>
            </a:r>
            <a:r>
              <a:rPr lang="tr-TR" sz="1200" dirty="0" smtClean="0">
                <a:solidFill>
                  <a:srgbClr val="000000"/>
                </a:solidFill>
                <a:sym typeface="+mn-lt"/>
              </a:rPr>
              <a:t> </a:t>
            </a:r>
            <a:endParaRPr lang="tr-TR" sz="1200" dirty="0">
              <a:solidFill>
                <a:srgbClr val="000000"/>
              </a:solidFill>
              <a:sym typeface="+mn-lt"/>
            </a:endParaRPr>
          </a:p>
        </p:txBody>
      </p:sp>
      <p:sp>
        <p:nvSpPr>
          <p:cNvPr id="330" name="28 Metin Yer Tutucusu"/>
          <p:cNvSpPr>
            <a:spLocks noGrp="1"/>
          </p:cNvSpPr>
          <p:nvPr>
            <p:custDataLst>
              <p:tags r:id="rId29"/>
            </p:custDataLst>
          </p:nvPr>
        </p:nvSpPr>
        <p:spPr bwMode="auto">
          <a:xfrm>
            <a:off x="419100" y="4010025"/>
            <a:ext cx="525463"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4.7% </a:t>
            </a:r>
            <a:endParaRPr lang="tr-TR" sz="900" dirty="0">
              <a:solidFill>
                <a:srgbClr val="000000"/>
              </a:solidFill>
              <a:latin typeface="+mj-lt"/>
              <a:sym typeface="+mn-lt"/>
            </a:endParaRPr>
          </a:p>
        </p:txBody>
      </p:sp>
      <p:sp>
        <p:nvSpPr>
          <p:cNvPr id="331" name="28 Metin Yer Tutucusu"/>
          <p:cNvSpPr>
            <a:spLocks noGrp="1"/>
          </p:cNvSpPr>
          <p:nvPr>
            <p:custDataLst>
              <p:tags r:id="rId30"/>
            </p:custDataLst>
          </p:nvPr>
        </p:nvSpPr>
        <p:spPr bwMode="auto">
          <a:xfrm>
            <a:off x="419100" y="4443413"/>
            <a:ext cx="525463" cy="254000"/>
          </a:xfrm>
          <a:prstGeom prst="roundRect">
            <a:avLst>
              <a:gd name="adj" fmla="val 50000"/>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3.9%</a:t>
            </a:r>
            <a:r>
              <a:rPr lang="tr-TR" sz="1200" dirty="0" smtClean="0">
                <a:solidFill>
                  <a:srgbClr val="000000"/>
                </a:solidFill>
                <a:sym typeface="+mn-lt"/>
              </a:rPr>
              <a:t>  </a:t>
            </a:r>
            <a:endParaRPr lang="tr-TR" sz="1200" dirty="0">
              <a:solidFill>
                <a:srgbClr val="000000"/>
              </a:solidFill>
              <a:sym typeface="+mn-lt"/>
            </a:endParaRPr>
          </a:p>
        </p:txBody>
      </p:sp>
      <p:sp>
        <p:nvSpPr>
          <p:cNvPr id="332" name="28 Metin Yer Tutucusu"/>
          <p:cNvSpPr>
            <a:spLocks noGrp="1"/>
          </p:cNvSpPr>
          <p:nvPr>
            <p:custDataLst>
              <p:tags r:id="rId31"/>
            </p:custDataLst>
          </p:nvPr>
        </p:nvSpPr>
        <p:spPr bwMode="auto">
          <a:xfrm>
            <a:off x="419100" y="4886325"/>
            <a:ext cx="525463"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2.9% </a:t>
            </a:r>
            <a:endParaRPr lang="tr-TR" sz="900" dirty="0">
              <a:solidFill>
                <a:srgbClr val="000000"/>
              </a:solidFill>
              <a:latin typeface="+mj-lt"/>
              <a:sym typeface="+mn-lt"/>
            </a:endParaRPr>
          </a:p>
        </p:txBody>
      </p:sp>
      <p:sp>
        <p:nvSpPr>
          <p:cNvPr id="333" name="28 Metin Yer Tutucusu"/>
          <p:cNvSpPr>
            <a:spLocks noGrp="1"/>
          </p:cNvSpPr>
          <p:nvPr>
            <p:custDataLst>
              <p:tags r:id="rId32"/>
            </p:custDataLst>
          </p:nvPr>
        </p:nvSpPr>
        <p:spPr bwMode="auto">
          <a:xfrm>
            <a:off x="419100" y="5295900"/>
            <a:ext cx="525463"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2.7% </a:t>
            </a:r>
            <a:endParaRPr lang="tr-TR" sz="900" dirty="0">
              <a:solidFill>
                <a:srgbClr val="000000"/>
              </a:solidFill>
              <a:latin typeface="+mj-lt"/>
              <a:sym typeface="+mn-lt"/>
            </a:endParaRPr>
          </a:p>
        </p:txBody>
      </p:sp>
      <p:sp>
        <p:nvSpPr>
          <p:cNvPr id="334" name="28 Metin Yer Tutucusu"/>
          <p:cNvSpPr>
            <a:spLocks noGrp="1"/>
          </p:cNvSpPr>
          <p:nvPr>
            <p:custDataLst>
              <p:tags r:id="rId33"/>
            </p:custDataLst>
          </p:nvPr>
        </p:nvSpPr>
        <p:spPr bwMode="auto">
          <a:xfrm>
            <a:off x="419100" y="5715000"/>
            <a:ext cx="525463"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2.2% </a:t>
            </a:r>
            <a:endParaRPr lang="tr-TR" sz="900" dirty="0">
              <a:solidFill>
                <a:srgbClr val="000000"/>
              </a:solidFill>
              <a:latin typeface="+mj-lt"/>
              <a:sym typeface="+mn-lt"/>
            </a:endParaRPr>
          </a:p>
        </p:txBody>
      </p:sp>
      <p:sp>
        <p:nvSpPr>
          <p:cNvPr id="335" name="28 Metin Yer Tutucusu"/>
          <p:cNvSpPr>
            <a:spLocks noGrp="1"/>
          </p:cNvSpPr>
          <p:nvPr>
            <p:custDataLst>
              <p:tags r:id="rId34"/>
            </p:custDataLst>
          </p:nvPr>
        </p:nvSpPr>
        <p:spPr bwMode="auto">
          <a:xfrm>
            <a:off x="419100" y="6096000"/>
            <a:ext cx="525463"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sym typeface="+mn-lt"/>
              </a:rPr>
              <a:t>1.1%</a:t>
            </a:r>
            <a:r>
              <a:rPr lang="tr-TR" sz="1200" dirty="0" smtClean="0">
                <a:solidFill>
                  <a:srgbClr val="000000"/>
                </a:solidFill>
                <a:sym typeface="+mn-lt"/>
              </a:rPr>
              <a:t> </a:t>
            </a:r>
            <a:endParaRPr lang="tr-TR" sz="1200" dirty="0">
              <a:solidFill>
                <a:srgbClr val="000000"/>
              </a:solidFill>
              <a:sym typeface="+mn-lt"/>
            </a:endParaRPr>
          </a:p>
        </p:txBody>
      </p:sp>
      <p:graphicFrame>
        <p:nvGraphicFramePr>
          <p:cNvPr id="1233164" name="Object 268"/>
          <p:cNvGraphicFramePr>
            <a:graphicFrameLocks/>
          </p:cNvGraphicFramePr>
          <p:nvPr>
            <p:custDataLst>
              <p:tags r:id="rId35"/>
            </p:custDataLst>
          </p:nvPr>
        </p:nvGraphicFramePr>
        <p:xfrm>
          <a:off x="8872538" y="2032000"/>
          <a:ext cx="617537" cy="4541838"/>
        </p:xfrm>
        <a:graphic>
          <a:graphicData uri="http://schemas.openxmlformats.org/presentationml/2006/ole">
            <mc:AlternateContent xmlns:mc="http://schemas.openxmlformats.org/markup-compatibility/2006">
              <mc:Choice xmlns:v="urn:schemas-microsoft-com:vml" Requires="v">
                <p:oleObj spid="_x0000_s1233197" r:id="rId72" imgW="621846" imgH="4541914" progId="Excel.Chart.8">
                  <p:embed/>
                </p:oleObj>
              </mc:Choice>
              <mc:Fallback>
                <p:oleObj r:id="rId72" imgW="621846" imgH="4541914" progId="Excel.Chart.8">
                  <p:embed/>
                  <p:pic>
                    <p:nvPicPr>
                      <p:cNvPr id="0" name="Picture 268"/>
                      <p:cNvPicPr>
                        <a:picLocks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8872538" y="2032000"/>
                        <a:ext cx="617537" cy="454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4" name="Metin Yer Tutucusu 31"/>
          <p:cNvSpPr>
            <a:spLocks noGrp="1"/>
          </p:cNvSpPr>
          <p:nvPr>
            <p:custDataLst>
              <p:tags r:id="rId36"/>
            </p:custDataLst>
          </p:nvPr>
        </p:nvSpPr>
        <p:spPr bwMode="auto">
          <a:xfrm>
            <a:off x="5595938" y="4440238"/>
            <a:ext cx="3324225" cy="195262"/>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Değirmencilik</a:t>
            </a:r>
            <a:r>
              <a:rPr lang="en-US" altLang="en-US" sz="900" b="0" dirty="0">
                <a:solidFill>
                  <a:srgbClr val="000000"/>
                </a:solidFill>
                <a:latin typeface="+mj-lt"/>
                <a:ea typeface="+mn-ea"/>
              </a:rPr>
              <a:t> </a:t>
            </a:r>
            <a:r>
              <a:rPr lang="en-US" altLang="en-US" sz="900" b="0" dirty="0" err="1">
                <a:solidFill>
                  <a:srgbClr val="000000"/>
                </a:solidFill>
                <a:latin typeface="+mj-lt"/>
                <a:ea typeface="+mn-ea"/>
              </a:rPr>
              <a:t>ürünleri</a:t>
            </a:r>
            <a:r>
              <a:rPr lang="en-US" altLang="en-US" sz="900" b="0" dirty="0">
                <a:solidFill>
                  <a:srgbClr val="000000"/>
                </a:solidFill>
                <a:latin typeface="+mj-lt"/>
                <a:ea typeface="+mn-ea"/>
              </a:rPr>
              <a:t>, malt, </a:t>
            </a:r>
            <a:r>
              <a:rPr lang="en-US" altLang="en-US" sz="900" b="0" dirty="0" err="1">
                <a:solidFill>
                  <a:srgbClr val="000000"/>
                </a:solidFill>
                <a:latin typeface="+mj-lt"/>
                <a:ea typeface="+mn-ea"/>
              </a:rPr>
              <a:t>nişasta</a:t>
            </a:r>
            <a:r>
              <a:rPr lang="en-US" altLang="en-US" sz="900" b="0" dirty="0">
                <a:solidFill>
                  <a:srgbClr val="000000"/>
                </a:solidFill>
                <a:latin typeface="+mj-lt"/>
                <a:ea typeface="+mn-ea"/>
              </a:rPr>
              <a:t>, </a:t>
            </a:r>
            <a:r>
              <a:rPr lang="en-US" altLang="en-US" sz="900" b="0" dirty="0" err="1">
                <a:solidFill>
                  <a:srgbClr val="000000"/>
                </a:solidFill>
                <a:latin typeface="+mj-lt"/>
                <a:ea typeface="+mn-ea"/>
              </a:rPr>
              <a:t>inülin</a:t>
            </a:r>
            <a:r>
              <a:rPr lang="en-US" altLang="en-US" sz="900" b="0" dirty="0">
                <a:solidFill>
                  <a:srgbClr val="000000"/>
                </a:solidFill>
                <a:latin typeface="+mj-lt"/>
                <a:ea typeface="+mn-ea"/>
              </a:rPr>
              <a:t>, </a:t>
            </a:r>
            <a:r>
              <a:rPr lang="en-US" altLang="en-US" sz="900" b="0" dirty="0" err="1">
                <a:solidFill>
                  <a:srgbClr val="000000"/>
                </a:solidFill>
                <a:latin typeface="+mj-lt"/>
                <a:ea typeface="+mn-ea"/>
              </a:rPr>
              <a:t>buğday</a:t>
            </a:r>
            <a:r>
              <a:rPr lang="en-US" altLang="en-US" sz="900" b="0" dirty="0">
                <a:solidFill>
                  <a:srgbClr val="000000"/>
                </a:solidFill>
                <a:latin typeface="+mj-lt"/>
                <a:ea typeface="+mn-ea"/>
              </a:rPr>
              <a:t> </a:t>
            </a:r>
            <a:r>
              <a:rPr lang="en-US" altLang="en-US" sz="900" b="0" dirty="0" err="1">
                <a:solidFill>
                  <a:srgbClr val="000000"/>
                </a:solidFill>
                <a:latin typeface="+mj-lt"/>
                <a:ea typeface="+mn-ea"/>
              </a:rPr>
              <a:t>gluteni</a:t>
            </a:r>
            <a:endParaRPr lang="tr-TR" sz="900" b="0" dirty="0">
              <a:solidFill>
                <a:srgbClr val="000000"/>
              </a:solidFill>
              <a:latin typeface="+mj-lt"/>
              <a:ea typeface="+mn-ea"/>
              <a:sym typeface="+mn-lt"/>
            </a:endParaRPr>
          </a:p>
        </p:txBody>
      </p:sp>
      <p:sp>
        <p:nvSpPr>
          <p:cNvPr id="357" name="Metin Yer Tutucusu 26"/>
          <p:cNvSpPr>
            <a:spLocks noGrp="1"/>
          </p:cNvSpPr>
          <p:nvPr>
            <p:custDataLst>
              <p:tags r:id="rId37"/>
            </p:custDataLst>
          </p:nvPr>
        </p:nvSpPr>
        <p:spPr bwMode="auto">
          <a:xfrm>
            <a:off x="7519988" y="2301875"/>
            <a:ext cx="1400175"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Canlı</a:t>
            </a:r>
            <a:r>
              <a:rPr lang="en-US" altLang="en-US" sz="900" b="0" dirty="0">
                <a:solidFill>
                  <a:srgbClr val="000000"/>
                </a:solidFill>
                <a:latin typeface="+mj-lt"/>
                <a:ea typeface="+mn-ea"/>
              </a:rPr>
              <a:t> </a:t>
            </a:r>
            <a:r>
              <a:rPr lang="en-US" altLang="en-US" sz="900" b="0" dirty="0" err="1">
                <a:solidFill>
                  <a:srgbClr val="000000"/>
                </a:solidFill>
                <a:latin typeface="+mj-lt"/>
                <a:ea typeface="+mn-ea"/>
              </a:rPr>
              <a:t>hayvanlar</a:t>
            </a:r>
            <a:endParaRPr lang="tr-TR" sz="900" b="0" dirty="0">
              <a:solidFill>
                <a:srgbClr val="000000"/>
              </a:solidFill>
              <a:latin typeface="+mj-lt"/>
              <a:ea typeface="+mn-ea"/>
              <a:sym typeface="+mn-lt"/>
            </a:endParaRPr>
          </a:p>
        </p:txBody>
      </p:sp>
      <p:sp>
        <p:nvSpPr>
          <p:cNvPr id="346" name="Metin Yer Tutucusu 33"/>
          <p:cNvSpPr>
            <a:spLocks noGrp="1"/>
          </p:cNvSpPr>
          <p:nvPr>
            <p:custDataLst>
              <p:tags r:id="rId38"/>
            </p:custDataLst>
          </p:nvPr>
        </p:nvSpPr>
        <p:spPr bwMode="auto">
          <a:xfrm>
            <a:off x="5737225" y="5294313"/>
            <a:ext cx="3182938" cy="2540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Hayvansal</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bitkisel</a:t>
            </a:r>
            <a:r>
              <a:rPr lang="en-US" altLang="en-US" sz="900" b="0" dirty="0">
                <a:solidFill>
                  <a:srgbClr val="000000"/>
                </a:solidFill>
                <a:latin typeface="+mj-lt"/>
                <a:ea typeface="+mn-ea"/>
              </a:rPr>
              <a:t> </a:t>
            </a:r>
            <a:r>
              <a:rPr lang="en-US" altLang="en-US" sz="900" b="0" dirty="0" err="1">
                <a:solidFill>
                  <a:srgbClr val="000000"/>
                </a:solidFill>
                <a:latin typeface="+mj-lt"/>
                <a:ea typeface="+mn-ea"/>
              </a:rPr>
              <a:t>katı</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sıvı</a:t>
            </a:r>
            <a:r>
              <a:rPr lang="en-US" altLang="en-US" sz="900" b="0" dirty="0">
                <a:solidFill>
                  <a:srgbClr val="000000"/>
                </a:solidFill>
                <a:latin typeface="+mj-lt"/>
                <a:ea typeface="+mn-ea"/>
              </a:rPr>
              <a:t> </a:t>
            </a:r>
            <a:r>
              <a:rPr lang="en-US" altLang="en-US" sz="900" b="0" dirty="0" err="1">
                <a:solidFill>
                  <a:srgbClr val="000000"/>
                </a:solidFill>
                <a:latin typeface="+mj-lt"/>
                <a:ea typeface="+mn-ea"/>
              </a:rPr>
              <a:t>yağlar</a:t>
            </a:r>
            <a:r>
              <a:rPr lang="en-US" altLang="en-US" sz="900" b="0" dirty="0">
                <a:solidFill>
                  <a:srgbClr val="000000"/>
                </a:solidFill>
                <a:latin typeface="+mj-lt"/>
                <a:ea typeface="+mn-ea"/>
              </a:rPr>
              <a:t>, </a:t>
            </a:r>
            <a:r>
              <a:rPr lang="en-US" altLang="en-US" sz="900" b="0" dirty="0" err="1">
                <a:solidFill>
                  <a:srgbClr val="000000"/>
                </a:solidFill>
                <a:latin typeface="+mj-lt"/>
                <a:ea typeface="+mn-ea"/>
              </a:rPr>
              <a:t>yemeklik</a:t>
            </a:r>
            <a:r>
              <a:rPr lang="en-US" altLang="en-US" sz="900" b="0" dirty="0">
                <a:solidFill>
                  <a:srgbClr val="000000"/>
                </a:solidFill>
                <a:latin typeface="+mj-lt"/>
                <a:ea typeface="+mn-ea"/>
              </a:rPr>
              <a:t> </a:t>
            </a:r>
            <a:r>
              <a:rPr lang="en-US" altLang="en-US" sz="900" b="0" dirty="0" err="1">
                <a:solidFill>
                  <a:srgbClr val="000000"/>
                </a:solidFill>
                <a:latin typeface="+mj-lt"/>
                <a:ea typeface="+mn-ea"/>
              </a:rPr>
              <a:t>katı</a:t>
            </a:r>
            <a:r>
              <a:rPr lang="en-US" altLang="en-US" sz="900" b="0" dirty="0">
                <a:solidFill>
                  <a:srgbClr val="000000"/>
                </a:solidFill>
                <a:latin typeface="+mj-lt"/>
                <a:ea typeface="+mn-ea"/>
              </a:rPr>
              <a:t> </a:t>
            </a:r>
            <a:r>
              <a:rPr lang="en-US" altLang="en-US" sz="900" b="0" dirty="0" err="1">
                <a:solidFill>
                  <a:srgbClr val="000000"/>
                </a:solidFill>
                <a:latin typeface="+mj-lt"/>
                <a:ea typeface="+mn-ea"/>
              </a:rPr>
              <a:t>yağlar</a:t>
            </a:r>
            <a:r>
              <a:rPr lang="en-US" altLang="en-US" sz="900" b="0" dirty="0" smtClean="0">
                <a:solidFill>
                  <a:srgbClr val="000000"/>
                </a:solidFill>
                <a:latin typeface="+mj-lt"/>
                <a:ea typeface="+mn-ea"/>
              </a:rPr>
              <a:t>,</a:t>
            </a:r>
            <a:endParaRPr lang="tr-TR" altLang="en-US" sz="900" b="0" dirty="0" smtClean="0">
              <a:solidFill>
                <a:srgbClr val="000000"/>
              </a:solidFill>
              <a:latin typeface="+mj-lt"/>
              <a:ea typeface="+mn-ea"/>
            </a:endParaRPr>
          </a:p>
          <a:p>
            <a:pPr marL="0" indent="0" algn="r">
              <a:spcBef>
                <a:spcPct val="0"/>
              </a:spcBef>
              <a:buClr>
                <a:srgbClr val="000000"/>
              </a:buClr>
              <a:buFont typeface="Wingdings" pitchFamily="2" charset="2"/>
              <a:buNone/>
              <a:defRPr/>
            </a:pPr>
            <a:r>
              <a:rPr lang="en-US" altLang="en-US" sz="900" b="0" dirty="0" err="1" smtClean="0">
                <a:solidFill>
                  <a:srgbClr val="000000"/>
                </a:solidFill>
                <a:latin typeface="+mj-lt"/>
                <a:ea typeface="+mn-ea"/>
              </a:rPr>
              <a:t>hayvansal</a:t>
            </a:r>
            <a:r>
              <a:rPr lang="en-US" altLang="en-US" sz="900" b="0" dirty="0" smtClean="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bitkisel</a:t>
            </a:r>
            <a:r>
              <a:rPr lang="en-US" altLang="en-US" sz="900" b="0" dirty="0">
                <a:solidFill>
                  <a:srgbClr val="000000"/>
                </a:solidFill>
                <a:latin typeface="+mj-lt"/>
                <a:ea typeface="+mn-ea"/>
              </a:rPr>
              <a:t> </a:t>
            </a:r>
            <a:r>
              <a:rPr lang="en-US" altLang="en-US" sz="900" b="0" dirty="0" err="1">
                <a:solidFill>
                  <a:srgbClr val="000000"/>
                </a:solidFill>
                <a:latin typeface="+mj-lt"/>
                <a:ea typeface="+mn-ea"/>
              </a:rPr>
              <a:t>mumlar</a:t>
            </a:r>
            <a:endParaRPr lang="tr-TR" sz="900" b="0" dirty="0">
              <a:solidFill>
                <a:srgbClr val="000000"/>
              </a:solidFill>
              <a:latin typeface="+mj-lt"/>
              <a:ea typeface="+mn-ea"/>
              <a:sym typeface="+mn-lt"/>
            </a:endParaRPr>
          </a:p>
        </p:txBody>
      </p:sp>
      <p:sp>
        <p:nvSpPr>
          <p:cNvPr id="356" name="Metin Yer Tutucusu 27"/>
          <p:cNvSpPr>
            <a:spLocks noGrp="1"/>
          </p:cNvSpPr>
          <p:nvPr>
            <p:custDataLst>
              <p:tags r:id="rId39"/>
            </p:custDataLst>
          </p:nvPr>
        </p:nvSpPr>
        <p:spPr bwMode="auto">
          <a:xfrm>
            <a:off x="6524625" y="2730500"/>
            <a:ext cx="2395538"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Yenilen</a:t>
            </a:r>
            <a:r>
              <a:rPr lang="en-US" altLang="en-US" sz="900" b="0" dirty="0">
                <a:solidFill>
                  <a:srgbClr val="000000"/>
                </a:solidFill>
                <a:latin typeface="+mj-lt"/>
                <a:ea typeface="+mn-ea"/>
              </a:rPr>
              <a:t> </a:t>
            </a:r>
            <a:r>
              <a:rPr lang="en-US" altLang="en-US" sz="900" b="0" dirty="0" err="1">
                <a:solidFill>
                  <a:srgbClr val="000000"/>
                </a:solidFill>
                <a:latin typeface="+mj-lt"/>
                <a:ea typeface="+mn-ea"/>
              </a:rPr>
              <a:t>sebzeler</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bazı</a:t>
            </a:r>
            <a:r>
              <a:rPr lang="en-US" altLang="en-US" sz="900" b="0" dirty="0">
                <a:solidFill>
                  <a:srgbClr val="000000"/>
                </a:solidFill>
                <a:latin typeface="+mj-lt"/>
                <a:ea typeface="+mn-ea"/>
              </a:rPr>
              <a:t> </a:t>
            </a:r>
            <a:r>
              <a:rPr lang="en-US" altLang="en-US" sz="900" b="0" dirty="0" err="1">
                <a:solidFill>
                  <a:srgbClr val="000000"/>
                </a:solidFill>
                <a:latin typeface="+mj-lt"/>
                <a:ea typeface="+mn-ea"/>
              </a:rPr>
              <a:t>kök</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yumrular</a:t>
            </a:r>
            <a:endParaRPr lang="tr-TR" sz="900" b="0" dirty="0">
              <a:solidFill>
                <a:srgbClr val="000000"/>
              </a:solidFill>
              <a:latin typeface="+mj-lt"/>
              <a:ea typeface="+mn-ea"/>
              <a:sym typeface="+mn-lt"/>
            </a:endParaRPr>
          </a:p>
        </p:txBody>
      </p:sp>
      <p:sp>
        <p:nvSpPr>
          <p:cNvPr id="348" name="Metin Yer Tutucusu 32"/>
          <p:cNvSpPr>
            <a:spLocks noGrp="1"/>
          </p:cNvSpPr>
          <p:nvPr>
            <p:custDataLst>
              <p:tags r:id="rId40"/>
            </p:custDataLst>
          </p:nvPr>
        </p:nvSpPr>
        <p:spPr bwMode="auto">
          <a:xfrm>
            <a:off x="5734050" y="4867275"/>
            <a:ext cx="3186113" cy="271463"/>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Yağlı</a:t>
            </a:r>
            <a:r>
              <a:rPr lang="en-US" altLang="en-US" sz="900" b="0" dirty="0">
                <a:solidFill>
                  <a:srgbClr val="000000"/>
                </a:solidFill>
                <a:latin typeface="+mj-lt"/>
                <a:ea typeface="+mn-ea"/>
              </a:rPr>
              <a:t> </a:t>
            </a:r>
            <a:r>
              <a:rPr lang="en-US" altLang="en-US" sz="900" b="0" dirty="0" err="1">
                <a:solidFill>
                  <a:srgbClr val="000000"/>
                </a:solidFill>
                <a:latin typeface="+mj-lt"/>
                <a:ea typeface="+mn-ea"/>
              </a:rPr>
              <a:t>tohum</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meyvalar</a:t>
            </a:r>
            <a:r>
              <a:rPr lang="en-US" altLang="en-US" sz="900" b="0" dirty="0">
                <a:solidFill>
                  <a:srgbClr val="000000"/>
                </a:solidFill>
                <a:latin typeface="+mj-lt"/>
                <a:ea typeface="+mn-ea"/>
              </a:rPr>
              <a:t>, </a:t>
            </a:r>
            <a:r>
              <a:rPr lang="en-US" altLang="en-US" sz="900" b="0" dirty="0" err="1">
                <a:solidFill>
                  <a:srgbClr val="000000"/>
                </a:solidFill>
                <a:latin typeface="+mj-lt"/>
                <a:ea typeface="+mn-ea"/>
              </a:rPr>
              <a:t>muhtelif</a:t>
            </a:r>
            <a:r>
              <a:rPr lang="en-US" altLang="en-US" sz="900" b="0" dirty="0">
                <a:solidFill>
                  <a:srgbClr val="000000"/>
                </a:solidFill>
                <a:latin typeface="+mj-lt"/>
                <a:ea typeface="+mn-ea"/>
              </a:rPr>
              <a:t> </a:t>
            </a:r>
            <a:r>
              <a:rPr lang="en-US" altLang="en-US" sz="900" b="0" dirty="0" err="1">
                <a:solidFill>
                  <a:srgbClr val="000000"/>
                </a:solidFill>
                <a:latin typeface="+mj-lt"/>
                <a:ea typeface="+mn-ea"/>
              </a:rPr>
              <a:t>tane</a:t>
            </a:r>
            <a:r>
              <a:rPr lang="en-US" altLang="en-US" sz="900" b="0" dirty="0">
                <a:solidFill>
                  <a:srgbClr val="000000"/>
                </a:solidFill>
                <a:latin typeface="+mj-lt"/>
                <a:ea typeface="+mn-ea"/>
              </a:rPr>
              <a:t>, </a:t>
            </a:r>
            <a:r>
              <a:rPr lang="en-US" altLang="en-US" sz="900" b="0" dirty="0" err="1">
                <a:solidFill>
                  <a:srgbClr val="000000"/>
                </a:solidFill>
                <a:latin typeface="+mj-lt"/>
                <a:ea typeface="+mn-ea"/>
              </a:rPr>
              <a:t>tohum</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smtClean="0">
                <a:solidFill>
                  <a:srgbClr val="000000"/>
                </a:solidFill>
                <a:latin typeface="+mj-lt"/>
                <a:ea typeface="+mn-ea"/>
              </a:rPr>
              <a:t>meyvalar</a:t>
            </a:r>
            <a:r>
              <a:rPr lang="en-US" altLang="en-US" sz="900" b="0" dirty="0" smtClean="0">
                <a:solidFill>
                  <a:srgbClr val="000000"/>
                </a:solidFill>
                <a:latin typeface="+mj-lt"/>
                <a:ea typeface="+mn-ea"/>
              </a:rPr>
              <a:t>,</a:t>
            </a:r>
            <a:endParaRPr lang="tr-TR" altLang="en-US" sz="900" b="0" dirty="0" smtClean="0">
              <a:solidFill>
                <a:srgbClr val="000000"/>
              </a:solidFill>
              <a:latin typeface="+mj-lt"/>
              <a:ea typeface="+mn-ea"/>
            </a:endParaRPr>
          </a:p>
          <a:p>
            <a:pPr marL="0" indent="0" algn="r">
              <a:spcBef>
                <a:spcPct val="0"/>
              </a:spcBef>
              <a:buClr>
                <a:srgbClr val="000000"/>
              </a:buClr>
              <a:buFont typeface="Wingdings" pitchFamily="2" charset="2"/>
              <a:buNone/>
              <a:defRPr/>
            </a:pPr>
            <a:r>
              <a:rPr lang="en-US" altLang="en-US" sz="900" b="0" dirty="0" err="1" smtClean="0">
                <a:solidFill>
                  <a:srgbClr val="000000"/>
                </a:solidFill>
                <a:latin typeface="+mj-lt"/>
                <a:ea typeface="+mn-ea"/>
              </a:rPr>
              <a:t>sanayide</a:t>
            </a:r>
            <a:r>
              <a:rPr lang="en-US" altLang="en-US" sz="900" b="0" dirty="0" smtClean="0">
                <a:solidFill>
                  <a:srgbClr val="000000"/>
                </a:solidFill>
                <a:latin typeface="+mj-lt"/>
                <a:ea typeface="+mn-ea"/>
              </a:rPr>
              <a:t> </a:t>
            </a:r>
            <a:r>
              <a:rPr lang="en-US" altLang="en-US" sz="900" b="0" dirty="0" err="1" smtClean="0">
                <a:solidFill>
                  <a:srgbClr val="000000"/>
                </a:solidFill>
                <a:latin typeface="+mj-lt"/>
                <a:ea typeface="+mn-ea"/>
              </a:rPr>
              <a:t>ve</a:t>
            </a:r>
            <a:r>
              <a:rPr lang="en-US" altLang="en-US" sz="900" b="0" dirty="0" smtClean="0">
                <a:solidFill>
                  <a:srgbClr val="000000"/>
                </a:solidFill>
                <a:latin typeface="+mj-lt"/>
                <a:ea typeface="+mn-ea"/>
              </a:rPr>
              <a:t> </a:t>
            </a:r>
            <a:r>
              <a:rPr lang="en-US" altLang="en-US" sz="900" b="0" dirty="0" err="1">
                <a:solidFill>
                  <a:srgbClr val="000000"/>
                </a:solidFill>
                <a:latin typeface="+mj-lt"/>
                <a:ea typeface="+mn-ea"/>
              </a:rPr>
              <a:t>tıpta</a:t>
            </a:r>
            <a:r>
              <a:rPr lang="en-US" altLang="en-US" sz="900" b="0" dirty="0">
                <a:solidFill>
                  <a:srgbClr val="000000"/>
                </a:solidFill>
                <a:latin typeface="+mj-lt"/>
                <a:ea typeface="+mn-ea"/>
              </a:rPr>
              <a:t> </a:t>
            </a:r>
            <a:r>
              <a:rPr lang="en-US" altLang="en-US" sz="900" b="0" dirty="0" err="1">
                <a:solidFill>
                  <a:srgbClr val="000000"/>
                </a:solidFill>
                <a:latin typeface="+mj-lt"/>
                <a:ea typeface="+mn-ea"/>
              </a:rPr>
              <a:t>kullanılan</a:t>
            </a:r>
            <a:r>
              <a:rPr lang="en-US" altLang="en-US" sz="900" b="0" dirty="0">
                <a:solidFill>
                  <a:srgbClr val="000000"/>
                </a:solidFill>
                <a:latin typeface="+mj-lt"/>
                <a:ea typeface="+mn-ea"/>
              </a:rPr>
              <a:t> </a:t>
            </a:r>
            <a:r>
              <a:rPr lang="en-US" altLang="en-US" sz="900" b="0" dirty="0" err="1">
                <a:solidFill>
                  <a:srgbClr val="000000"/>
                </a:solidFill>
                <a:latin typeface="+mj-lt"/>
                <a:ea typeface="+mn-ea"/>
              </a:rPr>
              <a:t>bitkiler</a:t>
            </a:r>
            <a:r>
              <a:rPr lang="en-US" altLang="en-US" sz="900" b="0" dirty="0">
                <a:solidFill>
                  <a:srgbClr val="000000"/>
                </a:solidFill>
                <a:latin typeface="+mj-lt"/>
                <a:ea typeface="+mn-ea"/>
              </a:rPr>
              <a:t>, </a:t>
            </a:r>
            <a:r>
              <a:rPr lang="en-US" altLang="en-US" sz="900" b="0" dirty="0" err="1">
                <a:solidFill>
                  <a:srgbClr val="000000"/>
                </a:solidFill>
                <a:latin typeface="+mj-lt"/>
                <a:ea typeface="+mn-ea"/>
              </a:rPr>
              <a:t>saman</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kaba</a:t>
            </a:r>
            <a:r>
              <a:rPr lang="en-US" altLang="en-US" sz="900" b="0" dirty="0">
                <a:solidFill>
                  <a:srgbClr val="000000"/>
                </a:solidFill>
                <a:latin typeface="+mj-lt"/>
                <a:ea typeface="+mn-ea"/>
              </a:rPr>
              <a:t> </a:t>
            </a:r>
            <a:r>
              <a:rPr lang="en-US" altLang="en-US" sz="900" b="0" dirty="0" err="1">
                <a:solidFill>
                  <a:srgbClr val="000000"/>
                </a:solidFill>
                <a:latin typeface="+mj-lt"/>
                <a:ea typeface="+mn-ea"/>
              </a:rPr>
              <a:t>yem</a:t>
            </a:r>
            <a:endParaRPr lang="tr-TR" sz="900" b="0" dirty="0">
              <a:solidFill>
                <a:srgbClr val="000000"/>
              </a:solidFill>
              <a:latin typeface="+mj-lt"/>
              <a:ea typeface="+mn-ea"/>
              <a:sym typeface="+mn-lt"/>
            </a:endParaRPr>
          </a:p>
        </p:txBody>
      </p:sp>
      <p:sp>
        <p:nvSpPr>
          <p:cNvPr id="345" name="Metin Yer Tutucusu 30"/>
          <p:cNvSpPr>
            <a:spLocks noGrp="1"/>
          </p:cNvSpPr>
          <p:nvPr>
            <p:custDataLst>
              <p:tags r:id="rId41"/>
            </p:custDataLst>
          </p:nvPr>
        </p:nvSpPr>
        <p:spPr bwMode="auto">
          <a:xfrm>
            <a:off x="7185025" y="4013200"/>
            <a:ext cx="1735138"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Hububat</a:t>
            </a:r>
            <a:endParaRPr lang="tr-TR" sz="900" b="0" dirty="0">
              <a:solidFill>
                <a:srgbClr val="000000"/>
              </a:solidFill>
              <a:latin typeface="+mj-lt"/>
              <a:ea typeface="+mn-ea"/>
              <a:sym typeface="+mn-lt"/>
            </a:endParaRPr>
          </a:p>
        </p:txBody>
      </p:sp>
      <p:sp>
        <p:nvSpPr>
          <p:cNvPr id="355" name="Metin Yer Tutucusu 28"/>
          <p:cNvSpPr>
            <a:spLocks noGrp="1"/>
          </p:cNvSpPr>
          <p:nvPr>
            <p:custDataLst>
              <p:tags r:id="rId42"/>
            </p:custDataLst>
          </p:nvPr>
        </p:nvSpPr>
        <p:spPr bwMode="auto">
          <a:xfrm>
            <a:off x="6173788" y="3157538"/>
            <a:ext cx="2746375"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Yenilen</a:t>
            </a:r>
            <a:r>
              <a:rPr lang="en-US" altLang="en-US" sz="900" b="0" dirty="0">
                <a:solidFill>
                  <a:srgbClr val="000000"/>
                </a:solidFill>
                <a:latin typeface="+mj-lt"/>
                <a:ea typeface="+mn-ea"/>
              </a:rPr>
              <a:t> </a:t>
            </a:r>
            <a:r>
              <a:rPr lang="en-US" altLang="en-US" sz="900" b="0" dirty="0" err="1">
                <a:solidFill>
                  <a:srgbClr val="000000"/>
                </a:solidFill>
                <a:latin typeface="+mj-lt"/>
                <a:ea typeface="+mn-ea"/>
              </a:rPr>
              <a:t>meyveler</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a:solidFill>
                  <a:srgbClr val="000000"/>
                </a:solidFill>
                <a:latin typeface="+mj-lt"/>
                <a:ea typeface="+mn-ea"/>
              </a:rPr>
              <a:t>sert</a:t>
            </a:r>
            <a:r>
              <a:rPr lang="en-US" altLang="en-US" sz="900" b="0" dirty="0">
                <a:solidFill>
                  <a:srgbClr val="000000"/>
                </a:solidFill>
                <a:latin typeface="+mj-lt"/>
                <a:ea typeface="+mn-ea"/>
              </a:rPr>
              <a:t> </a:t>
            </a:r>
            <a:r>
              <a:rPr lang="en-US" altLang="en-US" sz="900" b="0" dirty="0" err="1">
                <a:solidFill>
                  <a:srgbClr val="000000"/>
                </a:solidFill>
                <a:latin typeface="+mj-lt"/>
                <a:ea typeface="+mn-ea"/>
              </a:rPr>
              <a:t>kabuklu</a:t>
            </a:r>
            <a:r>
              <a:rPr lang="en-US" altLang="en-US" sz="900" b="0" dirty="0">
                <a:solidFill>
                  <a:srgbClr val="000000"/>
                </a:solidFill>
                <a:latin typeface="+mj-lt"/>
                <a:ea typeface="+mn-ea"/>
              </a:rPr>
              <a:t> </a:t>
            </a:r>
            <a:r>
              <a:rPr lang="en-US" altLang="en-US" sz="900" b="0" dirty="0" err="1">
                <a:solidFill>
                  <a:srgbClr val="000000"/>
                </a:solidFill>
                <a:latin typeface="+mj-lt"/>
                <a:ea typeface="+mn-ea"/>
              </a:rPr>
              <a:t>meyveler</a:t>
            </a:r>
            <a:endParaRPr lang="tr-TR" sz="900" b="0" dirty="0">
              <a:solidFill>
                <a:srgbClr val="000000"/>
              </a:solidFill>
              <a:latin typeface="+mj-lt"/>
              <a:ea typeface="+mn-ea"/>
              <a:sym typeface="+mn-lt"/>
            </a:endParaRPr>
          </a:p>
        </p:txBody>
      </p:sp>
      <p:sp>
        <p:nvSpPr>
          <p:cNvPr id="340" name="Metin Yer Tutucusu 29"/>
          <p:cNvSpPr>
            <a:spLocks noGrp="1"/>
          </p:cNvSpPr>
          <p:nvPr>
            <p:custDataLst>
              <p:tags r:id="rId43"/>
            </p:custDataLst>
          </p:nvPr>
        </p:nvSpPr>
        <p:spPr bwMode="auto">
          <a:xfrm>
            <a:off x="5929313" y="3584575"/>
            <a:ext cx="2990850" cy="1524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s-ES" altLang="en-US" sz="900" b="0" dirty="0">
                <a:solidFill>
                  <a:srgbClr val="000000"/>
                </a:solidFill>
                <a:latin typeface="+mj-lt"/>
                <a:ea typeface="+mn-ea"/>
              </a:rPr>
              <a:t>Kahve, çay, paraguay çayı ve baharat</a:t>
            </a:r>
            <a:endParaRPr lang="tr-TR" sz="900" b="0" dirty="0">
              <a:solidFill>
                <a:srgbClr val="000000"/>
              </a:solidFill>
              <a:latin typeface="+mj-lt"/>
              <a:ea typeface="+mn-ea"/>
              <a:sym typeface="+mn-lt"/>
            </a:endParaRPr>
          </a:p>
        </p:txBody>
      </p:sp>
      <p:sp>
        <p:nvSpPr>
          <p:cNvPr id="341" name="Metin Yer Tutucusu 42"/>
          <p:cNvSpPr>
            <a:spLocks noGrp="1"/>
          </p:cNvSpPr>
          <p:nvPr>
            <p:custDataLst>
              <p:tags r:id="rId44"/>
            </p:custDataLst>
          </p:nvPr>
        </p:nvSpPr>
        <p:spPr bwMode="gray">
          <a:xfrm>
            <a:off x="9105900" y="4867275"/>
            <a:ext cx="17462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sz="900" dirty="0" smtClean="0">
                <a:solidFill>
                  <a:srgbClr val="000000"/>
                </a:solidFill>
                <a:latin typeface="+mj-lt"/>
                <a:ea typeface="+mn-ea"/>
                <a:sym typeface="+mn-lt"/>
              </a:rPr>
              <a:t>1.3</a:t>
            </a:r>
            <a:endParaRPr lang="tr-TR" sz="900" dirty="0">
              <a:solidFill>
                <a:srgbClr val="000000"/>
              </a:solidFill>
              <a:latin typeface="+mj-lt"/>
              <a:ea typeface="+mn-ea"/>
              <a:sym typeface="+mn-lt"/>
            </a:endParaRPr>
          </a:p>
        </p:txBody>
      </p:sp>
      <p:sp>
        <p:nvSpPr>
          <p:cNvPr id="353" name="Metin Yer Tutucusu 39"/>
          <p:cNvSpPr>
            <a:spLocks noGrp="1"/>
          </p:cNvSpPr>
          <p:nvPr>
            <p:custDataLst>
              <p:tags r:id="rId45"/>
            </p:custDataLst>
          </p:nvPr>
        </p:nvSpPr>
        <p:spPr bwMode="gray">
          <a:xfrm>
            <a:off x="9161463" y="3584575"/>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7.6</a:t>
            </a:r>
            <a:endParaRPr lang="tr-TR" sz="900" dirty="0">
              <a:solidFill>
                <a:srgbClr val="000000"/>
              </a:solidFill>
              <a:latin typeface="+mj-lt"/>
              <a:ea typeface="+mn-ea"/>
              <a:sym typeface="+mn-lt"/>
            </a:endParaRPr>
          </a:p>
        </p:txBody>
      </p:sp>
      <p:sp>
        <p:nvSpPr>
          <p:cNvPr id="351" name="Metin Yer Tutucusu 34"/>
          <p:cNvSpPr>
            <a:spLocks noGrp="1"/>
          </p:cNvSpPr>
          <p:nvPr>
            <p:custDataLst>
              <p:tags r:id="rId46"/>
            </p:custDataLst>
          </p:nvPr>
        </p:nvSpPr>
        <p:spPr bwMode="auto">
          <a:xfrm>
            <a:off x="5595938" y="5722938"/>
            <a:ext cx="3324225" cy="190500"/>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Hububat</a:t>
            </a:r>
            <a:r>
              <a:rPr lang="en-US" altLang="en-US" sz="900" b="0" dirty="0">
                <a:solidFill>
                  <a:srgbClr val="000000"/>
                </a:solidFill>
                <a:latin typeface="+mj-lt"/>
                <a:ea typeface="+mn-ea"/>
              </a:rPr>
              <a:t>, un, </a:t>
            </a:r>
            <a:r>
              <a:rPr lang="en-US" altLang="en-US" sz="900" b="0" dirty="0" err="1">
                <a:solidFill>
                  <a:srgbClr val="000000"/>
                </a:solidFill>
                <a:latin typeface="+mj-lt"/>
                <a:ea typeface="+mn-ea"/>
              </a:rPr>
              <a:t>nişasta</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veya</a:t>
            </a:r>
            <a:r>
              <a:rPr lang="en-US" altLang="en-US" sz="900" b="0" dirty="0">
                <a:solidFill>
                  <a:srgbClr val="000000"/>
                </a:solidFill>
                <a:latin typeface="+mj-lt"/>
                <a:ea typeface="+mn-ea"/>
              </a:rPr>
              <a:t> </a:t>
            </a:r>
            <a:r>
              <a:rPr lang="en-US" altLang="en-US" sz="900" b="0" dirty="0" err="1">
                <a:solidFill>
                  <a:srgbClr val="000000"/>
                </a:solidFill>
                <a:latin typeface="+mj-lt"/>
                <a:ea typeface="+mn-ea"/>
              </a:rPr>
              <a:t>süt</a:t>
            </a:r>
            <a:r>
              <a:rPr lang="en-US" altLang="en-US" sz="900" b="0" dirty="0">
                <a:solidFill>
                  <a:srgbClr val="000000"/>
                </a:solidFill>
                <a:latin typeface="+mj-lt"/>
                <a:ea typeface="+mn-ea"/>
              </a:rPr>
              <a:t> </a:t>
            </a:r>
            <a:r>
              <a:rPr lang="en-US" altLang="en-US" sz="900" b="0" dirty="0" err="1">
                <a:solidFill>
                  <a:srgbClr val="000000"/>
                </a:solidFill>
                <a:latin typeface="+mj-lt"/>
                <a:ea typeface="+mn-ea"/>
              </a:rPr>
              <a:t>müstahzarları</a:t>
            </a:r>
            <a:r>
              <a:rPr lang="en-US" altLang="en-US" sz="900" b="0" dirty="0">
                <a:solidFill>
                  <a:srgbClr val="000000"/>
                </a:solidFill>
                <a:latin typeface="+mj-lt"/>
                <a:ea typeface="+mn-ea"/>
              </a:rPr>
              <a:t>, </a:t>
            </a:r>
            <a:r>
              <a:rPr lang="en-US" altLang="en-US" sz="900" b="0" dirty="0" err="1">
                <a:solidFill>
                  <a:srgbClr val="000000"/>
                </a:solidFill>
                <a:latin typeface="+mj-lt"/>
                <a:ea typeface="+mn-ea"/>
              </a:rPr>
              <a:t>pastacılık</a:t>
            </a:r>
            <a:r>
              <a:rPr lang="en-US" altLang="en-US" sz="900" b="0" dirty="0">
                <a:solidFill>
                  <a:srgbClr val="000000"/>
                </a:solidFill>
                <a:latin typeface="+mj-lt"/>
                <a:ea typeface="+mn-ea"/>
              </a:rPr>
              <a:t> </a:t>
            </a:r>
            <a:r>
              <a:rPr lang="en-US" altLang="en-US" sz="900" b="0" dirty="0" err="1">
                <a:solidFill>
                  <a:srgbClr val="000000"/>
                </a:solidFill>
                <a:latin typeface="+mj-lt"/>
                <a:ea typeface="+mn-ea"/>
              </a:rPr>
              <a:t>ürünleri</a:t>
            </a:r>
            <a:endParaRPr lang="tr-TR" sz="900" b="0" dirty="0">
              <a:solidFill>
                <a:srgbClr val="000000"/>
              </a:solidFill>
              <a:latin typeface="+mj-lt"/>
              <a:ea typeface="+mn-ea"/>
              <a:sym typeface="+mn-lt"/>
            </a:endParaRPr>
          </a:p>
        </p:txBody>
      </p:sp>
      <p:sp>
        <p:nvSpPr>
          <p:cNvPr id="349" name="Metin Yer Tutucusu 35"/>
          <p:cNvSpPr>
            <a:spLocks noGrp="1"/>
          </p:cNvSpPr>
          <p:nvPr>
            <p:custDataLst>
              <p:tags r:id="rId47"/>
            </p:custDataLst>
          </p:nvPr>
        </p:nvSpPr>
        <p:spPr bwMode="auto">
          <a:xfrm>
            <a:off x="5845175" y="6149975"/>
            <a:ext cx="3074988" cy="293688"/>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Font typeface="Wingdings" pitchFamily="2" charset="2"/>
              <a:buNone/>
              <a:defRPr/>
            </a:pPr>
            <a:r>
              <a:rPr lang="en-US" altLang="en-US" sz="900" b="0" dirty="0" err="1">
                <a:solidFill>
                  <a:srgbClr val="000000"/>
                </a:solidFill>
                <a:latin typeface="+mj-lt"/>
                <a:ea typeface="+mn-ea"/>
              </a:rPr>
              <a:t>Sebzeler</a:t>
            </a:r>
            <a:r>
              <a:rPr lang="en-US" altLang="en-US" sz="900" b="0" dirty="0">
                <a:solidFill>
                  <a:srgbClr val="000000"/>
                </a:solidFill>
                <a:latin typeface="+mj-lt"/>
                <a:ea typeface="+mn-ea"/>
              </a:rPr>
              <a:t>, </a:t>
            </a:r>
            <a:r>
              <a:rPr lang="en-US" altLang="en-US" sz="900" b="0" dirty="0" err="1">
                <a:solidFill>
                  <a:srgbClr val="000000"/>
                </a:solidFill>
                <a:latin typeface="+mj-lt"/>
                <a:ea typeface="+mn-ea"/>
              </a:rPr>
              <a:t>meyvalar</a:t>
            </a:r>
            <a:r>
              <a:rPr lang="en-US" altLang="en-US" sz="900" b="0" dirty="0">
                <a:solidFill>
                  <a:srgbClr val="000000"/>
                </a:solidFill>
                <a:latin typeface="+mj-lt"/>
                <a:ea typeface="+mn-ea"/>
              </a:rPr>
              <a:t>, </a:t>
            </a:r>
            <a:r>
              <a:rPr lang="en-US" altLang="en-US" sz="900" b="0" dirty="0" err="1">
                <a:solidFill>
                  <a:srgbClr val="000000"/>
                </a:solidFill>
                <a:latin typeface="+mj-lt"/>
                <a:ea typeface="+mn-ea"/>
              </a:rPr>
              <a:t>sert</a:t>
            </a:r>
            <a:r>
              <a:rPr lang="en-US" altLang="en-US" sz="900" b="0" dirty="0">
                <a:solidFill>
                  <a:srgbClr val="000000"/>
                </a:solidFill>
                <a:latin typeface="+mj-lt"/>
                <a:ea typeface="+mn-ea"/>
              </a:rPr>
              <a:t> </a:t>
            </a:r>
            <a:r>
              <a:rPr lang="en-US" altLang="en-US" sz="900" b="0" dirty="0" err="1">
                <a:solidFill>
                  <a:srgbClr val="000000"/>
                </a:solidFill>
                <a:latin typeface="+mj-lt"/>
                <a:ea typeface="+mn-ea"/>
              </a:rPr>
              <a:t>kabuklu</a:t>
            </a:r>
            <a:r>
              <a:rPr lang="en-US" altLang="en-US" sz="900" b="0" dirty="0">
                <a:solidFill>
                  <a:srgbClr val="000000"/>
                </a:solidFill>
                <a:latin typeface="+mj-lt"/>
                <a:ea typeface="+mn-ea"/>
              </a:rPr>
              <a:t> </a:t>
            </a:r>
            <a:r>
              <a:rPr lang="en-US" altLang="en-US" sz="900" b="0" dirty="0" err="1">
                <a:solidFill>
                  <a:srgbClr val="000000"/>
                </a:solidFill>
                <a:latin typeface="+mj-lt"/>
                <a:ea typeface="+mn-ea"/>
              </a:rPr>
              <a:t>meyvalar</a:t>
            </a:r>
            <a:r>
              <a:rPr lang="en-US" altLang="en-US" sz="900" b="0" dirty="0">
                <a:solidFill>
                  <a:srgbClr val="000000"/>
                </a:solidFill>
                <a:latin typeface="+mj-lt"/>
                <a:ea typeface="+mn-ea"/>
              </a:rPr>
              <a:t> </a:t>
            </a:r>
            <a:r>
              <a:rPr lang="en-US" altLang="en-US" sz="900" b="0" dirty="0" err="1">
                <a:solidFill>
                  <a:srgbClr val="000000"/>
                </a:solidFill>
                <a:latin typeface="+mj-lt"/>
                <a:ea typeface="+mn-ea"/>
              </a:rPr>
              <a:t>ve</a:t>
            </a:r>
            <a:r>
              <a:rPr lang="en-US" altLang="en-US" sz="900" b="0" dirty="0">
                <a:solidFill>
                  <a:srgbClr val="000000"/>
                </a:solidFill>
                <a:latin typeface="+mj-lt"/>
                <a:ea typeface="+mn-ea"/>
              </a:rPr>
              <a:t> </a:t>
            </a:r>
            <a:r>
              <a:rPr lang="en-US" altLang="en-US" sz="900" b="0" dirty="0" err="1" smtClean="0">
                <a:solidFill>
                  <a:srgbClr val="000000"/>
                </a:solidFill>
                <a:latin typeface="+mj-lt"/>
                <a:ea typeface="+mn-ea"/>
              </a:rPr>
              <a:t>bitkilerin</a:t>
            </a:r>
            <a:endParaRPr lang="tr-TR" altLang="en-US" sz="900" b="0" dirty="0" smtClean="0">
              <a:solidFill>
                <a:srgbClr val="000000"/>
              </a:solidFill>
              <a:latin typeface="+mj-lt"/>
              <a:ea typeface="+mn-ea"/>
            </a:endParaRPr>
          </a:p>
          <a:p>
            <a:pPr marL="0" indent="0" algn="r">
              <a:spcBef>
                <a:spcPct val="0"/>
              </a:spcBef>
              <a:buClr>
                <a:srgbClr val="000000"/>
              </a:buClr>
              <a:buFont typeface="Wingdings" pitchFamily="2" charset="2"/>
              <a:buNone/>
              <a:defRPr/>
            </a:pPr>
            <a:r>
              <a:rPr lang="en-US" altLang="en-US" sz="900" b="0" dirty="0" err="1" smtClean="0">
                <a:solidFill>
                  <a:srgbClr val="000000"/>
                </a:solidFill>
                <a:latin typeface="+mj-lt"/>
                <a:ea typeface="+mn-ea"/>
              </a:rPr>
              <a:t>diğer</a:t>
            </a:r>
            <a:r>
              <a:rPr lang="en-US" altLang="en-US" sz="900" b="0" dirty="0" smtClean="0">
                <a:solidFill>
                  <a:srgbClr val="000000"/>
                </a:solidFill>
                <a:latin typeface="+mj-lt"/>
                <a:ea typeface="+mn-ea"/>
              </a:rPr>
              <a:t> </a:t>
            </a:r>
            <a:r>
              <a:rPr lang="en-US" altLang="en-US" sz="900" b="0" dirty="0" err="1">
                <a:solidFill>
                  <a:srgbClr val="000000"/>
                </a:solidFill>
                <a:latin typeface="+mj-lt"/>
                <a:ea typeface="+mn-ea"/>
              </a:rPr>
              <a:t>kısımlarından</a:t>
            </a:r>
            <a:r>
              <a:rPr lang="en-US" altLang="en-US" sz="900" b="0" dirty="0">
                <a:solidFill>
                  <a:srgbClr val="000000"/>
                </a:solidFill>
                <a:latin typeface="+mj-lt"/>
                <a:ea typeface="+mn-ea"/>
              </a:rPr>
              <a:t> </a:t>
            </a:r>
            <a:r>
              <a:rPr lang="en-US" altLang="en-US" sz="900" b="0" dirty="0" err="1">
                <a:solidFill>
                  <a:srgbClr val="000000"/>
                </a:solidFill>
                <a:latin typeface="+mj-lt"/>
                <a:ea typeface="+mn-ea"/>
              </a:rPr>
              <a:t>elde</a:t>
            </a:r>
            <a:r>
              <a:rPr lang="en-US" altLang="en-US" sz="900" b="0" dirty="0">
                <a:solidFill>
                  <a:srgbClr val="000000"/>
                </a:solidFill>
                <a:latin typeface="+mj-lt"/>
                <a:ea typeface="+mn-ea"/>
              </a:rPr>
              <a:t> </a:t>
            </a:r>
            <a:r>
              <a:rPr lang="en-US" altLang="en-US" sz="900" b="0" dirty="0" err="1">
                <a:solidFill>
                  <a:srgbClr val="000000"/>
                </a:solidFill>
                <a:latin typeface="+mj-lt"/>
                <a:ea typeface="+mn-ea"/>
              </a:rPr>
              <a:t>edilen</a:t>
            </a:r>
            <a:r>
              <a:rPr lang="en-US" altLang="en-US" sz="900" b="0" dirty="0">
                <a:solidFill>
                  <a:srgbClr val="000000"/>
                </a:solidFill>
                <a:latin typeface="+mj-lt"/>
                <a:ea typeface="+mn-ea"/>
              </a:rPr>
              <a:t> </a:t>
            </a:r>
            <a:r>
              <a:rPr lang="en-US" altLang="en-US" sz="900" b="0" dirty="0" err="1">
                <a:solidFill>
                  <a:srgbClr val="000000"/>
                </a:solidFill>
                <a:latin typeface="+mj-lt"/>
                <a:ea typeface="+mn-ea"/>
              </a:rPr>
              <a:t>müstahzarlar</a:t>
            </a:r>
            <a:endParaRPr lang="tr-TR" sz="900" b="0" dirty="0">
              <a:solidFill>
                <a:srgbClr val="000000"/>
              </a:solidFill>
              <a:latin typeface="+mj-lt"/>
              <a:ea typeface="+mn-ea"/>
              <a:sym typeface="+mn-lt"/>
            </a:endParaRPr>
          </a:p>
        </p:txBody>
      </p:sp>
      <p:sp>
        <p:nvSpPr>
          <p:cNvPr id="358" name="Metin Yer Tutucusu 36"/>
          <p:cNvSpPr>
            <a:spLocks noGrp="1"/>
          </p:cNvSpPr>
          <p:nvPr>
            <p:custDataLst>
              <p:tags r:id="rId48"/>
            </p:custDataLst>
          </p:nvPr>
        </p:nvSpPr>
        <p:spPr bwMode="gray">
          <a:xfrm>
            <a:off x="9271000" y="2301875"/>
            <a:ext cx="355600"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138.6</a:t>
            </a:r>
            <a:endParaRPr lang="tr-TR" sz="900" dirty="0">
              <a:solidFill>
                <a:srgbClr val="000000"/>
              </a:solidFill>
              <a:latin typeface="+mj-lt"/>
              <a:ea typeface="+mn-ea"/>
              <a:sym typeface="+mn-lt"/>
            </a:endParaRPr>
          </a:p>
        </p:txBody>
      </p:sp>
      <p:sp>
        <p:nvSpPr>
          <p:cNvPr id="359" name="Metin Yer Tutucusu 37"/>
          <p:cNvSpPr>
            <a:spLocks noGrp="1"/>
          </p:cNvSpPr>
          <p:nvPr>
            <p:custDataLst>
              <p:tags r:id="rId49"/>
            </p:custDataLst>
          </p:nvPr>
        </p:nvSpPr>
        <p:spPr bwMode="gray">
          <a:xfrm>
            <a:off x="9326563" y="2730500"/>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75.3</a:t>
            </a:r>
            <a:endParaRPr lang="tr-TR" sz="900" dirty="0">
              <a:solidFill>
                <a:srgbClr val="000000"/>
              </a:solidFill>
              <a:latin typeface="+mj-lt"/>
              <a:ea typeface="+mn-ea"/>
              <a:sym typeface="+mn-lt"/>
            </a:endParaRPr>
          </a:p>
        </p:txBody>
      </p:sp>
      <p:sp>
        <p:nvSpPr>
          <p:cNvPr id="354" name="Metin Yer Tutucusu 38"/>
          <p:cNvSpPr>
            <a:spLocks noGrp="1"/>
          </p:cNvSpPr>
          <p:nvPr>
            <p:custDataLst>
              <p:tags r:id="rId50"/>
            </p:custDataLst>
          </p:nvPr>
        </p:nvSpPr>
        <p:spPr bwMode="gray">
          <a:xfrm>
            <a:off x="9232900" y="3157538"/>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11.8</a:t>
            </a:r>
            <a:endParaRPr lang="tr-TR" sz="900" dirty="0">
              <a:solidFill>
                <a:srgbClr val="000000"/>
              </a:solidFill>
              <a:latin typeface="+mj-lt"/>
              <a:ea typeface="+mn-ea"/>
              <a:sym typeface="+mn-lt"/>
            </a:endParaRPr>
          </a:p>
        </p:txBody>
      </p:sp>
      <p:sp>
        <p:nvSpPr>
          <p:cNvPr id="343" name="Metin Yer Tutucusu 40"/>
          <p:cNvSpPr>
            <a:spLocks noGrp="1"/>
          </p:cNvSpPr>
          <p:nvPr>
            <p:custDataLst>
              <p:tags r:id="rId51"/>
            </p:custDataLst>
          </p:nvPr>
        </p:nvSpPr>
        <p:spPr bwMode="gray">
          <a:xfrm>
            <a:off x="9148763" y="4013200"/>
            <a:ext cx="24447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3.2</a:t>
            </a:r>
            <a:endParaRPr lang="tr-TR" sz="900" dirty="0">
              <a:solidFill>
                <a:srgbClr val="000000"/>
              </a:solidFill>
              <a:latin typeface="+mj-lt"/>
              <a:ea typeface="+mn-ea"/>
              <a:sym typeface="+mn-lt"/>
            </a:endParaRPr>
          </a:p>
        </p:txBody>
      </p:sp>
      <p:sp>
        <p:nvSpPr>
          <p:cNvPr id="342" name="Metin Yer Tutucusu 41"/>
          <p:cNvSpPr>
            <a:spLocks noGrp="1"/>
          </p:cNvSpPr>
          <p:nvPr>
            <p:custDataLst>
              <p:tags r:id="rId52"/>
            </p:custDataLst>
          </p:nvPr>
        </p:nvSpPr>
        <p:spPr bwMode="gray">
          <a:xfrm>
            <a:off x="9118600" y="4440238"/>
            <a:ext cx="17462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2.1</a:t>
            </a:r>
            <a:endParaRPr lang="tr-TR" sz="900" dirty="0">
              <a:solidFill>
                <a:srgbClr val="000000"/>
              </a:solidFill>
              <a:latin typeface="+mj-lt"/>
              <a:ea typeface="+mn-ea"/>
              <a:sym typeface="+mn-lt"/>
            </a:endParaRPr>
          </a:p>
        </p:txBody>
      </p:sp>
      <p:sp>
        <p:nvSpPr>
          <p:cNvPr id="347" name="Metin Yer Tutucusu 43"/>
          <p:cNvSpPr>
            <a:spLocks noGrp="1"/>
          </p:cNvSpPr>
          <p:nvPr>
            <p:custDataLst>
              <p:tags r:id="rId53"/>
            </p:custDataLst>
          </p:nvPr>
        </p:nvSpPr>
        <p:spPr bwMode="gray">
          <a:xfrm>
            <a:off x="9088438" y="5294313"/>
            <a:ext cx="17462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0.1</a:t>
            </a:r>
            <a:endParaRPr lang="tr-TR" sz="900" dirty="0">
              <a:solidFill>
                <a:srgbClr val="000000"/>
              </a:solidFill>
              <a:latin typeface="+mj-lt"/>
              <a:ea typeface="+mn-ea"/>
              <a:sym typeface="+mn-lt"/>
            </a:endParaRPr>
          </a:p>
        </p:txBody>
      </p:sp>
      <p:sp>
        <p:nvSpPr>
          <p:cNvPr id="352" name="Metin Yer Tutucusu 44"/>
          <p:cNvSpPr>
            <a:spLocks noGrp="1"/>
          </p:cNvSpPr>
          <p:nvPr>
            <p:custDataLst>
              <p:tags r:id="rId54"/>
            </p:custDataLst>
          </p:nvPr>
        </p:nvSpPr>
        <p:spPr bwMode="gray">
          <a:xfrm>
            <a:off x="9077325" y="5722938"/>
            <a:ext cx="17462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0.1</a:t>
            </a:r>
            <a:endParaRPr lang="tr-TR" sz="900" dirty="0">
              <a:solidFill>
                <a:srgbClr val="000000"/>
              </a:solidFill>
              <a:latin typeface="+mj-lt"/>
              <a:ea typeface="+mn-ea"/>
              <a:sym typeface="+mn-lt"/>
            </a:endParaRPr>
          </a:p>
        </p:txBody>
      </p:sp>
      <p:sp>
        <p:nvSpPr>
          <p:cNvPr id="350" name="Metin Yer Tutucusu 45"/>
          <p:cNvSpPr>
            <a:spLocks noGrp="1"/>
          </p:cNvSpPr>
          <p:nvPr>
            <p:custDataLst>
              <p:tags r:id="rId55"/>
            </p:custDataLst>
          </p:nvPr>
        </p:nvSpPr>
        <p:spPr bwMode="gray">
          <a:xfrm>
            <a:off x="9072563" y="6149975"/>
            <a:ext cx="174625" cy="152400"/>
          </a:xfrm>
          <a:prstGeom prst="rect">
            <a:avLst/>
          </a:prstGeom>
          <a:noFill/>
          <a:extLst/>
        </p:spPr>
        <p:txBody>
          <a:bodyPr wrap="none" lIns="17463" tIns="0" rIns="17463"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Font typeface="Wingdings" pitchFamily="2" charset="2"/>
              <a:buNone/>
              <a:defRPr/>
            </a:pPr>
            <a:r>
              <a:rPr lang="tr-TR" altLang="en-US" sz="900" dirty="0" smtClean="0">
                <a:solidFill>
                  <a:srgbClr val="000000"/>
                </a:solidFill>
                <a:latin typeface="+mj-lt"/>
                <a:ea typeface="+mn-ea"/>
              </a:rPr>
              <a:t>0.1</a:t>
            </a:r>
            <a:endParaRPr lang="tr-TR" sz="900" dirty="0">
              <a:solidFill>
                <a:srgbClr val="000000"/>
              </a:solidFill>
              <a:latin typeface="+mj-lt"/>
              <a:ea typeface="+mn-ea"/>
              <a:sym typeface="+mn-lt"/>
            </a:endParaRPr>
          </a:p>
        </p:txBody>
      </p:sp>
      <p:sp>
        <p:nvSpPr>
          <p:cNvPr id="360" name="Rectangle 6"/>
          <p:cNvSpPr/>
          <p:nvPr/>
        </p:nvSpPr>
        <p:spPr bwMode="auto">
          <a:xfrm>
            <a:off x="165100" y="1735138"/>
            <a:ext cx="4291013" cy="4708525"/>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latin typeface="Arial" pitchFamily="34" charset="0"/>
              <a:cs typeface="Arial" pitchFamily="34" charset="0"/>
            </a:endParaRPr>
          </a:p>
        </p:txBody>
      </p:sp>
      <p:sp>
        <p:nvSpPr>
          <p:cNvPr id="361" name="33 Metin kutusu"/>
          <p:cNvSpPr txBox="1"/>
          <p:nvPr/>
        </p:nvSpPr>
        <p:spPr>
          <a:xfrm>
            <a:off x="1504950" y="1817688"/>
            <a:ext cx="3095625" cy="261937"/>
          </a:xfrm>
          <a:prstGeom prst="rect">
            <a:avLst/>
          </a:prstGeom>
          <a:noFill/>
        </p:spPr>
        <p:txBody>
          <a:bodyPr>
            <a:spAutoFit/>
          </a:bodyPr>
          <a:lstStyle/>
          <a:p>
            <a:pPr algn="ctr">
              <a:defRPr/>
            </a:pPr>
            <a:r>
              <a:rPr lang="tr-TR" sz="900" u="sng" dirty="0">
                <a:solidFill>
                  <a:srgbClr val="000000"/>
                </a:solidFill>
                <a:latin typeface="+mj-lt"/>
                <a:cs typeface="Arial" pitchFamily="34" charset="0"/>
              </a:rPr>
              <a:t>İthalât miktarı (milyon ABD Doları,  </a:t>
            </a:r>
            <a:r>
              <a:rPr lang="tr-TR" sz="900" u="sng" dirty="0" smtClean="0">
                <a:solidFill>
                  <a:srgbClr val="000000"/>
                </a:solidFill>
                <a:latin typeface="+mj-lt"/>
                <a:cs typeface="Arial" pitchFamily="34" charset="0"/>
              </a:rPr>
              <a:t>2018</a:t>
            </a:r>
            <a:r>
              <a:rPr lang="tr-TR" u="sng" dirty="0" smtClean="0">
                <a:solidFill>
                  <a:srgbClr val="000000"/>
                </a:solidFill>
                <a:latin typeface="Arial" pitchFamily="34" charset="0"/>
                <a:cs typeface="Arial" pitchFamily="34" charset="0"/>
              </a:rPr>
              <a:t>)</a:t>
            </a:r>
            <a:endParaRPr lang="tr-TR" u="sng" dirty="0">
              <a:solidFill>
                <a:srgbClr val="000000"/>
              </a:solidFill>
              <a:latin typeface="Arial" pitchFamily="34" charset="0"/>
              <a:cs typeface="Arial" pitchFamily="34" charset="0"/>
            </a:endParaRPr>
          </a:p>
        </p:txBody>
      </p:sp>
      <p:sp>
        <p:nvSpPr>
          <p:cNvPr id="362" name="Rectangle 6"/>
          <p:cNvSpPr/>
          <p:nvPr/>
        </p:nvSpPr>
        <p:spPr bwMode="auto">
          <a:xfrm>
            <a:off x="4621213" y="1735138"/>
            <a:ext cx="5126037" cy="4708525"/>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latin typeface="Arial" pitchFamily="34" charset="0"/>
              <a:cs typeface="Arial" pitchFamily="34" charset="0"/>
            </a:endParaRPr>
          </a:p>
        </p:txBody>
      </p:sp>
      <p:sp>
        <p:nvSpPr>
          <p:cNvPr id="363" name="33 Metin kutusu"/>
          <p:cNvSpPr txBox="1"/>
          <p:nvPr/>
        </p:nvSpPr>
        <p:spPr>
          <a:xfrm>
            <a:off x="4676775" y="1735138"/>
            <a:ext cx="1366838" cy="369887"/>
          </a:xfrm>
          <a:prstGeom prst="rect">
            <a:avLst/>
          </a:prstGeom>
          <a:noFill/>
        </p:spPr>
        <p:txBody>
          <a:bodyPr>
            <a:spAutoFit/>
          </a:bodyPr>
          <a:lstStyle/>
          <a:p>
            <a:pPr algn="ctr">
              <a:defRPr/>
            </a:pPr>
            <a:r>
              <a:rPr lang="tr-TR" sz="900" dirty="0">
                <a:solidFill>
                  <a:srgbClr val="000000"/>
                </a:solidFill>
                <a:latin typeface="+mj-lt"/>
                <a:cs typeface="Arial" pitchFamily="34" charset="0"/>
              </a:rPr>
              <a:t>Toplam ithalât</a:t>
            </a:r>
          </a:p>
          <a:p>
            <a:pPr algn="ctr">
              <a:defRPr/>
            </a:pPr>
            <a:r>
              <a:rPr lang="tr-TR" sz="900" u="sng" dirty="0">
                <a:solidFill>
                  <a:srgbClr val="000000"/>
                </a:solidFill>
                <a:latin typeface="+mj-lt"/>
                <a:cs typeface="Arial" pitchFamily="34" charset="0"/>
              </a:rPr>
              <a:t>içindeki payı</a:t>
            </a:r>
          </a:p>
        </p:txBody>
      </p:sp>
      <p:sp>
        <p:nvSpPr>
          <p:cNvPr id="364" name="28 Metin Yer Tutucusu"/>
          <p:cNvSpPr>
            <a:spLocks noGrp="1"/>
          </p:cNvSpPr>
          <p:nvPr>
            <p:custDataLst>
              <p:tags r:id="rId56"/>
            </p:custDataLst>
          </p:nvPr>
        </p:nvSpPr>
        <p:spPr bwMode="auto">
          <a:xfrm>
            <a:off x="4770438" y="3567113"/>
            <a:ext cx="523875" cy="252412"/>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3.0% </a:t>
            </a:r>
            <a:endParaRPr lang="tr-TR" sz="900" dirty="0">
              <a:solidFill>
                <a:srgbClr val="000000"/>
              </a:solidFill>
              <a:latin typeface="+mj-lt"/>
              <a:sym typeface="+mn-lt"/>
            </a:endParaRPr>
          </a:p>
        </p:txBody>
      </p:sp>
      <p:sp>
        <p:nvSpPr>
          <p:cNvPr id="365" name="28 Metin Yer Tutucusu"/>
          <p:cNvSpPr>
            <a:spLocks noGrp="1"/>
          </p:cNvSpPr>
          <p:nvPr>
            <p:custDataLst>
              <p:tags r:id="rId57"/>
            </p:custDataLst>
          </p:nvPr>
        </p:nvSpPr>
        <p:spPr bwMode="auto">
          <a:xfrm>
            <a:off x="4770438" y="4010025"/>
            <a:ext cx="523875"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1.3% </a:t>
            </a:r>
            <a:endParaRPr lang="tr-TR" sz="900" dirty="0">
              <a:solidFill>
                <a:srgbClr val="000000"/>
              </a:solidFill>
              <a:latin typeface="+mj-lt"/>
              <a:sym typeface="+mn-lt"/>
            </a:endParaRPr>
          </a:p>
        </p:txBody>
      </p:sp>
      <p:sp>
        <p:nvSpPr>
          <p:cNvPr id="366" name="28 Metin Yer Tutucusu"/>
          <p:cNvSpPr>
            <a:spLocks noGrp="1"/>
          </p:cNvSpPr>
          <p:nvPr>
            <p:custDataLst>
              <p:tags r:id="rId58"/>
            </p:custDataLst>
          </p:nvPr>
        </p:nvSpPr>
        <p:spPr bwMode="auto">
          <a:xfrm>
            <a:off x="4770438" y="4443413"/>
            <a:ext cx="523875" cy="254000"/>
          </a:xfrm>
          <a:prstGeom prst="roundRect">
            <a:avLst>
              <a:gd name="adj" fmla="val 50000"/>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0.1%</a:t>
            </a:r>
            <a:r>
              <a:rPr lang="tr-TR" sz="1200" dirty="0" smtClean="0">
                <a:solidFill>
                  <a:srgbClr val="000000"/>
                </a:solidFill>
              </a:rPr>
              <a:t> </a:t>
            </a:r>
            <a:endParaRPr lang="tr-TR" sz="1200" dirty="0">
              <a:solidFill>
                <a:srgbClr val="000000"/>
              </a:solidFill>
              <a:sym typeface="+mn-lt"/>
            </a:endParaRPr>
          </a:p>
        </p:txBody>
      </p:sp>
      <p:sp>
        <p:nvSpPr>
          <p:cNvPr id="367" name="28 Metin Yer Tutucusu"/>
          <p:cNvSpPr>
            <a:spLocks noGrp="1"/>
          </p:cNvSpPr>
          <p:nvPr>
            <p:custDataLst>
              <p:tags r:id="rId59"/>
            </p:custDataLst>
          </p:nvPr>
        </p:nvSpPr>
        <p:spPr bwMode="auto">
          <a:xfrm>
            <a:off x="4770438" y="4886325"/>
            <a:ext cx="523875"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0.1% </a:t>
            </a:r>
            <a:endParaRPr lang="tr-TR" sz="900" dirty="0">
              <a:solidFill>
                <a:srgbClr val="000000"/>
              </a:solidFill>
              <a:latin typeface="+mj-lt"/>
              <a:sym typeface="+mn-lt"/>
            </a:endParaRPr>
          </a:p>
        </p:txBody>
      </p:sp>
      <p:sp>
        <p:nvSpPr>
          <p:cNvPr id="368" name="28 Metin Yer Tutucusu"/>
          <p:cNvSpPr>
            <a:spLocks noGrp="1"/>
          </p:cNvSpPr>
          <p:nvPr>
            <p:custDataLst>
              <p:tags r:id="rId60"/>
            </p:custDataLst>
          </p:nvPr>
        </p:nvSpPr>
        <p:spPr bwMode="auto">
          <a:xfrm>
            <a:off x="4770438" y="5295900"/>
            <a:ext cx="523875"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0.0%</a:t>
            </a:r>
            <a:r>
              <a:rPr lang="tr-TR" sz="1200" dirty="0" smtClean="0">
                <a:solidFill>
                  <a:srgbClr val="000000"/>
                </a:solidFill>
              </a:rPr>
              <a:t> </a:t>
            </a:r>
            <a:endParaRPr lang="tr-TR" sz="1200" dirty="0">
              <a:solidFill>
                <a:srgbClr val="000000"/>
              </a:solidFill>
              <a:sym typeface="+mn-lt"/>
            </a:endParaRPr>
          </a:p>
        </p:txBody>
      </p:sp>
      <p:sp>
        <p:nvSpPr>
          <p:cNvPr id="369" name="28 Metin Yer Tutucusu"/>
          <p:cNvSpPr>
            <a:spLocks noGrp="1"/>
          </p:cNvSpPr>
          <p:nvPr>
            <p:custDataLst>
              <p:tags r:id="rId61"/>
            </p:custDataLst>
          </p:nvPr>
        </p:nvSpPr>
        <p:spPr bwMode="auto">
          <a:xfrm>
            <a:off x="4770438" y="5715000"/>
            <a:ext cx="523875"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0.0%</a:t>
            </a:r>
            <a:r>
              <a:rPr lang="tr-TR" sz="1200" dirty="0" smtClean="0">
                <a:solidFill>
                  <a:srgbClr val="000000"/>
                </a:solidFill>
              </a:rPr>
              <a:t> </a:t>
            </a:r>
            <a:endParaRPr lang="tr-TR" sz="1200" dirty="0">
              <a:solidFill>
                <a:srgbClr val="000000"/>
              </a:solidFill>
              <a:sym typeface="+mn-lt"/>
            </a:endParaRPr>
          </a:p>
        </p:txBody>
      </p:sp>
      <p:sp>
        <p:nvSpPr>
          <p:cNvPr id="370" name="28 Metin Yer Tutucusu"/>
          <p:cNvSpPr>
            <a:spLocks noGrp="1"/>
          </p:cNvSpPr>
          <p:nvPr>
            <p:custDataLst>
              <p:tags r:id="rId62"/>
            </p:custDataLst>
          </p:nvPr>
        </p:nvSpPr>
        <p:spPr bwMode="auto">
          <a:xfrm>
            <a:off x="4770438" y="6096000"/>
            <a:ext cx="523875"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0.0%</a:t>
            </a:r>
            <a:r>
              <a:rPr lang="tr-TR" sz="1200" dirty="0" smtClean="0">
                <a:solidFill>
                  <a:srgbClr val="000000"/>
                </a:solidFill>
              </a:rPr>
              <a:t> </a:t>
            </a:r>
            <a:endParaRPr lang="tr-TR" sz="1200" dirty="0">
              <a:solidFill>
                <a:srgbClr val="000000"/>
              </a:solidFill>
              <a:sym typeface="+mn-lt"/>
            </a:endParaRPr>
          </a:p>
        </p:txBody>
      </p:sp>
      <p:sp>
        <p:nvSpPr>
          <p:cNvPr id="371" name="33 Metin kutusu"/>
          <p:cNvSpPr txBox="1"/>
          <p:nvPr/>
        </p:nvSpPr>
        <p:spPr>
          <a:xfrm>
            <a:off x="6173788" y="1735138"/>
            <a:ext cx="3454400" cy="231775"/>
          </a:xfrm>
          <a:prstGeom prst="rect">
            <a:avLst/>
          </a:prstGeom>
          <a:noFill/>
        </p:spPr>
        <p:txBody>
          <a:bodyPr>
            <a:spAutoFit/>
          </a:bodyPr>
          <a:lstStyle/>
          <a:p>
            <a:pPr algn="ctr">
              <a:defRPr/>
            </a:pPr>
            <a:r>
              <a:rPr lang="tr-TR" sz="900" u="sng" dirty="0">
                <a:solidFill>
                  <a:srgbClr val="000000"/>
                </a:solidFill>
                <a:latin typeface="+mj-lt"/>
                <a:cs typeface="Arial" pitchFamily="34" charset="0"/>
              </a:rPr>
              <a:t>İthalât miktarı (milyon ABD doları, </a:t>
            </a:r>
            <a:r>
              <a:rPr lang="tr-TR" sz="900" u="sng" dirty="0" smtClean="0">
                <a:solidFill>
                  <a:srgbClr val="000000"/>
                </a:solidFill>
                <a:latin typeface="+mj-lt"/>
                <a:cs typeface="Arial" pitchFamily="34" charset="0"/>
              </a:rPr>
              <a:t>2018)</a:t>
            </a:r>
            <a:endParaRPr lang="tr-TR" sz="900" u="sng" dirty="0">
              <a:solidFill>
                <a:srgbClr val="000000"/>
              </a:solidFill>
              <a:latin typeface="+mj-lt"/>
              <a:cs typeface="Arial" pitchFamily="34" charset="0"/>
            </a:endParaRPr>
          </a:p>
        </p:txBody>
      </p:sp>
      <p:sp>
        <p:nvSpPr>
          <p:cNvPr id="372" name="28 Metin Yer Tutucusu"/>
          <p:cNvSpPr>
            <a:spLocks noGrp="1"/>
          </p:cNvSpPr>
          <p:nvPr>
            <p:custDataLst>
              <p:tags r:id="rId63"/>
            </p:custDataLst>
          </p:nvPr>
        </p:nvSpPr>
        <p:spPr bwMode="auto">
          <a:xfrm>
            <a:off x="4770438" y="2711450"/>
            <a:ext cx="523875"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30%</a:t>
            </a:r>
            <a:r>
              <a:rPr lang="tr-TR" sz="1200" dirty="0" smtClean="0">
                <a:solidFill>
                  <a:srgbClr val="000000"/>
                </a:solidFill>
              </a:rPr>
              <a:t> </a:t>
            </a:r>
            <a:endParaRPr lang="tr-TR" sz="1200" dirty="0">
              <a:solidFill>
                <a:srgbClr val="000000"/>
              </a:solidFill>
              <a:sym typeface="+mn-lt"/>
            </a:endParaRPr>
          </a:p>
        </p:txBody>
      </p:sp>
      <p:sp>
        <p:nvSpPr>
          <p:cNvPr id="373" name="28 Metin Yer Tutucusu"/>
          <p:cNvSpPr>
            <a:spLocks noGrp="1"/>
          </p:cNvSpPr>
          <p:nvPr>
            <p:custDataLst>
              <p:tags r:id="rId64"/>
            </p:custDataLst>
          </p:nvPr>
        </p:nvSpPr>
        <p:spPr bwMode="auto">
          <a:xfrm>
            <a:off x="4770438" y="2273300"/>
            <a:ext cx="525462" cy="252413"/>
          </a:xfrm>
          <a:prstGeom prst="roundRect">
            <a:avLst>
              <a:gd name="adj" fmla="val 49686"/>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56% </a:t>
            </a:r>
            <a:endParaRPr lang="tr-TR" sz="900" dirty="0">
              <a:solidFill>
                <a:srgbClr val="000000"/>
              </a:solidFill>
              <a:latin typeface="+mj-lt"/>
              <a:sym typeface="+mn-lt"/>
            </a:endParaRPr>
          </a:p>
        </p:txBody>
      </p:sp>
      <p:sp>
        <p:nvSpPr>
          <p:cNvPr id="374" name="28 Metin Yer Tutucusu"/>
          <p:cNvSpPr>
            <a:spLocks noGrp="1"/>
          </p:cNvSpPr>
          <p:nvPr>
            <p:custDataLst>
              <p:tags r:id="rId65"/>
            </p:custDataLst>
          </p:nvPr>
        </p:nvSpPr>
        <p:spPr bwMode="auto">
          <a:xfrm>
            <a:off x="4770438" y="3113088"/>
            <a:ext cx="523875" cy="254000"/>
          </a:xfrm>
          <a:prstGeom prst="roundRect">
            <a:avLst>
              <a:gd name="adj" fmla="val 50000"/>
            </a:avLst>
          </a:prstGeom>
          <a:solidFill>
            <a:schemeClr val="bg1"/>
          </a:solidFill>
          <a:ln w="9525">
            <a:solidFill>
              <a:schemeClr val="tx1"/>
            </a:solidFill>
            <a:miter lim="800000"/>
            <a:headEnd/>
            <a:tailEnd/>
          </a:ln>
          <a:effectLst/>
        </p:spPr>
        <p:txBody>
          <a:bodyPr wrap="none" lIns="0" tIns="0" rIns="0" bIns="0" anchor="ct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r>
              <a:rPr lang="tr-TR" sz="900" dirty="0" smtClean="0">
                <a:solidFill>
                  <a:srgbClr val="000000"/>
                </a:solidFill>
                <a:latin typeface="+mj-lt"/>
              </a:rPr>
              <a:t>4.8% </a:t>
            </a:r>
            <a:endParaRPr lang="tr-TR" sz="900" dirty="0">
              <a:solidFill>
                <a:srgbClr val="000000"/>
              </a:solidFill>
              <a:latin typeface="+mj-lt"/>
              <a:sym typeface="+mn-lt"/>
            </a:endParaRPr>
          </a:p>
        </p:txBody>
      </p:sp>
      <p:sp>
        <p:nvSpPr>
          <p:cNvPr id="1233234" name="Metin Yer Tutucusu 3"/>
          <p:cNvSpPr txBox="1">
            <a:spLocks/>
          </p:cNvSpPr>
          <p:nvPr/>
        </p:nvSpPr>
        <p:spPr bwMode="auto">
          <a:xfrm>
            <a:off x="184150" y="6543675"/>
            <a:ext cx="8739188" cy="177800"/>
          </a:xfrm>
          <a:prstGeom prst="rect">
            <a:avLst/>
          </a:prstGeom>
          <a:noFill/>
          <a:ln w="9525">
            <a:noFill/>
            <a:miter lim="800000"/>
            <a:headEnd/>
            <a:tailEnd/>
          </a:ln>
        </p:spPr>
        <p:txBody>
          <a:bodyPr/>
          <a:lstStyle/>
          <a:p>
            <a:pPr>
              <a:spcBef>
                <a:spcPct val="100000"/>
              </a:spcBef>
              <a:buClr>
                <a:schemeClr val="tx1"/>
              </a:buClr>
              <a:buFont typeface="Wingdings" pitchFamily="2" charset="2"/>
              <a:buNone/>
            </a:pPr>
            <a:r>
              <a:rPr lang="tr-TR" sz="900" b="0" dirty="0"/>
              <a:t>Kaynak: TÜİK, Dış Ticaret İstatistikleri Veri Tabanı, </a:t>
            </a:r>
            <a:r>
              <a:rPr lang="tr-TR" sz="900" b="0" dirty="0">
                <a:hlinkClick r:id="rId74"/>
              </a:rPr>
              <a:t>http://rapory.tuik.gov.tr/07-05-2019-16:31:11-1670523931783726556994977847.html?</a:t>
            </a:r>
            <a:r>
              <a:rPr lang="tr-TR" sz="900" b="0" dirty="0"/>
              <a:t>, 2018 (E.T. 07.05.2019</a:t>
            </a:r>
            <a:r>
              <a:rPr lang="tr-TR" sz="900" b="0" dirty="0" smtClean="0"/>
              <a:t>).</a:t>
            </a:r>
            <a:endParaRPr lang="tr-TR" sz="900" b="0" dirty="0"/>
          </a:p>
        </p:txBody>
      </p:sp>
      <p:sp>
        <p:nvSpPr>
          <p:cNvPr id="1233235"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80FBBD0A-2A04-49EB-881D-003F25F57980}" type="slidenum">
              <a:rPr lang="en-US"/>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0533" name="Object 229"/>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0544" name="think-cell Slide" r:id="rId5" imgW="360" imgH="360" progId="">
                  <p:embed/>
                </p:oleObj>
              </mc:Choice>
              <mc:Fallback>
                <p:oleObj name="think-cell Slide" r:id="rId5" imgW="360" imgH="360" progId="">
                  <p:embed/>
                  <p:pic>
                    <p:nvPicPr>
                      <p:cNvPr id="0" name="Picture 2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lnSpc>
                <a:spcPct val="140000"/>
              </a:lnSpc>
              <a:defRPr/>
            </a:pPr>
            <a:endParaRPr lang="tr-TR" sz="2800" dirty="0">
              <a:solidFill>
                <a:schemeClr val="bg1"/>
              </a:solidFill>
              <a:latin typeface="Book Antiqua"/>
              <a:cs typeface="Arial"/>
              <a:sym typeface="Book Antiqua"/>
            </a:endParaRPr>
          </a:p>
        </p:txBody>
      </p:sp>
      <p:sp>
        <p:nvSpPr>
          <p:cNvPr id="2" name="Dikdörtgen 1"/>
          <p:cNvSpPr/>
          <p:nvPr/>
        </p:nvSpPr>
        <p:spPr bwMode="auto">
          <a:xfrm>
            <a:off x="0" y="14288"/>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250536" name="Title 2"/>
          <p:cNvSpPr>
            <a:spLocks noGrp="1"/>
          </p:cNvSpPr>
          <p:nvPr>
            <p:ph type="ctrTitle"/>
          </p:nvPr>
        </p:nvSpPr>
        <p:spPr>
          <a:xfrm>
            <a:off x="1600200" y="1219200"/>
            <a:ext cx="6704013" cy="1143000"/>
          </a:xfrm>
        </p:spPr>
        <p:txBody>
          <a:bodyPr/>
          <a:lstStyle/>
          <a:p>
            <a:pPr eaLnBrk="1" hangingPunct="1"/>
            <a:r>
              <a:rPr lang="tr-TR" altLang="tr-TR" sz="2800" smtClean="0"/>
              <a:t>3) Mardin’in sınaî yapısı</a:t>
            </a:r>
            <a:endParaRPr lang="en-US" altLang="tr-TR"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24" name="Object 324"/>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75" name="think-cell Slide" r:id="rId6" imgW="360" imgH="360" progId="">
                  <p:embed/>
                </p:oleObj>
              </mc:Choice>
              <mc:Fallback>
                <p:oleObj name="think-cell Slide" r:id="rId6" imgW="360" imgH="360" progId="">
                  <p:embed/>
                  <p:pic>
                    <p:nvPicPr>
                      <p:cNvPr id="0" name="Picture 3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Dikdörtgen 20"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400" b="0" dirty="0">
              <a:solidFill>
                <a:schemeClr val="bg1"/>
              </a:solidFill>
              <a:latin typeface="+mn-lt"/>
              <a:cs typeface="+mn-cs"/>
              <a:sym typeface="+mn-lt"/>
            </a:endParaRPr>
          </a:p>
        </p:txBody>
      </p:sp>
      <p:sp>
        <p:nvSpPr>
          <p:cNvPr id="1229136" name="Başlık 1"/>
          <p:cNvSpPr>
            <a:spLocks noGrp="1"/>
          </p:cNvSpPr>
          <p:nvPr>
            <p:ph type="title"/>
          </p:nvPr>
        </p:nvSpPr>
        <p:spPr>
          <a:xfrm>
            <a:off x="374650" y="377825"/>
            <a:ext cx="9396413" cy="411163"/>
          </a:xfrm>
        </p:spPr>
        <p:txBody>
          <a:bodyPr/>
          <a:lstStyle/>
          <a:p>
            <a:pPr eaLnBrk="1" hangingPunct="1"/>
            <a:r>
              <a:rPr lang="tr-TR" smtClean="0"/>
              <a:t>Mardin sanayii; </a:t>
            </a:r>
            <a:r>
              <a:rPr lang="tr-TR" i="1" smtClean="0"/>
              <a:t>gıda, inşaat ve tekstil </a:t>
            </a:r>
            <a:r>
              <a:rPr lang="tr-TR" smtClean="0"/>
              <a:t>sektörlerinde uzmanlaşıyor.</a:t>
            </a:r>
          </a:p>
        </p:txBody>
      </p:sp>
      <p:sp>
        <p:nvSpPr>
          <p:cNvPr id="1229137" name="Metin Yer Tutucusu 3"/>
          <p:cNvSpPr>
            <a:spLocks noGrp="1"/>
          </p:cNvSpPr>
          <p:nvPr>
            <p:ph type="body" sz="quarter" idx="4294967295"/>
          </p:nvPr>
        </p:nvSpPr>
        <p:spPr>
          <a:xfrm>
            <a:off x="509588" y="6357938"/>
            <a:ext cx="7615237" cy="190500"/>
          </a:xfrm>
        </p:spPr>
        <p:txBody>
          <a:bodyPr/>
          <a:lstStyle/>
          <a:p>
            <a:pPr marL="0" indent="0" eaLnBrk="1" hangingPunct="1">
              <a:buFont typeface="Wingdings" pitchFamily="2" charset="2"/>
              <a:buNone/>
            </a:pPr>
            <a:r>
              <a:rPr lang="tr-TR" sz="1000" smtClean="0"/>
              <a:t>Kaynak: MTSO, KTSO, NTSO, İstatistikler, 31.12.2018.</a:t>
            </a:r>
          </a:p>
        </p:txBody>
      </p:sp>
      <p:sp>
        <p:nvSpPr>
          <p:cNvPr id="6" name="Rectangle 8"/>
          <p:cNvSpPr/>
          <p:nvPr/>
        </p:nvSpPr>
        <p:spPr bwMode="auto">
          <a:xfrm>
            <a:off x="379413" y="1117600"/>
            <a:ext cx="9070975" cy="338138"/>
          </a:xfrm>
          <a:prstGeom prst="rect">
            <a:avLst/>
          </a:prstGeom>
          <a:solidFill>
            <a:srgbClr val="3C3C3C"/>
          </a:solidFill>
          <a:ln w="9525" cap="flat" cmpd="sng" algn="ctr">
            <a:solidFill>
              <a:schemeClr val="bg1">
                <a:lumMod val="75000"/>
              </a:schemeClr>
            </a:solidFill>
            <a:prstDash val="solid"/>
            <a:round/>
            <a:headEnd type="none" w="med" len="med"/>
            <a:tailEnd type="none" w="med" len="med"/>
          </a:ln>
          <a:effectLst/>
        </p:spPr>
        <p:txBody>
          <a:bodyPr wrap="none" lIns="89984" tIns="46792" rIns="89984" bIns="46792" anchor="ctr"/>
          <a:lstStyle/>
          <a:p>
            <a:pPr algn="ctr" eaLnBrk="0" hangingPunct="0">
              <a:defRPr/>
            </a:pPr>
            <a:r>
              <a:rPr lang="tr-TR" sz="1400" dirty="0">
                <a:solidFill>
                  <a:srgbClr val="FFFFFF"/>
                </a:solidFill>
                <a:latin typeface="Arial" pitchFamily="34" charset="0"/>
                <a:cs typeface="Arial" pitchFamily="34" charset="0"/>
              </a:rPr>
              <a:t>Genel bilgiler </a:t>
            </a:r>
            <a:endParaRPr lang="en-US" sz="1400" dirty="0">
              <a:solidFill>
                <a:srgbClr val="FFFFFF"/>
              </a:solidFill>
              <a:latin typeface="Arial" pitchFamily="34" charset="0"/>
              <a:cs typeface="Arial" pitchFamily="34" charset="0"/>
            </a:endParaRPr>
          </a:p>
        </p:txBody>
      </p:sp>
      <p:sp>
        <p:nvSpPr>
          <p:cNvPr id="7" name="Rectangle 9"/>
          <p:cNvSpPr/>
          <p:nvPr/>
        </p:nvSpPr>
        <p:spPr bwMode="auto">
          <a:xfrm>
            <a:off x="379413" y="1516063"/>
            <a:ext cx="9050337" cy="1630362"/>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89984" tIns="46792" rIns="89984" bIns="46792"/>
          <a:lstStyle/>
          <a:p>
            <a:pPr marL="171450" indent="-171450">
              <a:buFont typeface="Arial" panose="020B0604020202020204" pitchFamily="34" charset="0"/>
              <a:buChar char="•"/>
              <a:defRPr/>
            </a:pPr>
            <a:r>
              <a:rPr lang="tr-TR" sz="1400" b="0" dirty="0">
                <a:latin typeface="+mj-lt"/>
                <a:cs typeface="Arial" pitchFamily="34" charset="0"/>
              </a:rPr>
              <a:t>Mardin’de sanayi; gıda, yapı elemanları ve tekstil ağırlıklı bir alt </a:t>
            </a:r>
            <a:r>
              <a:rPr lang="tr-TR" sz="1400" b="0" dirty="0" err="1">
                <a:latin typeface="+mj-lt"/>
                <a:cs typeface="Arial" pitchFamily="34" charset="0"/>
              </a:rPr>
              <a:t>sektörel</a:t>
            </a:r>
            <a:r>
              <a:rPr lang="tr-TR" sz="1400" b="0" dirty="0">
                <a:latin typeface="+mj-lt"/>
                <a:cs typeface="Arial" pitchFamily="34" charset="0"/>
              </a:rPr>
              <a:t> yapılanmaya sahiptir.</a:t>
            </a:r>
          </a:p>
          <a:p>
            <a:pPr marL="171450" indent="-171450">
              <a:buFont typeface="Arial" panose="020B0604020202020204" pitchFamily="34" charset="0"/>
              <a:buChar char="•"/>
              <a:defRPr/>
            </a:pPr>
            <a:r>
              <a:rPr lang="tr-TR" sz="1400" b="0" dirty="0">
                <a:latin typeface="+mj-lt"/>
                <a:cs typeface="Arial" pitchFamily="34" charset="0"/>
              </a:rPr>
              <a:t>Mardin, Ticaret ve Sanayi Odalarının organizasyonuyla paralel olarak temelde üç bölgesel sınaî yapılanma içerisindedir: </a:t>
            </a:r>
          </a:p>
          <a:p>
            <a:pPr>
              <a:defRPr/>
            </a:pPr>
            <a:r>
              <a:rPr lang="tr-TR" sz="1400" b="0" dirty="0">
                <a:latin typeface="+mj-lt"/>
                <a:cs typeface="Arial" pitchFamily="34" charset="0"/>
              </a:rPr>
              <a:t>    1) Mardin Ticaret ve Sanayi Odası (MTSO) Bölgesi: Merkez (</a:t>
            </a:r>
            <a:r>
              <a:rPr lang="tr-TR" sz="1400" b="0" dirty="0" err="1">
                <a:latin typeface="+mj-lt"/>
                <a:cs typeface="Arial" pitchFamily="34" charset="0"/>
              </a:rPr>
              <a:t>Artuklu</a:t>
            </a:r>
            <a:r>
              <a:rPr lang="tr-TR" sz="1400" b="0" dirty="0">
                <a:latin typeface="+mj-lt"/>
                <a:cs typeface="Arial" pitchFamily="34" charset="0"/>
              </a:rPr>
              <a:t>), Dargeçit, Derik, Mazıdağı, Midyat,</a:t>
            </a:r>
          </a:p>
          <a:p>
            <a:pPr>
              <a:defRPr/>
            </a:pPr>
            <a:r>
              <a:rPr lang="tr-TR" sz="1400" b="0" dirty="0">
                <a:latin typeface="+mj-lt"/>
                <a:cs typeface="Arial" pitchFamily="34" charset="0"/>
              </a:rPr>
              <a:t>        Ömerli, Savur ve Yeşilli İlçeleri.</a:t>
            </a:r>
          </a:p>
          <a:p>
            <a:pPr>
              <a:defRPr/>
            </a:pPr>
            <a:r>
              <a:rPr lang="tr-TR" sz="1400" b="0" dirty="0">
                <a:latin typeface="+mj-lt"/>
                <a:cs typeface="Arial" pitchFamily="34" charset="0"/>
              </a:rPr>
              <a:t>    2) Kızıltepe Ticaret ve Sanayi Odası (KTSO) Bölgesi: Kızıltepe İlçesi</a:t>
            </a:r>
          </a:p>
          <a:p>
            <a:pPr>
              <a:defRPr/>
            </a:pPr>
            <a:r>
              <a:rPr lang="tr-TR" sz="1400" b="0" dirty="0">
                <a:latin typeface="+mj-lt"/>
                <a:cs typeface="Arial" pitchFamily="34" charset="0"/>
              </a:rPr>
              <a:t>    3) Nusaybin Ticaret ve Sanayi Odası (NTSO) Bölgesi: Nusaybin İlçesi</a:t>
            </a:r>
          </a:p>
          <a:p>
            <a:pPr>
              <a:defRPr/>
            </a:pPr>
            <a:endParaRPr lang="tr-TR" sz="1250" b="0" dirty="0">
              <a:latin typeface="+mj-lt"/>
              <a:cs typeface="Arial" pitchFamily="34" charset="0"/>
            </a:endParaRPr>
          </a:p>
        </p:txBody>
      </p:sp>
      <p:sp>
        <p:nvSpPr>
          <p:cNvPr id="1229140" name="AutoShape 4"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275" y="-144463"/>
            <a:ext cx="330200" cy="304801"/>
          </a:xfrm>
          <a:prstGeom prst="rect">
            <a:avLst/>
          </a:prstGeom>
          <a:noFill/>
          <a:ln w="9525">
            <a:noFill/>
            <a:miter lim="800000"/>
            <a:headEnd/>
            <a:tailEnd/>
          </a:ln>
        </p:spPr>
        <p:txBody>
          <a:bodyPr lIns="91424" tIns="45713" rIns="91424" bIns="45713"/>
          <a:lstStyle/>
          <a:p>
            <a:endParaRPr lang="tr-TR"/>
          </a:p>
        </p:txBody>
      </p:sp>
      <p:sp>
        <p:nvSpPr>
          <p:cNvPr id="1229141" name="AutoShape 6"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275" y="-144463"/>
            <a:ext cx="330200" cy="304801"/>
          </a:xfrm>
          <a:prstGeom prst="rect">
            <a:avLst/>
          </a:prstGeom>
          <a:noFill/>
          <a:ln w="9525">
            <a:noFill/>
            <a:miter lim="800000"/>
            <a:headEnd/>
            <a:tailEnd/>
          </a:ln>
        </p:spPr>
        <p:txBody>
          <a:bodyPr lIns="91424" tIns="45713" rIns="91424" bIns="45713"/>
          <a:lstStyle/>
          <a:p>
            <a:endParaRPr lang="tr-TR"/>
          </a:p>
        </p:txBody>
      </p:sp>
      <p:graphicFrame>
        <p:nvGraphicFramePr>
          <p:cNvPr id="1229132" name="Grafik 10"/>
          <p:cNvGraphicFramePr>
            <a:graphicFrameLocks/>
          </p:cNvGraphicFramePr>
          <p:nvPr/>
        </p:nvGraphicFramePr>
        <p:xfrm>
          <a:off x="409575" y="3290888"/>
          <a:ext cx="2852738" cy="2816225"/>
        </p:xfrm>
        <a:graphic>
          <a:graphicData uri="http://schemas.openxmlformats.org/presentationml/2006/ole">
            <mc:AlternateContent xmlns:mc="http://schemas.openxmlformats.org/markup-compatibility/2006">
              <mc:Choice xmlns:v="urn:schemas-microsoft-com:vml" Requires="v">
                <p:oleObj spid="_x0000_s1229176" r:id="rId8" imgW="2853175" imgH="2816596" progId="Excel.Chart.8">
                  <p:embed/>
                </p:oleObj>
              </mc:Choice>
              <mc:Fallback>
                <p:oleObj r:id="rId8" imgW="2853175" imgH="2816596" progId="Excel.Chart.8">
                  <p:embed/>
                  <p:pic>
                    <p:nvPicPr>
                      <p:cNvPr id="0" name="Grafik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575" y="3290888"/>
                        <a:ext cx="2852738"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33" name="Grafik 11"/>
          <p:cNvGraphicFramePr>
            <a:graphicFrameLocks/>
          </p:cNvGraphicFramePr>
          <p:nvPr/>
        </p:nvGraphicFramePr>
        <p:xfrm>
          <a:off x="3508375" y="3290888"/>
          <a:ext cx="2867025" cy="2932112"/>
        </p:xfrm>
        <a:graphic>
          <a:graphicData uri="http://schemas.openxmlformats.org/presentationml/2006/ole">
            <mc:AlternateContent xmlns:mc="http://schemas.openxmlformats.org/markup-compatibility/2006">
              <mc:Choice xmlns:v="urn:schemas-microsoft-com:vml" Requires="v">
                <p:oleObj spid="_x0000_s1229177" r:id="rId10" imgW="2865368" imgH="2932430" progId="Excel.Chart.8">
                  <p:embed/>
                </p:oleObj>
              </mc:Choice>
              <mc:Fallback>
                <p:oleObj r:id="rId10" imgW="2865368" imgH="2932430" progId="Excel.Chart.8">
                  <p:embed/>
                  <p:pic>
                    <p:nvPicPr>
                      <p:cNvPr id="0" name="Grafik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8375" y="3290888"/>
                        <a:ext cx="2867025" cy="293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34" name="Grafik 12"/>
          <p:cNvGraphicFramePr>
            <a:graphicFrameLocks/>
          </p:cNvGraphicFramePr>
          <p:nvPr/>
        </p:nvGraphicFramePr>
        <p:xfrm>
          <a:off x="6589713" y="3290888"/>
          <a:ext cx="3008312" cy="2932112"/>
        </p:xfrm>
        <a:graphic>
          <a:graphicData uri="http://schemas.openxmlformats.org/presentationml/2006/ole">
            <mc:AlternateContent xmlns:mc="http://schemas.openxmlformats.org/markup-compatibility/2006">
              <mc:Choice xmlns:v="urn:schemas-microsoft-com:vml" Requires="v">
                <p:oleObj spid="_x0000_s1229178" r:id="rId12" imgW="3005588" imgH="2932430" progId="Excel.Chart.8">
                  <p:embed/>
                </p:oleObj>
              </mc:Choice>
              <mc:Fallback>
                <p:oleObj r:id="rId12" imgW="3005588" imgH="2932430" progId="Excel.Chart.8">
                  <p:embed/>
                  <p:pic>
                    <p:nvPicPr>
                      <p:cNvPr id="0" name="Grafik 1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3290888"/>
                        <a:ext cx="3008312" cy="293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42"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53077A3F-9BD9-4E34-B026-58A1454DDEB9}" type="slidenum">
              <a:rPr lang="en-US"/>
              <a:pPr/>
              <a:t>21</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1473" name="Başlık 1"/>
          <p:cNvSpPr>
            <a:spLocks noGrp="1"/>
          </p:cNvSpPr>
          <p:nvPr>
            <p:ph type="title"/>
          </p:nvPr>
        </p:nvSpPr>
        <p:spPr>
          <a:xfrm>
            <a:off x="674688" y="547688"/>
            <a:ext cx="8656637" cy="715962"/>
          </a:xfrm>
        </p:spPr>
        <p:txBody>
          <a:bodyPr/>
          <a:lstStyle/>
          <a:p>
            <a:pPr eaLnBrk="1" hangingPunct="1"/>
            <a:r>
              <a:rPr lang="tr-TR" smtClean="0"/>
              <a:t>Mardin sanayiinde en fazla işletme </a:t>
            </a:r>
            <a:r>
              <a:rPr lang="tr-TR" i="1" smtClean="0"/>
              <a:t>gıda, metalik olmayan mineral ürün ve kauçuk-plastik ürün</a:t>
            </a:r>
            <a:r>
              <a:rPr lang="tr-TR" smtClean="0"/>
              <a:t> sektörlerinde.</a:t>
            </a:r>
          </a:p>
        </p:txBody>
      </p:sp>
      <p:sp>
        <p:nvSpPr>
          <p:cNvPr id="2281474" name="Slayt Numarası Yer Tutucusu 2"/>
          <p:cNvSpPr>
            <a:spLocks noGrp="1"/>
          </p:cNvSpPr>
          <p:nvPr>
            <p:ph type="sldNum" sz="quarter" idx="12"/>
          </p:nvPr>
        </p:nvSpPr>
        <p:spPr bwMode="auto">
          <a:xfrm>
            <a:off x="9331325" y="6510338"/>
            <a:ext cx="360363" cy="211137"/>
          </a:xfrm>
          <a:noFill/>
          <a:ln>
            <a:miter lim="800000"/>
            <a:headEnd/>
            <a:tailEnd/>
          </a:ln>
        </p:spPr>
        <p:txBody>
          <a:bodyPr vert="horz" wrap="square" lIns="91440" tIns="45720" rIns="91440" bIns="45720" numCol="1" anchor="t" anchorCtr="0" compatLnSpc="1">
            <a:prstTxWarp prst="textNoShape">
              <a:avLst/>
            </a:prstTxWarp>
          </a:bodyPr>
          <a:lstStyle/>
          <a:p>
            <a:fld id="{2E0464C1-5438-448B-AAB7-48C02E5973B9}" type="slidenum">
              <a:rPr lang="tr-TR" smtClean="0">
                <a:latin typeface="Arial" charset="0"/>
                <a:cs typeface="Arial" charset="0"/>
              </a:rPr>
              <a:pPr/>
              <a:t>22</a:t>
            </a:fld>
            <a:endParaRPr lang="tr-TR" smtClean="0">
              <a:latin typeface="Arial" charset="0"/>
              <a:cs typeface="Arial" charset="0"/>
            </a:endParaRPr>
          </a:p>
        </p:txBody>
      </p:sp>
      <p:graphicFrame>
        <p:nvGraphicFramePr>
          <p:cNvPr id="4" name="Tablo 3"/>
          <p:cNvGraphicFramePr>
            <a:graphicFrameLocks noGrp="1"/>
          </p:cNvGraphicFramePr>
          <p:nvPr/>
        </p:nvGraphicFramePr>
        <p:xfrm>
          <a:off x="674688" y="1263650"/>
          <a:ext cx="8740141" cy="4810493"/>
        </p:xfrm>
        <a:graphic>
          <a:graphicData uri="http://schemas.openxmlformats.org/drawingml/2006/table">
            <a:tbl>
              <a:tblPr>
                <a:tableStyleId>{5C22544A-7EE6-4342-B048-85BDC9FD1C3A}</a:tableStyleId>
              </a:tblPr>
              <a:tblGrid>
                <a:gridCol w="7543801"/>
                <a:gridCol w="1196340"/>
              </a:tblGrid>
              <a:tr h="202970">
                <a:tc>
                  <a:txBody>
                    <a:bodyPr/>
                    <a:lstStyle/>
                    <a:p>
                      <a:pPr algn="l" fontAlgn="b"/>
                      <a:r>
                        <a:rPr lang="tr-TR" sz="1100" b="1" i="0" u="none" strike="noStrike" dirty="0" smtClean="0">
                          <a:solidFill>
                            <a:srgbClr val="000000"/>
                          </a:solidFill>
                          <a:effectLst/>
                          <a:latin typeface="+mj-lt"/>
                        </a:rPr>
                        <a:t>İMALÂT ALT SEKTÖRLERİ</a:t>
                      </a:r>
                      <a:endParaRPr lang="tr-TR" sz="1100" b="1" i="0" u="none" strike="noStrike" dirty="0">
                        <a:solidFill>
                          <a:srgbClr val="000000"/>
                        </a:solidFill>
                        <a:effectLst/>
                        <a:latin typeface="+mj-lt"/>
                      </a:endParaRPr>
                    </a:p>
                  </a:txBody>
                  <a:tcPr marL="7620" marR="7620" marT="7620" marB="0" anchor="b"/>
                </a:tc>
                <a:tc>
                  <a:txBody>
                    <a:bodyPr/>
                    <a:lstStyle/>
                    <a:p>
                      <a:pPr algn="r" fontAlgn="ctr"/>
                      <a:r>
                        <a:rPr lang="tr-TR" sz="1100" b="1" i="0" u="none" strike="noStrike" dirty="0" smtClean="0">
                          <a:solidFill>
                            <a:srgbClr val="000000"/>
                          </a:solidFill>
                          <a:effectLst/>
                          <a:latin typeface="+mj-lt"/>
                        </a:rPr>
                        <a:t>İŞLETME SAYISI</a:t>
                      </a:r>
                      <a:endParaRPr lang="tr-TR" sz="1100" b="1" i="0" u="none" strike="noStrike" dirty="0">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 GIDA </a:t>
                      </a:r>
                      <a:r>
                        <a:rPr lang="tr-TR" sz="1100" u="none" strike="noStrike" dirty="0">
                          <a:effectLst/>
                          <a:latin typeface="+mj-lt"/>
                        </a:rPr>
                        <a:t>ÜRÜNLERİNİN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dirty="0">
                          <a:effectLst/>
                          <a:latin typeface="+mj-lt"/>
                        </a:rPr>
                        <a:t>125</a:t>
                      </a:r>
                      <a:endParaRPr lang="tr-TR" sz="1100" b="0" i="0" u="none" strike="noStrike" dirty="0">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2) DİĞER </a:t>
                      </a:r>
                      <a:r>
                        <a:rPr lang="tr-TR" sz="1100" u="none" strike="noStrike" dirty="0">
                          <a:effectLst/>
                          <a:latin typeface="+mj-lt"/>
                        </a:rPr>
                        <a:t>METALİK OLMAYAN MİNERAL ÜRÜNLERİN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60</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3) KAUÇUK </a:t>
                      </a:r>
                      <a:r>
                        <a:rPr lang="tr-TR" sz="1100" u="none" strike="noStrike" dirty="0">
                          <a:effectLst/>
                          <a:latin typeface="+mj-lt"/>
                        </a:rPr>
                        <a:t>VE PLASTİK ÜRÜNLERİN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51</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4) GİYİM </a:t>
                      </a:r>
                      <a:r>
                        <a:rPr lang="tr-TR" sz="1100" u="none" strike="noStrike" dirty="0">
                          <a:effectLst/>
                          <a:latin typeface="+mj-lt"/>
                        </a:rPr>
                        <a:t>EŞYALARININ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39</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5) DİĞER </a:t>
                      </a:r>
                      <a:r>
                        <a:rPr lang="tr-TR" sz="1100" u="none" strike="noStrike" dirty="0">
                          <a:effectLst/>
                          <a:latin typeface="+mj-lt"/>
                        </a:rPr>
                        <a:t>İMALATLAR</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36</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6)</a:t>
                      </a:r>
                      <a:r>
                        <a:rPr lang="tr-TR" sz="1100" u="none" strike="noStrike" baseline="0" dirty="0" smtClean="0">
                          <a:effectLst/>
                          <a:latin typeface="+mj-lt"/>
                        </a:rPr>
                        <a:t> </a:t>
                      </a:r>
                      <a:r>
                        <a:rPr lang="tr-TR" sz="1100" u="none" strike="noStrike" dirty="0" smtClean="0">
                          <a:effectLst/>
                          <a:latin typeface="+mj-lt"/>
                        </a:rPr>
                        <a:t>MOBİLYA </a:t>
                      </a:r>
                      <a:r>
                        <a:rPr lang="tr-TR" sz="1100" u="none" strike="noStrike" dirty="0">
                          <a:effectLst/>
                          <a:latin typeface="+mj-lt"/>
                        </a:rPr>
                        <a:t>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28</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7)</a:t>
                      </a:r>
                      <a:r>
                        <a:rPr lang="tr-TR" sz="1100" u="none" strike="noStrike" baseline="0" dirty="0" smtClean="0">
                          <a:effectLst/>
                          <a:latin typeface="+mj-lt"/>
                        </a:rPr>
                        <a:t> </a:t>
                      </a:r>
                      <a:r>
                        <a:rPr lang="tr-TR" sz="1100" u="none" strike="noStrike" dirty="0" smtClean="0">
                          <a:effectLst/>
                          <a:latin typeface="+mj-lt"/>
                        </a:rPr>
                        <a:t>FABRİKASYON </a:t>
                      </a:r>
                      <a:r>
                        <a:rPr lang="tr-TR" sz="1100" u="none" strike="noStrike" dirty="0">
                          <a:effectLst/>
                          <a:latin typeface="+mj-lt"/>
                        </a:rPr>
                        <a:t>METAL ÜRÜNLERİ İMALATI (MAKİNE VE TEÇHİZAT HARİÇ)</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24</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8)</a:t>
                      </a:r>
                      <a:r>
                        <a:rPr lang="tr-TR" sz="1100" u="none" strike="noStrike" baseline="0" dirty="0" smtClean="0">
                          <a:effectLst/>
                          <a:latin typeface="+mj-lt"/>
                        </a:rPr>
                        <a:t> </a:t>
                      </a:r>
                      <a:r>
                        <a:rPr lang="tr-TR" sz="1100" u="none" strike="noStrike" dirty="0" smtClean="0">
                          <a:effectLst/>
                          <a:latin typeface="+mj-lt"/>
                        </a:rPr>
                        <a:t>KİMYASALLARIN </a:t>
                      </a:r>
                      <a:r>
                        <a:rPr lang="tr-TR" sz="1100" u="none" strike="noStrike" dirty="0">
                          <a:effectLst/>
                          <a:latin typeface="+mj-lt"/>
                        </a:rPr>
                        <a:t>VE KİMYASAL ÜRÜNLERİN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23</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9)</a:t>
                      </a:r>
                      <a:r>
                        <a:rPr lang="tr-TR" sz="1100" u="none" strike="noStrike" baseline="0" dirty="0" smtClean="0">
                          <a:effectLst/>
                          <a:latin typeface="+mj-lt"/>
                        </a:rPr>
                        <a:t> </a:t>
                      </a:r>
                      <a:r>
                        <a:rPr lang="tr-TR" sz="1100" u="none" strike="noStrike" dirty="0" smtClean="0">
                          <a:effectLst/>
                          <a:latin typeface="+mj-lt"/>
                        </a:rPr>
                        <a:t>MAKİNE </a:t>
                      </a:r>
                      <a:r>
                        <a:rPr lang="tr-TR" sz="1100" u="none" strike="noStrike" dirty="0">
                          <a:effectLst/>
                          <a:latin typeface="+mj-lt"/>
                        </a:rPr>
                        <a:t>VE EKİPMANLARIN KURULUMU VE ONARIMI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19</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10)</a:t>
                      </a:r>
                      <a:r>
                        <a:rPr lang="tr-TR" sz="1100" u="none" strike="noStrike" baseline="0" dirty="0" smtClean="0">
                          <a:effectLst/>
                          <a:latin typeface="+mj-lt"/>
                        </a:rPr>
                        <a:t> </a:t>
                      </a:r>
                      <a:r>
                        <a:rPr lang="tr-TR" sz="1100" u="none" strike="noStrike" dirty="0" smtClean="0">
                          <a:effectLst/>
                          <a:latin typeface="+mj-lt"/>
                        </a:rPr>
                        <a:t>TEKSTİL </a:t>
                      </a:r>
                      <a:r>
                        <a:rPr lang="tr-TR" sz="1100" u="none" strike="noStrike" dirty="0">
                          <a:effectLst/>
                          <a:latin typeface="+mj-lt"/>
                        </a:rPr>
                        <a:t>ÜRÜNLERİNİN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16</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fi-FI" sz="1100" u="none" strike="noStrike" dirty="0" smtClean="0">
                          <a:effectLst/>
                          <a:latin typeface="+mj-lt"/>
                        </a:rPr>
                        <a:t>1</a:t>
                      </a:r>
                      <a:r>
                        <a:rPr lang="tr-TR" sz="1100" u="none" strike="noStrike" dirty="0" smtClean="0">
                          <a:effectLst/>
                          <a:latin typeface="+mj-lt"/>
                        </a:rPr>
                        <a:t>1)</a:t>
                      </a:r>
                      <a:r>
                        <a:rPr lang="tr-TR" sz="1100" u="none" strike="noStrike" baseline="0" dirty="0" smtClean="0">
                          <a:effectLst/>
                          <a:latin typeface="+mj-lt"/>
                        </a:rPr>
                        <a:t> </a:t>
                      </a:r>
                      <a:r>
                        <a:rPr lang="fi-FI" sz="1100" u="none" strike="noStrike" dirty="0" smtClean="0">
                          <a:effectLst/>
                          <a:latin typeface="+mj-lt"/>
                        </a:rPr>
                        <a:t>KAYITLI </a:t>
                      </a:r>
                      <a:r>
                        <a:rPr lang="fi-FI" sz="1100" u="none" strike="noStrike" dirty="0">
                          <a:effectLst/>
                          <a:latin typeface="+mj-lt"/>
                        </a:rPr>
                        <a:t>MEDYANIN BASILMASI VE ÇOĞALTILMASI</a:t>
                      </a:r>
                      <a:endParaRPr lang="fi-FI"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12</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12) </a:t>
                      </a:r>
                      <a:r>
                        <a:rPr lang="tr-TR" sz="1100" u="none" strike="noStrike" dirty="0">
                          <a:effectLst/>
                          <a:latin typeface="+mj-lt"/>
                        </a:rPr>
                        <a:t>BAŞKA YERDE SINIFLANDIRILMAMIŞ MAKİNE VE EKİPMAN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12</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13) </a:t>
                      </a:r>
                      <a:r>
                        <a:rPr lang="tr-TR" sz="1100" u="none" strike="noStrike" dirty="0">
                          <a:effectLst/>
                          <a:latin typeface="+mj-lt"/>
                        </a:rPr>
                        <a:t>ELEKTRİKLİ TEÇHİZAT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11</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14) </a:t>
                      </a:r>
                      <a:r>
                        <a:rPr lang="tr-TR" sz="1100" u="none" strike="noStrike" dirty="0">
                          <a:effectLst/>
                          <a:latin typeface="+mj-lt"/>
                        </a:rPr>
                        <a:t>İÇECEKLERİN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6</a:t>
                      </a:r>
                      <a:endParaRPr lang="tr-TR" sz="1100" b="0" i="0" u="none" strike="noStrike">
                        <a:solidFill>
                          <a:srgbClr val="000000"/>
                        </a:solidFill>
                        <a:effectLst/>
                        <a:latin typeface="+mj-lt"/>
                      </a:endParaRPr>
                    </a:p>
                  </a:txBody>
                  <a:tcPr marL="7620" marR="7620" marT="7620" marB="0" anchor="ctr"/>
                </a:tc>
              </a:tr>
              <a:tr h="380568">
                <a:tc>
                  <a:txBody>
                    <a:bodyPr/>
                    <a:lstStyle/>
                    <a:p>
                      <a:pPr algn="l" fontAlgn="b"/>
                      <a:r>
                        <a:rPr lang="tr-TR" sz="1100" u="none" strike="noStrike" dirty="0" smtClean="0">
                          <a:effectLst/>
                          <a:latin typeface="+mj-lt"/>
                        </a:rPr>
                        <a:t>15) AĞAÇ</a:t>
                      </a:r>
                      <a:r>
                        <a:rPr lang="tr-TR" sz="1100" u="none" strike="noStrike" dirty="0">
                          <a:effectLst/>
                          <a:latin typeface="+mj-lt"/>
                        </a:rPr>
                        <a:t>, AĞAÇ ÜRÜNLERİ VE MANTAR ÜRÜNLERİ İMALATI (MOBİLYA HARİÇ); SAZ, SAMAN VE BENZERİ MALZEMELERDEN ÖRÜLEREK YAPILAN EŞYALARIN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5</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16)</a:t>
                      </a:r>
                      <a:r>
                        <a:rPr lang="tr-TR" sz="1100" u="none" strike="noStrike" baseline="0" dirty="0" smtClean="0">
                          <a:effectLst/>
                          <a:latin typeface="+mj-lt"/>
                        </a:rPr>
                        <a:t> </a:t>
                      </a:r>
                      <a:r>
                        <a:rPr lang="tr-TR" sz="1100" u="none" strike="noStrike" dirty="0" smtClean="0">
                          <a:effectLst/>
                          <a:latin typeface="+mj-lt"/>
                        </a:rPr>
                        <a:t>KOK </a:t>
                      </a:r>
                      <a:r>
                        <a:rPr lang="tr-TR" sz="1100" u="none" strike="noStrike" dirty="0">
                          <a:effectLst/>
                          <a:latin typeface="+mj-lt"/>
                        </a:rPr>
                        <a:t>KÖMÜRÜ VE RAFİNE EDİLMİŞ PETROL ÜRÜNLERİ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3</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17)</a:t>
                      </a:r>
                      <a:r>
                        <a:rPr lang="tr-TR" sz="1100" u="none" strike="noStrike" baseline="0" dirty="0" smtClean="0">
                          <a:effectLst/>
                          <a:latin typeface="+mj-lt"/>
                        </a:rPr>
                        <a:t> </a:t>
                      </a:r>
                      <a:r>
                        <a:rPr lang="tr-TR" sz="1100" u="none" strike="noStrike" dirty="0" smtClean="0">
                          <a:effectLst/>
                          <a:latin typeface="+mj-lt"/>
                        </a:rPr>
                        <a:t>ANA </a:t>
                      </a:r>
                      <a:r>
                        <a:rPr lang="tr-TR" sz="1100" u="none" strike="noStrike" dirty="0">
                          <a:effectLst/>
                          <a:latin typeface="+mj-lt"/>
                        </a:rPr>
                        <a:t>METAL SANAYİİ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2</a:t>
                      </a:r>
                      <a:endParaRPr lang="tr-TR" sz="1100" b="0" i="0" u="none" strike="noStrike">
                        <a:solidFill>
                          <a:srgbClr val="000000"/>
                        </a:solidFill>
                        <a:effectLst/>
                        <a:latin typeface="+mj-lt"/>
                      </a:endParaRPr>
                    </a:p>
                  </a:txBody>
                  <a:tcPr marL="7620" marR="7620" marT="7620" marB="0" anchor="ctr"/>
                </a:tc>
              </a:tr>
              <a:tr h="195083">
                <a:tc>
                  <a:txBody>
                    <a:bodyPr/>
                    <a:lstStyle/>
                    <a:p>
                      <a:pPr algn="l" fontAlgn="b"/>
                      <a:r>
                        <a:rPr lang="tr-TR" sz="1100" u="none" strike="noStrike" dirty="0" smtClean="0">
                          <a:effectLst/>
                          <a:latin typeface="+mj-lt"/>
                        </a:rPr>
                        <a:t>18) MOTORLU </a:t>
                      </a:r>
                      <a:r>
                        <a:rPr lang="tr-TR" sz="1100" u="none" strike="noStrike" dirty="0">
                          <a:effectLst/>
                          <a:latin typeface="+mj-lt"/>
                        </a:rPr>
                        <a:t>KARA TAŞITI, TREYLER (RÖMORK) VE YARI TREYLER (YARI RÖMORK)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dirty="0">
                          <a:effectLst/>
                          <a:latin typeface="+mj-lt"/>
                        </a:rPr>
                        <a:t>2</a:t>
                      </a:r>
                      <a:endParaRPr lang="tr-TR" sz="1100" b="0" i="0" u="none" strike="noStrike" dirty="0">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19) </a:t>
                      </a:r>
                      <a:r>
                        <a:rPr lang="tr-TR" sz="1100" u="none" strike="noStrike" dirty="0">
                          <a:effectLst/>
                          <a:latin typeface="+mj-lt"/>
                        </a:rPr>
                        <a:t>DERİ VE İLGİLİ ÜRÜNLERİN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1</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20) </a:t>
                      </a:r>
                      <a:r>
                        <a:rPr lang="tr-TR" sz="1100" u="none" strike="noStrike" dirty="0">
                          <a:effectLst/>
                          <a:latin typeface="+mj-lt"/>
                        </a:rPr>
                        <a:t>BİLGİSAYARLARIN, ELEKTRONİK VE OPTİK ÜRÜNLERİN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a:effectLst/>
                          <a:latin typeface="+mj-lt"/>
                        </a:rPr>
                        <a:t>1</a:t>
                      </a:r>
                      <a:endParaRPr lang="tr-TR" sz="1100" b="0" i="0" u="none" strike="noStrike">
                        <a:solidFill>
                          <a:srgbClr val="000000"/>
                        </a:solidFill>
                        <a:effectLst/>
                        <a:latin typeface="+mj-lt"/>
                      </a:endParaRPr>
                    </a:p>
                  </a:txBody>
                  <a:tcPr marL="7620" marR="7620" marT="7620" marB="0" anchor="ctr"/>
                </a:tc>
              </a:tr>
              <a:tr h="202970">
                <a:tc>
                  <a:txBody>
                    <a:bodyPr/>
                    <a:lstStyle/>
                    <a:p>
                      <a:pPr algn="l" fontAlgn="b"/>
                      <a:r>
                        <a:rPr lang="tr-TR" sz="1100" u="none" strike="noStrike" dirty="0" smtClean="0">
                          <a:effectLst/>
                          <a:latin typeface="+mj-lt"/>
                        </a:rPr>
                        <a:t>21) </a:t>
                      </a:r>
                      <a:r>
                        <a:rPr lang="tr-TR" sz="1100" u="none" strike="noStrike" dirty="0">
                          <a:effectLst/>
                          <a:latin typeface="+mj-lt"/>
                        </a:rPr>
                        <a:t>DİĞER ULAŞIM ARAÇLARININ İMALATI</a:t>
                      </a:r>
                      <a:endParaRPr lang="tr-TR" sz="1100" b="0" i="0" u="none" strike="noStrike" dirty="0">
                        <a:solidFill>
                          <a:srgbClr val="000000"/>
                        </a:solidFill>
                        <a:effectLst/>
                        <a:latin typeface="+mj-lt"/>
                      </a:endParaRPr>
                    </a:p>
                  </a:txBody>
                  <a:tcPr marL="7620" marR="7620" marT="7620" marB="0" anchor="b"/>
                </a:tc>
                <a:tc>
                  <a:txBody>
                    <a:bodyPr/>
                    <a:lstStyle/>
                    <a:p>
                      <a:pPr algn="r" fontAlgn="ctr"/>
                      <a:r>
                        <a:rPr lang="tr-TR" sz="1100" u="none" strike="noStrike" dirty="0">
                          <a:effectLst/>
                          <a:latin typeface="+mj-lt"/>
                        </a:rPr>
                        <a:t>1</a:t>
                      </a:r>
                      <a:endParaRPr lang="tr-TR" sz="1100" b="0" i="0" u="none" strike="noStrike" dirty="0">
                        <a:solidFill>
                          <a:srgbClr val="000000"/>
                        </a:solidFill>
                        <a:effectLst/>
                        <a:latin typeface="+mj-lt"/>
                      </a:endParaRPr>
                    </a:p>
                  </a:txBody>
                  <a:tcPr marL="7620" marR="7620" marT="7620" marB="0" anchor="ctr"/>
                </a:tc>
              </a:tr>
              <a:tr h="175442">
                <a:tc>
                  <a:txBody>
                    <a:bodyPr/>
                    <a:lstStyle/>
                    <a:p>
                      <a:pPr algn="l" fontAlgn="b"/>
                      <a:r>
                        <a:rPr lang="tr-TR" sz="1100" u="none" strike="noStrike" dirty="0" smtClean="0">
                          <a:effectLst/>
                          <a:latin typeface="+mj-lt"/>
                        </a:rPr>
                        <a:t>TOPLAM</a:t>
                      </a:r>
                      <a:r>
                        <a:rPr lang="tr-TR" sz="1100" u="none" strike="noStrike" baseline="0" dirty="0" smtClean="0">
                          <a:effectLst/>
                          <a:latin typeface="+mj-lt"/>
                        </a:rPr>
                        <a:t> İŞLETME SAYISI</a:t>
                      </a:r>
                      <a:endParaRPr lang="tr-TR" sz="1100" b="1" i="0" u="none" strike="noStrike" dirty="0">
                        <a:solidFill>
                          <a:srgbClr val="000000"/>
                        </a:solidFill>
                        <a:effectLst/>
                        <a:latin typeface="+mj-lt"/>
                      </a:endParaRPr>
                    </a:p>
                  </a:txBody>
                  <a:tcPr marL="7620" marR="7620" marT="7620" marB="0" anchor="b"/>
                </a:tc>
                <a:tc>
                  <a:txBody>
                    <a:bodyPr/>
                    <a:lstStyle/>
                    <a:p>
                      <a:pPr algn="r" fontAlgn="ctr"/>
                      <a:r>
                        <a:rPr lang="tr-TR" sz="1100" u="none" strike="noStrike" dirty="0">
                          <a:effectLst/>
                          <a:latin typeface="+mj-lt"/>
                        </a:rPr>
                        <a:t>477</a:t>
                      </a:r>
                      <a:endParaRPr lang="tr-TR" sz="1100" b="1" i="0" u="none" strike="noStrike" dirty="0">
                        <a:solidFill>
                          <a:srgbClr val="000000"/>
                        </a:solidFill>
                        <a:effectLst/>
                        <a:latin typeface="+mj-lt"/>
                      </a:endParaRPr>
                    </a:p>
                  </a:txBody>
                  <a:tcPr marL="7620" marR="7620" marT="7620" marB="0" anchor="ctr"/>
                </a:tc>
              </a:tr>
            </a:tbl>
          </a:graphicData>
        </a:graphic>
      </p:graphicFrame>
      <p:sp>
        <p:nvSpPr>
          <p:cNvPr id="2281549" name="Metin kutusu 4"/>
          <p:cNvSpPr txBox="1">
            <a:spLocks noChangeArrowheads="1"/>
          </p:cNvSpPr>
          <p:nvPr/>
        </p:nvSpPr>
        <p:spPr bwMode="auto">
          <a:xfrm>
            <a:off x="642938" y="6234113"/>
            <a:ext cx="8655050" cy="246062"/>
          </a:xfrm>
          <a:prstGeom prst="rect">
            <a:avLst/>
          </a:prstGeom>
          <a:noFill/>
          <a:ln w="9525">
            <a:noFill/>
            <a:miter lim="800000"/>
            <a:headEnd/>
            <a:tailEnd/>
          </a:ln>
        </p:spPr>
        <p:txBody>
          <a:bodyPr>
            <a:spAutoFit/>
          </a:bodyPr>
          <a:lstStyle/>
          <a:p>
            <a:r>
              <a:rPr lang="tr-TR" sz="1000" b="0" dirty="0"/>
              <a:t>Kaynak: Sanayi ve Teknoloji Bakanlığı Girişimci Bilgi Sistemi, Raporlar, </a:t>
            </a:r>
            <a:r>
              <a:rPr lang="tr-TR" sz="1000" b="0" dirty="0">
                <a:hlinkClick r:id="rId2"/>
              </a:rPr>
              <a:t>https://gbs.sanayi.gov.tr/Raporlar.aspx</a:t>
            </a:r>
            <a:r>
              <a:rPr lang="tr-TR" sz="1000" b="0" dirty="0"/>
              <a:t>, 2016 (E.T. 07.05.2019</a:t>
            </a:r>
            <a:r>
              <a:rPr lang="tr-TR" sz="1000" b="0" dirty="0" smtClean="0"/>
              <a:t>).</a:t>
            </a:r>
            <a:endParaRPr lang="tr-TR" sz="1000" b="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293" name="Object 469"/>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315" name="think-cell Slide" r:id="rId18" imgW="360" imgH="360" progId="">
                  <p:embed/>
                </p:oleObj>
              </mc:Choice>
              <mc:Fallback>
                <p:oleObj name="think-cell Slide" r:id="rId18" imgW="360" imgH="360" progId="">
                  <p:embed/>
                  <p:pic>
                    <p:nvPicPr>
                      <p:cNvPr id="0" name="Picture 46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Dikdörtgen 20"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400" dirty="0">
              <a:solidFill>
                <a:schemeClr val="bg1"/>
              </a:solidFill>
              <a:latin typeface="Arial"/>
              <a:cs typeface="Arial"/>
              <a:sym typeface="Arial"/>
            </a:endParaRPr>
          </a:p>
        </p:txBody>
      </p:sp>
      <p:sp>
        <p:nvSpPr>
          <p:cNvPr id="1230296" name="Metin Yer Tutucusu 3"/>
          <p:cNvSpPr>
            <a:spLocks noGrp="1"/>
          </p:cNvSpPr>
          <p:nvPr>
            <p:ph type="body" sz="quarter" idx="4294967295"/>
          </p:nvPr>
        </p:nvSpPr>
        <p:spPr>
          <a:xfrm>
            <a:off x="411163" y="6378575"/>
            <a:ext cx="9020175" cy="349250"/>
          </a:xfrm>
        </p:spPr>
        <p:txBody>
          <a:bodyPr/>
          <a:lstStyle/>
          <a:p>
            <a:pPr marL="0" indent="0" eaLnBrk="1" hangingPunct="1">
              <a:spcBef>
                <a:spcPct val="0"/>
              </a:spcBef>
              <a:buFont typeface="Wingdings" pitchFamily="2" charset="2"/>
              <a:buNone/>
            </a:pPr>
            <a:r>
              <a:rPr lang="tr-TR" sz="1000" dirty="0" smtClean="0"/>
              <a:t>Kaynak: Mardin Organize Sanayi Bölgesi (MOSB), Hakkımızda, </a:t>
            </a:r>
            <a:r>
              <a:rPr lang="tr-TR" sz="1000" u="sng" dirty="0" smtClean="0">
                <a:hlinkClick r:id="rId20"/>
              </a:rPr>
              <a:t>http://www.mardinosb.org.tr/web/</a:t>
            </a:r>
            <a:r>
              <a:rPr lang="tr-TR" sz="1000" u="sng" dirty="0" err="1" smtClean="0">
                <a:hlinkClick r:id="rId20"/>
              </a:rPr>
              <a:t>Detay.php?DetayGoster</a:t>
            </a:r>
            <a:r>
              <a:rPr lang="tr-TR" sz="1000" u="sng" dirty="0" smtClean="0">
                <a:hlinkClick r:id="rId20"/>
              </a:rPr>
              <a:t>=727&amp;Kat=75</a:t>
            </a:r>
            <a:r>
              <a:rPr lang="tr-TR" sz="1000" dirty="0" smtClean="0"/>
              <a:t>, (E.T.08.05.2019).</a:t>
            </a:r>
          </a:p>
        </p:txBody>
      </p:sp>
      <p:sp>
        <p:nvSpPr>
          <p:cNvPr id="6" name="Rectangle 8"/>
          <p:cNvSpPr/>
          <p:nvPr/>
        </p:nvSpPr>
        <p:spPr bwMode="auto">
          <a:xfrm>
            <a:off x="411163" y="836613"/>
            <a:ext cx="9055100" cy="252412"/>
          </a:xfrm>
          <a:prstGeom prst="rect">
            <a:avLst/>
          </a:prstGeom>
          <a:solidFill>
            <a:srgbClr val="3C3C3C"/>
          </a:solidFill>
          <a:ln w="9525" cap="flat" cmpd="sng" algn="ctr">
            <a:solidFill>
              <a:schemeClr val="bg1">
                <a:lumMod val="75000"/>
              </a:schemeClr>
            </a:solidFill>
            <a:prstDash val="solid"/>
            <a:round/>
            <a:headEnd type="none" w="med" len="med"/>
            <a:tailEnd type="none" w="med" len="med"/>
          </a:ln>
          <a:effectLst/>
        </p:spPr>
        <p:txBody>
          <a:bodyPr wrap="none" lIns="89984" tIns="46792" rIns="89984" bIns="46792" anchor="ctr"/>
          <a:lstStyle/>
          <a:p>
            <a:pPr algn="ctr" eaLnBrk="0" hangingPunct="0">
              <a:defRPr/>
            </a:pPr>
            <a:r>
              <a:rPr lang="tr-TR" sz="1200" dirty="0">
                <a:solidFill>
                  <a:srgbClr val="FFFFFF"/>
                </a:solidFill>
                <a:latin typeface="+mj-lt"/>
                <a:cs typeface="Arial" pitchFamily="34" charset="0"/>
              </a:rPr>
              <a:t>Genel bilgiler </a:t>
            </a:r>
            <a:endParaRPr lang="en-US" sz="1200" dirty="0">
              <a:solidFill>
                <a:srgbClr val="FFFFFF"/>
              </a:solidFill>
              <a:latin typeface="+mj-lt"/>
              <a:cs typeface="Arial" pitchFamily="34" charset="0"/>
            </a:endParaRPr>
          </a:p>
        </p:txBody>
      </p:sp>
      <p:sp>
        <p:nvSpPr>
          <p:cNvPr id="7" name="Rectangle 9"/>
          <p:cNvSpPr/>
          <p:nvPr/>
        </p:nvSpPr>
        <p:spPr bwMode="auto">
          <a:xfrm>
            <a:off x="379413" y="1089025"/>
            <a:ext cx="9055100" cy="1230313"/>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89984" tIns="46792" rIns="89984" bIns="46792"/>
          <a:lstStyle/>
          <a:p>
            <a:pPr marL="171450" indent="-171450">
              <a:buFont typeface="Arial" panose="020B0604020202020204" pitchFamily="34" charset="0"/>
              <a:buChar char="•"/>
              <a:defRPr/>
            </a:pPr>
            <a:r>
              <a:rPr lang="tr-TR" sz="1600" b="0" dirty="0">
                <a:latin typeface="+mj-lt"/>
                <a:cs typeface="Arial" panose="020B0604020202020204" pitchFamily="34" charset="0"/>
              </a:rPr>
              <a:t>Mardin’de bir Organize Sanayi Bölgesi bulunmaktadır. İkincisinin yapımına karar verilmiş olup hâlihazırda ihale aşamasındadır.</a:t>
            </a:r>
          </a:p>
          <a:p>
            <a:pPr marL="171450" indent="-171450">
              <a:buFont typeface="Arial" panose="020B0604020202020204" pitchFamily="34" charset="0"/>
              <a:buChar char="•"/>
              <a:defRPr/>
            </a:pPr>
            <a:r>
              <a:rPr lang="tr-TR" sz="1600" b="0" dirty="0">
                <a:latin typeface="+mj-lt"/>
                <a:cs typeface="Arial" panose="020B0604020202020204" pitchFamily="34" charset="0"/>
              </a:rPr>
              <a:t>İlde 750 iş yerine sahip 4 adet Küçük Sanayi Sitesi (KSS) bulunmaktadır: Mardin (190), Kızıltepe (200), Nusaybin (154), Midyat (206). </a:t>
            </a:r>
          </a:p>
          <a:p>
            <a:pPr marL="171450" indent="-171450">
              <a:buFont typeface="Arial" panose="020B0604020202020204" pitchFamily="34" charset="0"/>
              <a:buChar char="•"/>
              <a:defRPr/>
            </a:pPr>
            <a:r>
              <a:rPr lang="tr-TR" sz="1600" b="0" dirty="0">
                <a:latin typeface="+mj-lt"/>
                <a:cs typeface="Arial" panose="020B0604020202020204" pitchFamily="34" charset="0"/>
              </a:rPr>
              <a:t>Ayrıca Kızıltepe’de yeni bir KSS daha yapım aşamasındadır</a:t>
            </a:r>
            <a:r>
              <a:rPr lang="tr-TR" sz="1600" b="0" dirty="0">
                <a:latin typeface="Arial" panose="020B0604020202020204" pitchFamily="34" charset="0"/>
                <a:cs typeface="Arial" panose="020B0604020202020204" pitchFamily="34" charset="0"/>
              </a:rPr>
              <a:t>.</a:t>
            </a:r>
          </a:p>
        </p:txBody>
      </p:sp>
      <p:sp>
        <p:nvSpPr>
          <p:cNvPr id="58" name="Rectangle 105"/>
          <p:cNvSpPr>
            <a:spLocks noChangeArrowheads="1"/>
          </p:cNvSpPr>
          <p:nvPr/>
        </p:nvSpPr>
        <p:spPr bwMode="auto">
          <a:xfrm>
            <a:off x="5268913" y="2368550"/>
            <a:ext cx="4162425" cy="312738"/>
          </a:xfrm>
          <a:prstGeom prst="rect">
            <a:avLst/>
          </a:prstGeom>
          <a:solidFill>
            <a:srgbClr val="3C3C3C"/>
          </a:solidFill>
          <a:ln w="9525">
            <a:solidFill>
              <a:srgbClr val="777777"/>
            </a:solidFill>
            <a:miter lim="800000"/>
            <a:headEnd/>
            <a:tailEnd/>
          </a:ln>
        </p:spPr>
        <p:txBody>
          <a:bodyPr lIns="45713" tIns="45713" rIns="0" bIns="45713" anchor="ctr"/>
          <a:lstStyle/>
          <a:p>
            <a:pPr algn="ctr">
              <a:defRPr/>
            </a:pPr>
            <a:r>
              <a:rPr lang="tr-TR" sz="1200" dirty="0" err="1">
                <a:solidFill>
                  <a:schemeClr val="bg1"/>
                </a:solidFill>
                <a:latin typeface="+mj-lt"/>
                <a:cs typeface="Arial" pitchFamily="34" charset="0"/>
              </a:rPr>
              <a:t>MOSB’da</a:t>
            </a:r>
            <a:r>
              <a:rPr lang="tr-TR" sz="1200" dirty="0">
                <a:solidFill>
                  <a:schemeClr val="bg1"/>
                </a:solidFill>
                <a:latin typeface="+mj-lt"/>
                <a:cs typeface="Arial" pitchFamily="34" charset="0"/>
              </a:rPr>
              <a:t> bulunan firmaların </a:t>
            </a:r>
            <a:r>
              <a:rPr lang="tr-TR" sz="1200" dirty="0" err="1">
                <a:solidFill>
                  <a:schemeClr val="bg1"/>
                </a:solidFill>
                <a:latin typeface="+mj-lt"/>
                <a:cs typeface="Arial" pitchFamily="34" charset="0"/>
              </a:rPr>
              <a:t>sektörel</a:t>
            </a:r>
            <a:r>
              <a:rPr lang="tr-TR" sz="1200" dirty="0">
                <a:solidFill>
                  <a:schemeClr val="bg1"/>
                </a:solidFill>
                <a:latin typeface="+mj-lt"/>
                <a:cs typeface="Arial" pitchFamily="34" charset="0"/>
              </a:rPr>
              <a:t> dağılımı</a:t>
            </a:r>
          </a:p>
        </p:txBody>
      </p:sp>
      <p:sp>
        <p:nvSpPr>
          <p:cNvPr id="61" name="Rectangle 6"/>
          <p:cNvSpPr/>
          <p:nvPr/>
        </p:nvSpPr>
        <p:spPr bwMode="auto">
          <a:xfrm>
            <a:off x="5262563" y="2681288"/>
            <a:ext cx="4171950" cy="3436937"/>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89984" tIns="46792" rIns="89984" bIns="46792" anchor="ctr"/>
          <a:lstStyle/>
          <a:p>
            <a:pPr algn="ctr" eaLnBrk="0" hangingPunct="0">
              <a:defRPr/>
            </a:pPr>
            <a:endParaRPr lang="en-US" i="1" dirty="0">
              <a:solidFill>
                <a:srgbClr val="FFFFFF"/>
              </a:solidFill>
              <a:cs typeface="Arial" pitchFamily="34" charset="0"/>
            </a:endParaRPr>
          </a:p>
        </p:txBody>
      </p:sp>
      <p:sp>
        <p:nvSpPr>
          <p:cNvPr id="53" name="Rectangle 105"/>
          <p:cNvSpPr>
            <a:spLocks noChangeArrowheads="1"/>
          </p:cNvSpPr>
          <p:nvPr/>
        </p:nvSpPr>
        <p:spPr bwMode="auto">
          <a:xfrm>
            <a:off x="379413" y="2368550"/>
            <a:ext cx="4873625" cy="312738"/>
          </a:xfrm>
          <a:prstGeom prst="rect">
            <a:avLst/>
          </a:prstGeom>
          <a:solidFill>
            <a:srgbClr val="3C3C3C"/>
          </a:solidFill>
          <a:ln w="9525">
            <a:solidFill>
              <a:srgbClr val="777777"/>
            </a:solidFill>
            <a:miter lim="800000"/>
            <a:headEnd/>
            <a:tailEnd/>
          </a:ln>
        </p:spPr>
        <p:txBody>
          <a:bodyPr lIns="45713" tIns="45713" rIns="0" bIns="45713" anchor="ctr"/>
          <a:lstStyle/>
          <a:p>
            <a:pPr algn="ctr">
              <a:defRPr/>
            </a:pPr>
            <a:r>
              <a:rPr lang="tr-TR" sz="1200" dirty="0">
                <a:solidFill>
                  <a:schemeClr val="bg1"/>
                </a:solidFill>
                <a:latin typeface="+mj-lt"/>
                <a:cs typeface="Arial" pitchFamily="34" charset="0"/>
              </a:rPr>
              <a:t>Mardin Organize Sanayi Bölgesi (MOSB) bilgileri </a:t>
            </a:r>
          </a:p>
        </p:txBody>
      </p:sp>
      <p:sp>
        <p:nvSpPr>
          <p:cNvPr id="1230302" name="AutoShape 4"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275" y="-144463"/>
            <a:ext cx="330200" cy="304801"/>
          </a:xfrm>
          <a:prstGeom prst="rect">
            <a:avLst/>
          </a:prstGeom>
          <a:noFill/>
          <a:ln w="9525">
            <a:noFill/>
            <a:miter lim="800000"/>
            <a:headEnd/>
            <a:tailEnd/>
          </a:ln>
        </p:spPr>
        <p:txBody>
          <a:bodyPr lIns="91424" tIns="45713" rIns="91424" bIns="45713"/>
          <a:lstStyle/>
          <a:p>
            <a:endParaRPr lang="tr-TR"/>
          </a:p>
        </p:txBody>
      </p:sp>
      <p:sp>
        <p:nvSpPr>
          <p:cNvPr id="1230303" name="AutoShape 6"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275" y="-144463"/>
            <a:ext cx="330200" cy="304801"/>
          </a:xfrm>
          <a:prstGeom prst="rect">
            <a:avLst/>
          </a:prstGeom>
          <a:noFill/>
          <a:ln w="9525">
            <a:noFill/>
            <a:miter lim="800000"/>
            <a:headEnd/>
            <a:tailEnd/>
          </a:ln>
        </p:spPr>
        <p:txBody>
          <a:bodyPr lIns="91424" tIns="45713" rIns="91424" bIns="45713"/>
          <a:lstStyle/>
          <a:p>
            <a:endParaRPr lang="tr-TR"/>
          </a:p>
        </p:txBody>
      </p:sp>
      <p:sp>
        <p:nvSpPr>
          <p:cNvPr id="1230304" name="AutoShape 8"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275" y="-144463"/>
            <a:ext cx="330200" cy="304801"/>
          </a:xfrm>
          <a:prstGeom prst="rect">
            <a:avLst/>
          </a:prstGeom>
          <a:noFill/>
          <a:ln w="9525">
            <a:noFill/>
            <a:miter lim="800000"/>
            <a:headEnd/>
            <a:tailEnd/>
          </a:ln>
        </p:spPr>
        <p:txBody>
          <a:bodyPr lIns="91424" tIns="45713" rIns="91424" bIns="45713"/>
          <a:lstStyle/>
          <a:p>
            <a:endParaRPr lang="tr-TR"/>
          </a:p>
        </p:txBody>
      </p:sp>
      <p:sp>
        <p:nvSpPr>
          <p:cNvPr id="34" name="Rectangle 6"/>
          <p:cNvSpPr/>
          <p:nvPr/>
        </p:nvSpPr>
        <p:spPr bwMode="auto">
          <a:xfrm>
            <a:off x="379413" y="2681288"/>
            <a:ext cx="4883150" cy="3436937"/>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89984" tIns="46792" rIns="89984" bIns="46792" anchor="ctr"/>
          <a:lstStyle/>
          <a:p>
            <a:pPr algn="ctr" eaLnBrk="0" hangingPunct="0">
              <a:defRPr/>
            </a:pPr>
            <a:endParaRPr lang="en-US" sz="1000" i="1" dirty="0">
              <a:solidFill>
                <a:srgbClr val="FFFFFF"/>
              </a:solidFill>
              <a:cs typeface="Arial" pitchFamily="34" charset="0"/>
            </a:endParaRPr>
          </a:p>
        </p:txBody>
      </p:sp>
      <p:sp>
        <p:nvSpPr>
          <p:cNvPr id="39" name="Rectangle 9"/>
          <p:cNvSpPr/>
          <p:nvPr/>
        </p:nvSpPr>
        <p:spPr bwMode="auto">
          <a:xfrm>
            <a:off x="379413" y="4135438"/>
            <a:ext cx="4883150" cy="1982787"/>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89984" tIns="46792" rIns="89984" bIns="46792"/>
          <a:lstStyle/>
          <a:p>
            <a:pPr>
              <a:spcAft>
                <a:spcPts val="300"/>
              </a:spcAft>
              <a:buFont typeface="Arial" pitchFamily="34" charset="0"/>
              <a:buChar char="•"/>
              <a:defRPr/>
            </a:pPr>
            <a:r>
              <a:rPr lang="tr-TR" b="0" dirty="0">
                <a:latin typeface="+mj-lt"/>
                <a:cs typeface="Arial" pitchFamily="34" charset="0"/>
              </a:rPr>
              <a:t>Mardin-Kızıltepe karayolu üzerinde 3000 hektar alan üzerine 1976 yılında kurulmuştur.</a:t>
            </a:r>
          </a:p>
          <a:p>
            <a:pPr>
              <a:spcAft>
                <a:spcPts val="300"/>
              </a:spcAft>
              <a:buFont typeface="Arial" pitchFamily="34" charset="0"/>
              <a:buChar char="•"/>
              <a:defRPr/>
            </a:pPr>
            <a:r>
              <a:rPr lang="tr-TR" b="0" dirty="0">
                <a:latin typeface="+mj-lt"/>
                <a:cs typeface="Arial" pitchFamily="34" charset="0"/>
              </a:rPr>
              <a:t>Bölgeye ulaşım karayolu, demiryolu ve havayolu ile sağlanmaktadır.</a:t>
            </a:r>
          </a:p>
          <a:p>
            <a:pPr>
              <a:spcAft>
                <a:spcPts val="300"/>
              </a:spcAft>
              <a:buFont typeface="Arial" pitchFamily="34" charset="0"/>
              <a:buChar char="•"/>
              <a:defRPr/>
            </a:pPr>
            <a:r>
              <a:rPr lang="tr-TR" b="0" dirty="0">
                <a:latin typeface="+mj-lt"/>
                <a:cs typeface="Arial" pitchFamily="34" charset="0"/>
              </a:rPr>
              <a:t>MOSB, Mardin Havalimanı’na 5 km, TCDD Demiryoluna 1 km uzaklıktadır.</a:t>
            </a:r>
          </a:p>
          <a:p>
            <a:pPr>
              <a:spcAft>
                <a:spcPts val="300"/>
              </a:spcAft>
              <a:buFont typeface="Arial" pitchFamily="34" charset="0"/>
              <a:buChar char="•"/>
              <a:defRPr/>
            </a:pPr>
            <a:r>
              <a:rPr lang="tr-TR" b="0" dirty="0">
                <a:latin typeface="+mj-lt"/>
                <a:cs typeface="Arial" pitchFamily="34" charset="0"/>
              </a:rPr>
              <a:t>Bölgenin güneyinde Kızıltepe ilçesinden D400/E90 Devlet Karayolu kuzeyinde TCDD Demiryolu hattı geçmektedir.</a:t>
            </a:r>
          </a:p>
          <a:p>
            <a:pPr>
              <a:spcAft>
                <a:spcPts val="300"/>
              </a:spcAft>
              <a:buFont typeface="Arial" pitchFamily="34" charset="0"/>
              <a:buChar char="•"/>
              <a:defRPr/>
            </a:pPr>
            <a:r>
              <a:rPr lang="tr-TR" b="0" dirty="0">
                <a:latin typeface="+mj-lt"/>
                <a:cs typeface="Arial" pitchFamily="34" charset="0"/>
              </a:rPr>
              <a:t>200 sanayi parseli olan </a:t>
            </a:r>
            <a:r>
              <a:rPr lang="tr-TR" b="0" dirty="0" err="1">
                <a:latin typeface="+mj-lt"/>
                <a:cs typeface="Arial" pitchFamily="34" charset="0"/>
              </a:rPr>
              <a:t>MOSB’da</a:t>
            </a:r>
            <a:r>
              <a:rPr lang="tr-TR" b="0" dirty="0">
                <a:latin typeface="+mj-lt"/>
                <a:cs typeface="Arial" pitchFamily="34" charset="0"/>
              </a:rPr>
              <a:t> 138 firma üretimde, 17 tesis proje aşamasında, 15 tesis inşaat aşamasında, 11 tesis ise faaliyetlerine geçici olarak ara vermiş bulunmaktadır. </a:t>
            </a:r>
          </a:p>
          <a:p>
            <a:pPr>
              <a:spcAft>
                <a:spcPts val="300"/>
              </a:spcAft>
              <a:buFont typeface="Arial" pitchFamily="34" charset="0"/>
              <a:buChar char="•"/>
              <a:defRPr/>
            </a:pPr>
            <a:r>
              <a:rPr lang="tr-TR" b="0" dirty="0" err="1">
                <a:latin typeface="+mj-lt"/>
                <a:cs typeface="Arial" pitchFamily="34" charset="0"/>
              </a:rPr>
              <a:t>MOSB’da</a:t>
            </a:r>
            <a:r>
              <a:rPr lang="tr-TR" b="0" dirty="0">
                <a:latin typeface="+mj-lt"/>
                <a:cs typeface="Arial" pitchFamily="34" charset="0"/>
              </a:rPr>
              <a:t> 3750-4500 arasında çalışana istihdam imkânı sağlanmaktadır</a:t>
            </a:r>
            <a:r>
              <a:rPr lang="tr-TR" b="0" dirty="0">
                <a:latin typeface="Arial" pitchFamily="34" charset="0"/>
                <a:cs typeface="Arial" pitchFamily="34" charset="0"/>
              </a:rPr>
              <a:t>.</a:t>
            </a:r>
          </a:p>
        </p:txBody>
      </p:sp>
      <p:graphicFrame>
        <p:nvGraphicFramePr>
          <p:cNvPr id="1230294" name="Object 470"/>
          <p:cNvGraphicFramePr>
            <a:graphicFrameLocks/>
          </p:cNvGraphicFramePr>
          <p:nvPr>
            <p:custDataLst>
              <p:tags r:id="rId4"/>
            </p:custDataLst>
          </p:nvPr>
        </p:nvGraphicFramePr>
        <p:xfrm>
          <a:off x="5759450" y="3048000"/>
          <a:ext cx="2690813" cy="2481263"/>
        </p:xfrm>
        <a:graphic>
          <a:graphicData uri="http://schemas.openxmlformats.org/presentationml/2006/ole">
            <mc:AlternateContent xmlns:mc="http://schemas.openxmlformats.org/markup-compatibility/2006">
              <mc:Choice xmlns:v="urn:schemas-microsoft-com:vml" Requires="v">
                <p:oleObj spid="_x0000_s1230316" name="Çizelge" r:id="rId21" imgW="2171664" imgH="2171700" progId="MSGraph.Chart.8">
                  <p:embed followColorScheme="full"/>
                </p:oleObj>
              </mc:Choice>
              <mc:Fallback>
                <p:oleObj name="Çizelge" r:id="rId21" imgW="2171664" imgH="2171700" progId="MSGraph.Chart.8">
                  <p:embed followColorScheme="full"/>
                  <p:pic>
                    <p:nvPicPr>
                      <p:cNvPr id="0" name="Picture 47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59450" y="3048000"/>
                        <a:ext cx="2690813" cy="2481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307" name="Metin Yer Tutucusu 13"/>
          <p:cNvSpPr>
            <a:spLocks noGrp="1"/>
          </p:cNvSpPr>
          <p:nvPr>
            <p:custDataLst>
              <p:tags r:id="rId5"/>
            </p:custDataLst>
          </p:nvPr>
        </p:nvSpPr>
        <p:spPr bwMode="auto">
          <a:xfrm>
            <a:off x="8380413" y="4173538"/>
            <a:ext cx="1133475" cy="212725"/>
          </a:xfrm>
          <a:prstGeom prst="rect">
            <a:avLst/>
          </a:prstGeom>
          <a:noFill/>
          <a:ln w="9525">
            <a:noFill/>
            <a:miter lim="800000"/>
            <a:headEnd/>
            <a:tailEnd/>
          </a:ln>
        </p:spPr>
        <p:txBody>
          <a:bodyPr wrap="none" lIns="0" tIns="0" rIns="0" bIns="0" anchor="ctr"/>
          <a:lstStyle/>
          <a:p>
            <a:pPr>
              <a:buFont typeface="Arial" charset="0"/>
              <a:buNone/>
            </a:pPr>
            <a:r>
              <a:rPr lang="tr-TR" sz="1400">
                <a:latin typeface="Calibri" pitchFamily="34" charset="0"/>
                <a:sym typeface="Calibri" pitchFamily="34" charset="0"/>
              </a:rPr>
              <a:t>Mobilya</a:t>
            </a:r>
          </a:p>
        </p:txBody>
      </p:sp>
      <p:sp>
        <p:nvSpPr>
          <p:cNvPr id="1230308" name="Metin Yer Tutucusu 22"/>
          <p:cNvSpPr>
            <a:spLocks noGrp="1"/>
          </p:cNvSpPr>
          <p:nvPr>
            <p:custDataLst>
              <p:tags r:id="rId6"/>
            </p:custDataLst>
          </p:nvPr>
        </p:nvSpPr>
        <p:spPr bwMode="gray">
          <a:xfrm>
            <a:off x="7980363" y="4449763"/>
            <a:ext cx="271462" cy="212725"/>
          </a:xfrm>
          <a:prstGeom prst="rect">
            <a:avLst/>
          </a:prstGeom>
          <a:noFill/>
          <a:ln w="9525">
            <a:noFill/>
            <a:miter lim="800000"/>
            <a:headEnd/>
            <a:tailEnd/>
          </a:ln>
        </p:spPr>
        <p:txBody>
          <a:bodyPr wrap="none" lIns="25400" tIns="0" rIns="25400" bIns="0" anchor="ctr"/>
          <a:lstStyle/>
          <a:p>
            <a:pPr algn="ctr">
              <a:buFont typeface="Arial" charset="0"/>
              <a:buNone/>
            </a:pPr>
            <a:r>
              <a:rPr lang="tr-TR">
                <a:latin typeface="Calibri" pitchFamily="34" charset="0"/>
                <a:sym typeface="Calibri" pitchFamily="34" charset="0"/>
              </a:rPr>
              <a:t>4%</a:t>
            </a:r>
          </a:p>
        </p:txBody>
      </p:sp>
      <p:sp>
        <p:nvSpPr>
          <p:cNvPr id="1230309" name="Metin Yer Tutucusu 15"/>
          <p:cNvSpPr>
            <a:spLocks noGrp="1"/>
          </p:cNvSpPr>
          <p:nvPr>
            <p:custDataLst>
              <p:tags r:id="rId7"/>
            </p:custDataLst>
          </p:nvPr>
        </p:nvSpPr>
        <p:spPr bwMode="auto">
          <a:xfrm>
            <a:off x="8181975" y="4806950"/>
            <a:ext cx="869950" cy="212725"/>
          </a:xfrm>
          <a:prstGeom prst="rect">
            <a:avLst/>
          </a:prstGeom>
          <a:noFill/>
          <a:ln w="9525">
            <a:noFill/>
            <a:miter lim="800000"/>
            <a:headEnd/>
            <a:tailEnd/>
          </a:ln>
        </p:spPr>
        <p:txBody>
          <a:bodyPr wrap="none" lIns="0" tIns="0" rIns="0" bIns="0" anchor="ctr"/>
          <a:lstStyle/>
          <a:p>
            <a:pPr>
              <a:buFont typeface="Arial" charset="0"/>
              <a:buNone/>
            </a:pPr>
            <a:r>
              <a:rPr lang="tr-TR" sz="1400">
                <a:latin typeface="Calibri" pitchFamily="34" charset="0"/>
                <a:sym typeface="Calibri" pitchFamily="34" charset="0"/>
              </a:rPr>
              <a:t>Plastik</a:t>
            </a:r>
          </a:p>
        </p:txBody>
      </p:sp>
      <p:sp>
        <p:nvSpPr>
          <p:cNvPr id="1230310" name="Metin Yer Tutucusu 14"/>
          <p:cNvSpPr>
            <a:spLocks noGrp="1"/>
          </p:cNvSpPr>
          <p:nvPr>
            <p:custDataLst>
              <p:tags r:id="rId8"/>
            </p:custDataLst>
          </p:nvPr>
        </p:nvSpPr>
        <p:spPr bwMode="auto">
          <a:xfrm>
            <a:off x="8310563" y="4533900"/>
            <a:ext cx="969962" cy="212725"/>
          </a:xfrm>
          <a:prstGeom prst="rect">
            <a:avLst/>
          </a:prstGeom>
          <a:noFill/>
          <a:ln w="9525">
            <a:noFill/>
            <a:miter lim="800000"/>
            <a:headEnd/>
            <a:tailEnd/>
          </a:ln>
        </p:spPr>
        <p:txBody>
          <a:bodyPr wrap="none" lIns="0" tIns="0" rIns="0" bIns="0" anchor="ctr"/>
          <a:lstStyle/>
          <a:p>
            <a:pPr>
              <a:buFont typeface="Arial" charset="0"/>
              <a:buNone/>
            </a:pPr>
            <a:r>
              <a:rPr lang="tr-TR" sz="1400">
                <a:latin typeface="Calibri" pitchFamily="34" charset="0"/>
                <a:sym typeface="Calibri" pitchFamily="34" charset="0"/>
              </a:rPr>
              <a:t>Kimya</a:t>
            </a:r>
          </a:p>
        </p:txBody>
      </p:sp>
      <p:sp>
        <p:nvSpPr>
          <p:cNvPr id="1230311" name="Metin Yer Tutucusu 21"/>
          <p:cNvSpPr>
            <a:spLocks noGrp="1"/>
          </p:cNvSpPr>
          <p:nvPr>
            <p:custDataLst>
              <p:tags r:id="rId9"/>
            </p:custDataLst>
          </p:nvPr>
        </p:nvSpPr>
        <p:spPr bwMode="gray">
          <a:xfrm>
            <a:off x="8004175" y="4186238"/>
            <a:ext cx="271463" cy="212725"/>
          </a:xfrm>
          <a:prstGeom prst="rect">
            <a:avLst/>
          </a:prstGeom>
          <a:noFill/>
          <a:ln w="9525">
            <a:noFill/>
            <a:miter lim="800000"/>
            <a:headEnd/>
            <a:tailEnd/>
          </a:ln>
        </p:spPr>
        <p:txBody>
          <a:bodyPr wrap="none" lIns="25400" tIns="0" rIns="25400" bIns="0" anchor="ctr"/>
          <a:lstStyle/>
          <a:p>
            <a:pPr algn="ctr">
              <a:buFont typeface="Arial" charset="0"/>
              <a:buNone/>
            </a:pPr>
            <a:r>
              <a:rPr lang="tr-TR">
                <a:latin typeface="Calibri" pitchFamily="34" charset="0"/>
                <a:sym typeface="Calibri" pitchFamily="34" charset="0"/>
              </a:rPr>
              <a:t>4%</a:t>
            </a:r>
          </a:p>
        </p:txBody>
      </p:sp>
      <p:sp>
        <p:nvSpPr>
          <p:cNvPr id="1230312" name="Metin Yer Tutucusu 20"/>
          <p:cNvSpPr>
            <a:spLocks noGrp="1"/>
          </p:cNvSpPr>
          <p:nvPr>
            <p:custDataLst>
              <p:tags r:id="rId10"/>
            </p:custDataLst>
          </p:nvPr>
        </p:nvSpPr>
        <p:spPr bwMode="gray">
          <a:xfrm>
            <a:off x="7764463" y="4806950"/>
            <a:ext cx="271462" cy="212725"/>
          </a:xfrm>
          <a:prstGeom prst="rect">
            <a:avLst/>
          </a:prstGeom>
          <a:noFill/>
          <a:ln w="9525">
            <a:noFill/>
            <a:miter lim="800000"/>
            <a:headEnd/>
            <a:tailEnd/>
          </a:ln>
        </p:spPr>
        <p:txBody>
          <a:bodyPr wrap="none" lIns="25400" tIns="0" rIns="25400" bIns="0" anchor="ctr"/>
          <a:lstStyle/>
          <a:p>
            <a:pPr algn="ctr">
              <a:buFont typeface="Arial" charset="0"/>
              <a:buNone/>
            </a:pPr>
            <a:r>
              <a:rPr lang="tr-TR">
                <a:latin typeface="Calibri" pitchFamily="34" charset="0"/>
                <a:sym typeface="Calibri" pitchFamily="34" charset="0"/>
              </a:rPr>
              <a:t>3%</a:t>
            </a:r>
          </a:p>
        </p:txBody>
      </p:sp>
      <p:sp>
        <p:nvSpPr>
          <p:cNvPr id="1230313" name="Metin Yer Tutucusu 26"/>
          <p:cNvSpPr>
            <a:spLocks noGrp="1"/>
          </p:cNvSpPr>
          <p:nvPr>
            <p:custDataLst>
              <p:tags r:id="rId11"/>
            </p:custDataLst>
          </p:nvPr>
        </p:nvSpPr>
        <p:spPr bwMode="auto">
          <a:xfrm>
            <a:off x="8004175" y="5019675"/>
            <a:ext cx="612775" cy="212725"/>
          </a:xfrm>
          <a:prstGeom prst="rect">
            <a:avLst/>
          </a:prstGeom>
          <a:noFill/>
          <a:ln w="9525">
            <a:noFill/>
            <a:miter lim="800000"/>
            <a:headEnd/>
            <a:tailEnd/>
          </a:ln>
        </p:spPr>
        <p:txBody>
          <a:bodyPr wrap="none" lIns="0" tIns="0" rIns="0" bIns="0" anchor="ctr"/>
          <a:lstStyle/>
          <a:p>
            <a:pPr algn="r">
              <a:buFont typeface="Arial" charset="0"/>
              <a:buNone/>
            </a:pPr>
            <a:r>
              <a:rPr lang="tr-TR" sz="1400">
                <a:latin typeface="Calibri" pitchFamily="34" charset="0"/>
                <a:sym typeface="Calibri" pitchFamily="34" charset="0"/>
              </a:rPr>
              <a:t>Tekstil</a:t>
            </a:r>
          </a:p>
        </p:txBody>
      </p:sp>
      <p:sp>
        <p:nvSpPr>
          <p:cNvPr id="1230314" name="Metin Yer Tutucusu 12"/>
          <p:cNvSpPr>
            <a:spLocks noGrp="1"/>
          </p:cNvSpPr>
          <p:nvPr>
            <p:custDataLst>
              <p:tags r:id="rId12"/>
            </p:custDataLst>
          </p:nvPr>
        </p:nvSpPr>
        <p:spPr bwMode="auto">
          <a:xfrm>
            <a:off x="6491288" y="2887663"/>
            <a:ext cx="858837" cy="212725"/>
          </a:xfrm>
          <a:prstGeom prst="rect">
            <a:avLst/>
          </a:prstGeom>
          <a:noFill/>
          <a:ln w="9525">
            <a:noFill/>
            <a:miter lim="800000"/>
            <a:headEnd/>
            <a:tailEnd/>
          </a:ln>
        </p:spPr>
        <p:txBody>
          <a:bodyPr wrap="none" lIns="0" tIns="0" rIns="0" bIns="0" anchor="ctr"/>
          <a:lstStyle/>
          <a:p>
            <a:pPr algn="ctr">
              <a:buFont typeface="Arial" charset="0"/>
              <a:buNone/>
            </a:pPr>
            <a:r>
              <a:rPr lang="tr-TR" sz="1400">
                <a:latin typeface="Calibri" pitchFamily="34" charset="0"/>
                <a:sym typeface="Calibri" pitchFamily="34" charset="0"/>
              </a:rPr>
              <a:t>Gıda</a:t>
            </a:r>
          </a:p>
        </p:txBody>
      </p:sp>
      <p:sp>
        <p:nvSpPr>
          <p:cNvPr id="1230315" name="Metin Yer Tutucusu 28"/>
          <p:cNvSpPr>
            <a:spLocks noGrp="1"/>
          </p:cNvSpPr>
          <p:nvPr>
            <p:custDataLst>
              <p:tags r:id="rId13"/>
            </p:custDataLst>
          </p:nvPr>
        </p:nvSpPr>
        <p:spPr bwMode="auto">
          <a:xfrm>
            <a:off x="6702425" y="5529263"/>
            <a:ext cx="677863" cy="230187"/>
          </a:xfrm>
          <a:prstGeom prst="rect">
            <a:avLst/>
          </a:prstGeom>
          <a:noFill/>
          <a:ln w="9525">
            <a:noFill/>
            <a:miter lim="800000"/>
            <a:headEnd/>
            <a:tailEnd/>
          </a:ln>
        </p:spPr>
        <p:txBody>
          <a:bodyPr wrap="none" lIns="0" tIns="0" rIns="0" bIns="0" anchor="ctr"/>
          <a:lstStyle/>
          <a:p>
            <a:pPr algn="ctr">
              <a:buFont typeface="Arial" charset="0"/>
              <a:buNone/>
            </a:pPr>
            <a:r>
              <a:rPr lang="tr-TR" sz="1400">
                <a:latin typeface="Calibri" pitchFamily="34" charset="0"/>
                <a:sym typeface="Calibri" pitchFamily="34" charset="0"/>
              </a:rPr>
              <a:t>Diğer</a:t>
            </a:r>
          </a:p>
        </p:txBody>
      </p:sp>
      <p:sp>
        <p:nvSpPr>
          <p:cNvPr id="1230316" name="Metin Yer Tutucusu 27"/>
          <p:cNvSpPr>
            <a:spLocks noGrp="1"/>
          </p:cNvSpPr>
          <p:nvPr>
            <p:custDataLst>
              <p:tags r:id="rId14"/>
            </p:custDataLst>
          </p:nvPr>
        </p:nvSpPr>
        <p:spPr bwMode="gray">
          <a:xfrm>
            <a:off x="6832600" y="4913313"/>
            <a:ext cx="361950" cy="212725"/>
          </a:xfrm>
          <a:prstGeom prst="rect">
            <a:avLst/>
          </a:prstGeom>
          <a:noFill/>
          <a:ln w="9525">
            <a:noFill/>
            <a:miter lim="800000"/>
            <a:headEnd/>
            <a:tailEnd/>
          </a:ln>
        </p:spPr>
        <p:txBody>
          <a:bodyPr wrap="none" lIns="25400" tIns="0" rIns="25400" bIns="0" anchor="ctr"/>
          <a:lstStyle/>
          <a:p>
            <a:pPr algn="ctr">
              <a:buFont typeface="Arial" charset="0"/>
              <a:buNone/>
            </a:pPr>
            <a:r>
              <a:rPr lang="tr-TR" sz="1400">
                <a:latin typeface="Calibri" pitchFamily="34" charset="0"/>
                <a:sym typeface="Calibri" pitchFamily="34" charset="0"/>
              </a:rPr>
              <a:t>33%</a:t>
            </a:r>
          </a:p>
        </p:txBody>
      </p:sp>
      <p:sp>
        <p:nvSpPr>
          <p:cNvPr id="1230317" name="Metin Yer Tutucusu 17"/>
          <p:cNvSpPr>
            <a:spLocks noGrp="1"/>
          </p:cNvSpPr>
          <p:nvPr>
            <p:custDataLst>
              <p:tags r:id="rId15"/>
            </p:custDataLst>
          </p:nvPr>
        </p:nvSpPr>
        <p:spPr bwMode="gray">
          <a:xfrm>
            <a:off x="6808788" y="3441700"/>
            <a:ext cx="361950" cy="212725"/>
          </a:xfrm>
          <a:prstGeom prst="rect">
            <a:avLst/>
          </a:prstGeom>
          <a:noFill/>
          <a:ln w="9525">
            <a:noFill/>
            <a:miter lim="800000"/>
            <a:headEnd/>
            <a:tailEnd/>
          </a:ln>
        </p:spPr>
        <p:txBody>
          <a:bodyPr wrap="none" lIns="25400" tIns="0" rIns="25400" bIns="0" anchor="ctr"/>
          <a:lstStyle/>
          <a:p>
            <a:pPr algn="ctr">
              <a:buFont typeface="Arial" charset="0"/>
              <a:buNone/>
            </a:pPr>
            <a:r>
              <a:rPr lang="tr-TR" sz="1400">
                <a:latin typeface="Calibri" pitchFamily="34" charset="0"/>
                <a:sym typeface="Calibri" pitchFamily="34" charset="0"/>
              </a:rPr>
              <a:t>53%</a:t>
            </a:r>
          </a:p>
        </p:txBody>
      </p:sp>
      <p:sp>
        <p:nvSpPr>
          <p:cNvPr id="1230318" name="Başlık 1"/>
          <p:cNvSpPr txBox="1">
            <a:spLocks/>
          </p:cNvSpPr>
          <p:nvPr/>
        </p:nvSpPr>
        <p:spPr bwMode="auto">
          <a:xfrm>
            <a:off x="325438" y="158750"/>
            <a:ext cx="9188450" cy="677863"/>
          </a:xfrm>
          <a:prstGeom prst="rect">
            <a:avLst/>
          </a:prstGeom>
          <a:noFill/>
          <a:ln w="9525">
            <a:noFill/>
            <a:miter lim="800000"/>
            <a:headEnd/>
            <a:tailEnd/>
          </a:ln>
        </p:spPr>
        <p:txBody>
          <a:bodyPr anchor="ctr"/>
          <a:lstStyle/>
          <a:p>
            <a:r>
              <a:rPr lang="tr-TR" sz="2200">
                <a:latin typeface="Book Antiqua" pitchFamily="18" charset="0"/>
              </a:rPr>
              <a:t>Mardin Organize Sanayi Bölgesi’nde bulunan firmaların yarısı </a:t>
            </a:r>
            <a:r>
              <a:rPr lang="tr-TR" sz="2200" i="1">
                <a:latin typeface="Book Antiqua" pitchFamily="18" charset="0"/>
              </a:rPr>
              <a:t>gıda</a:t>
            </a:r>
            <a:r>
              <a:rPr lang="tr-TR" sz="2200">
                <a:latin typeface="Book Antiqua" pitchFamily="18" charset="0"/>
              </a:rPr>
              <a:t> sektöründe faaliyet gösteriyor.</a:t>
            </a:r>
          </a:p>
        </p:txBody>
      </p:sp>
      <p:pic>
        <p:nvPicPr>
          <p:cNvPr id="1230319" name="Picture 140" descr="C:\Users\acer\Desktop\mardinosb.jpg"/>
          <p:cNvPicPr>
            <a:picLocks noChangeAspect="1" noChangeArrowheads="1"/>
          </p:cNvPicPr>
          <p:nvPr/>
        </p:nvPicPr>
        <p:blipFill>
          <a:blip r:embed="rId23"/>
          <a:srcRect/>
          <a:stretch>
            <a:fillRect/>
          </a:stretch>
        </p:blipFill>
        <p:spPr bwMode="auto">
          <a:xfrm>
            <a:off x="612775" y="2725738"/>
            <a:ext cx="4294188" cy="1373187"/>
          </a:xfrm>
          <a:prstGeom prst="rect">
            <a:avLst/>
          </a:prstGeom>
          <a:noFill/>
          <a:ln w="9525">
            <a:noFill/>
            <a:miter lim="800000"/>
            <a:headEnd/>
            <a:tailEnd/>
          </a:ln>
        </p:spPr>
      </p:pic>
      <p:sp>
        <p:nvSpPr>
          <p:cNvPr id="1230320" name="Dikdörtgen 2"/>
          <p:cNvSpPr>
            <a:spLocks noChangeArrowheads="1"/>
          </p:cNvSpPr>
          <p:nvPr/>
        </p:nvSpPr>
        <p:spPr bwMode="auto">
          <a:xfrm>
            <a:off x="7821613" y="4616450"/>
            <a:ext cx="360362" cy="260350"/>
          </a:xfrm>
          <a:prstGeom prst="rect">
            <a:avLst/>
          </a:prstGeom>
          <a:noFill/>
          <a:ln w="9525">
            <a:noFill/>
            <a:miter lim="800000"/>
            <a:headEnd/>
            <a:tailEnd/>
          </a:ln>
        </p:spPr>
        <p:txBody>
          <a:bodyPr wrap="none">
            <a:spAutoFit/>
          </a:bodyPr>
          <a:lstStyle/>
          <a:p>
            <a:r>
              <a:rPr lang="tr-TR">
                <a:latin typeface="Calibri" pitchFamily="34" charset="0"/>
                <a:sym typeface="Calibri" pitchFamily="34" charset="0"/>
              </a:rPr>
              <a:t>3%</a:t>
            </a:r>
            <a:endParaRPr lang="tr-TR"/>
          </a:p>
        </p:txBody>
      </p:sp>
      <p:sp>
        <p:nvSpPr>
          <p:cNvPr id="1230321"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BF01F6F9-3902-4504-B8BF-508EF2ACD450}" type="slidenum">
              <a:rPr lang="en-US"/>
              <a:pPr/>
              <a:t>23</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881" name="Object 625"/>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8903" name="think-cell Slide" r:id="rId12" imgW="360" imgH="360" progId="">
                  <p:embed/>
                </p:oleObj>
              </mc:Choice>
              <mc:Fallback>
                <p:oleObj name="think-cell Slide" r:id="rId12" imgW="360" imgH="360" progId="">
                  <p:embed/>
                  <p:pic>
                    <p:nvPicPr>
                      <p:cNvPr id="0" name="Picture 6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Dikdörtgen 4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200" b="0" dirty="0">
              <a:solidFill>
                <a:schemeClr val="bg1"/>
              </a:solidFill>
              <a:latin typeface="Arial"/>
              <a:cs typeface="Arial"/>
              <a:sym typeface="Arial"/>
            </a:endParaRPr>
          </a:p>
        </p:txBody>
      </p:sp>
      <p:sp>
        <p:nvSpPr>
          <p:cNvPr id="1248884" name="58 Metin kutusu"/>
          <p:cNvSpPr txBox="1">
            <a:spLocks noChangeArrowheads="1"/>
          </p:cNvSpPr>
          <p:nvPr/>
        </p:nvSpPr>
        <p:spPr bwMode="auto">
          <a:xfrm>
            <a:off x="330200" y="5757863"/>
            <a:ext cx="7416800" cy="246062"/>
          </a:xfrm>
          <a:prstGeom prst="rect">
            <a:avLst/>
          </a:prstGeom>
          <a:noFill/>
          <a:ln w="9525">
            <a:noFill/>
            <a:miter lim="800000"/>
            <a:headEnd/>
            <a:tailEnd/>
          </a:ln>
        </p:spPr>
        <p:txBody>
          <a:bodyPr>
            <a:spAutoFit/>
          </a:bodyPr>
          <a:lstStyle/>
          <a:p>
            <a:r>
              <a:rPr lang="tr-TR" sz="1000" b="0" dirty="0"/>
              <a:t>Kaynak: </a:t>
            </a:r>
            <a:r>
              <a:rPr lang="tr-TR" sz="1000" b="0" dirty="0" err="1" smtClean="0"/>
              <a:t>Akyapı</a:t>
            </a:r>
            <a:r>
              <a:rPr lang="tr-TR" sz="1000" b="0" dirty="0" smtClean="0"/>
              <a:t>, A., Günay, B., Ateş, E., İstatistiklerle </a:t>
            </a:r>
            <a:r>
              <a:rPr lang="tr-TR" sz="1000" b="0" dirty="0"/>
              <a:t>Mardin, </a:t>
            </a:r>
            <a:r>
              <a:rPr lang="tr-TR" sz="1000" b="0" dirty="0" smtClean="0"/>
              <a:t>Dicle Kalkınma Ajansı (DİKA), Mardin, 2017</a:t>
            </a:r>
            <a:r>
              <a:rPr lang="tr-TR" sz="1000" b="0" dirty="0"/>
              <a:t>.</a:t>
            </a:r>
          </a:p>
        </p:txBody>
      </p:sp>
      <p:sp>
        <p:nvSpPr>
          <p:cNvPr id="1248885" name="Başlık 1"/>
          <p:cNvSpPr>
            <a:spLocks noGrp="1"/>
          </p:cNvSpPr>
          <p:nvPr>
            <p:ph type="title"/>
          </p:nvPr>
        </p:nvSpPr>
        <p:spPr>
          <a:xfrm>
            <a:off x="187325" y="292100"/>
            <a:ext cx="9631363" cy="960438"/>
          </a:xfrm>
        </p:spPr>
        <p:txBody>
          <a:bodyPr/>
          <a:lstStyle/>
          <a:p>
            <a:pPr eaLnBrk="1" hangingPunct="1"/>
            <a:r>
              <a:rPr lang="tr-TR" smtClean="0"/>
              <a:t>Altıncı Teşvik Bölgesi’nde yer alan Mardin’in yatırım teşviklerinden en fazla faydalanan sektörü </a:t>
            </a:r>
            <a:r>
              <a:rPr lang="tr-TR" i="1" smtClean="0"/>
              <a:t>imalât</a:t>
            </a:r>
            <a:r>
              <a:rPr lang="tr-TR" smtClean="0"/>
              <a:t>. </a:t>
            </a:r>
          </a:p>
        </p:txBody>
      </p:sp>
      <p:graphicFrame>
        <p:nvGraphicFramePr>
          <p:cNvPr id="1248882" name="Object 626"/>
          <p:cNvGraphicFramePr>
            <a:graphicFrameLocks noChangeAspect="1"/>
          </p:cNvGraphicFramePr>
          <p:nvPr>
            <p:custDataLst>
              <p:tags r:id="rId4"/>
            </p:custDataLst>
          </p:nvPr>
        </p:nvGraphicFramePr>
        <p:xfrm>
          <a:off x="6169025" y="2592388"/>
          <a:ext cx="2273300" cy="2273300"/>
        </p:xfrm>
        <a:graphic>
          <a:graphicData uri="http://schemas.openxmlformats.org/presentationml/2006/ole">
            <mc:AlternateContent xmlns:mc="http://schemas.openxmlformats.org/markup-compatibility/2006">
              <mc:Choice xmlns:v="urn:schemas-microsoft-com:vml" Requires="v">
                <p:oleObj spid="_x0000_s1248904" name="Çizelge" r:id="rId14" imgW="2270808" imgH="2270688" progId="MSGraph.Chart.8">
                  <p:embed followColorScheme="full"/>
                </p:oleObj>
              </mc:Choice>
              <mc:Fallback>
                <p:oleObj name="Çizelge" r:id="rId14" imgW="2270808" imgH="2270688" progId="MSGraph.Chart.8">
                  <p:embed followColorScheme="full"/>
                  <p:pic>
                    <p:nvPicPr>
                      <p:cNvPr id="0" name="Picture 6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69025" y="2592388"/>
                        <a:ext cx="2273300" cy="227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111 Metin Yer Tutucusu"/>
          <p:cNvSpPr>
            <a:spLocks noGrp="1"/>
          </p:cNvSpPr>
          <p:nvPr>
            <p:custDataLst>
              <p:tags r:id="rId5"/>
            </p:custDataLst>
          </p:nvPr>
        </p:nvSpPr>
        <p:spPr bwMode="auto">
          <a:xfrm>
            <a:off x="7089775" y="2392363"/>
            <a:ext cx="431800" cy="212725"/>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fld id="{74671486-AB5A-4B1F-B936-528B44B10360}" type="datetime'T''ar''''''''''''''ı''''''m'''''''''''''''''''''''''''">
              <a:rPr lang="en-US" sz="1400" b="0">
                <a:latin typeface="Tahoma"/>
                <a:ea typeface="+mn-ea"/>
                <a:sym typeface="Tahoma"/>
              </a:rPr>
              <a:pPr marL="0" indent="0">
                <a:spcBef>
                  <a:spcPct val="0"/>
                </a:spcBef>
                <a:buFont typeface="Wingdings" pitchFamily="2" charset="2"/>
                <a:buNone/>
                <a:defRPr/>
              </a:pPr>
              <a:t>Tarım</a:t>
            </a:fld>
            <a:endParaRPr lang="tr-TR" sz="1400" b="0" dirty="0">
              <a:latin typeface="Tahoma"/>
              <a:ea typeface="+mn-ea"/>
              <a:sym typeface="Tahoma"/>
            </a:endParaRPr>
          </a:p>
        </p:txBody>
      </p:sp>
      <p:sp>
        <p:nvSpPr>
          <p:cNvPr id="67" name="104 Metin Yer Tutucusu"/>
          <p:cNvSpPr>
            <a:spLocks noGrp="1"/>
          </p:cNvSpPr>
          <p:nvPr>
            <p:custDataLst>
              <p:tags r:id="rId6"/>
            </p:custDataLst>
          </p:nvPr>
        </p:nvSpPr>
        <p:spPr bwMode="gray">
          <a:xfrm>
            <a:off x="6473825" y="3767138"/>
            <a:ext cx="561975" cy="212725"/>
          </a:xfrm>
          <a:prstGeom prst="rect">
            <a:avLst/>
          </a:prstGeom>
          <a:noFill/>
          <a:effectLst/>
        </p:spPr>
        <p:txBody>
          <a:bodyPr wrap="none" lIns="25400" tIns="0" rIns="2540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latin typeface="Tahoma"/>
                <a:ea typeface="+mn-ea"/>
                <a:sym typeface="Tahoma"/>
              </a:rPr>
              <a:t>41.3%</a:t>
            </a:r>
            <a:endParaRPr lang="tr-TR" sz="1200" b="0" dirty="0">
              <a:latin typeface="Tahoma"/>
              <a:ea typeface="+mn-ea"/>
              <a:sym typeface="Tahoma"/>
            </a:endParaRPr>
          </a:p>
        </p:txBody>
      </p:sp>
      <p:sp>
        <p:nvSpPr>
          <p:cNvPr id="63" name="108 Metin Yer Tutucusu"/>
          <p:cNvSpPr>
            <a:spLocks noGrp="1"/>
          </p:cNvSpPr>
          <p:nvPr>
            <p:custDataLst>
              <p:tags r:id="rId7"/>
            </p:custDataLst>
          </p:nvPr>
        </p:nvSpPr>
        <p:spPr bwMode="auto">
          <a:xfrm>
            <a:off x="5456238" y="3886200"/>
            <a:ext cx="739775" cy="212725"/>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fld id="{F7A49867-47F6-430E-B819-3FC4CD6DE6DE}" type="datetime'''''H''''''''i''z''''''m''''e''''''t''''''le''''''r'''''''''''">
              <a:rPr lang="en-US" sz="1400" b="0">
                <a:latin typeface="Tahoma"/>
                <a:ea typeface="+mn-ea"/>
                <a:sym typeface="Tahoma"/>
              </a:rPr>
              <a:pPr marL="0" indent="0">
                <a:spcBef>
                  <a:spcPct val="0"/>
                </a:spcBef>
                <a:buFont typeface="Wingdings" pitchFamily="2" charset="2"/>
                <a:buNone/>
                <a:defRPr/>
              </a:pPr>
              <a:t>Hizmetler</a:t>
            </a:fld>
            <a:endParaRPr lang="tr-TR" sz="1400" b="0" dirty="0">
              <a:latin typeface="Tahoma"/>
              <a:ea typeface="+mn-ea"/>
              <a:sym typeface="Tahoma"/>
            </a:endParaRPr>
          </a:p>
        </p:txBody>
      </p:sp>
      <p:sp>
        <p:nvSpPr>
          <p:cNvPr id="69" name="109 Metin Yer Tutucusu"/>
          <p:cNvSpPr>
            <a:spLocks noGrp="1"/>
          </p:cNvSpPr>
          <p:nvPr>
            <p:custDataLst>
              <p:tags r:id="rId8"/>
            </p:custDataLst>
          </p:nvPr>
        </p:nvSpPr>
        <p:spPr bwMode="auto">
          <a:xfrm>
            <a:off x="8442325" y="3684588"/>
            <a:ext cx="503238" cy="212725"/>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tr-TR" sz="1400" b="0" dirty="0" smtClean="0">
                <a:latin typeface="Tahoma"/>
                <a:ea typeface="+mn-ea"/>
                <a:sym typeface="Tahoma"/>
              </a:rPr>
              <a:t>İmalât</a:t>
            </a:r>
            <a:endParaRPr lang="tr-TR" sz="1400" b="0" dirty="0">
              <a:latin typeface="Tahoma"/>
              <a:ea typeface="+mn-ea"/>
              <a:sym typeface="Tahoma"/>
            </a:endParaRPr>
          </a:p>
        </p:txBody>
      </p:sp>
      <p:sp>
        <p:nvSpPr>
          <p:cNvPr id="66" name="107 Metin Yer Tutucusu"/>
          <p:cNvSpPr>
            <a:spLocks noGrp="1"/>
          </p:cNvSpPr>
          <p:nvPr>
            <p:custDataLst>
              <p:tags r:id="rId9"/>
            </p:custDataLst>
          </p:nvPr>
        </p:nvSpPr>
        <p:spPr bwMode="auto">
          <a:xfrm>
            <a:off x="6599238" y="2538413"/>
            <a:ext cx="447675" cy="212725"/>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fld id="{9C26702A-CC6D-4EB1-911F-08CA1744E188}" type="datetime'''''''''E''n''''''''''''''''''''''''''''''''erj''i'''''''">
              <a:rPr lang="en-US" sz="1400" b="0">
                <a:latin typeface="Tahoma"/>
                <a:ea typeface="+mn-ea"/>
                <a:sym typeface="Tahoma"/>
              </a:rPr>
              <a:pPr marL="0" indent="0">
                <a:spcBef>
                  <a:spcPct val="0"/>
                </a:spcBef>
                <a:buFont typeface="Wingdings" pitchFamily="2" charset="2"/>
                <a:buNone/>
                <a:defRPr/>
              </a:pPr>
              <a:t>Enerji</a:t>
            </a:fld>
            <a:endParaRPr lang="tr-TR" sz="1400" b="0" dirty="0">
              <a:latin typeface="Tahoma"/>
              <a:ea typeface="+mn-ea"/>
              <a:sym typeface="Tahoma"/>
            </a:endParaRPr>
          </a:p>
        </p:txBody>
      </p:sp>
      <p:sp>
        <p:nvSpPr>
          <p:cNvPr id="61" name="102 Metin Yer Tutucusu"/>
          <p:cNvSpPr>
            <a:spLocks noGrp="1"/>
          </p:cNvSpPr>
          <p:nvPr>
            <p:custDataLst>
              <p:tags r:id="rId10"/>
            </p:custDataLst>
          </p:nvPr>
        </p:nvSpPr>
        <p:spPr bwMode="gray">
          <a:xfrm>
            <a:off x="7567613" y="3554413"/>
            <a:ext cx="561975" cy="212725"/>
          </a:xfrm>
          <a:prstGeom prst="rect">
            <a:avLst/>
          </a:prstGeom>
          <a:noFill/>
          <a:effectLst/>
          <a:extLst/>
        </p:spPr>
        <p:txBody>
          <a:bodyPr wrap="none" lIns="25400" tIns="0" rIns="2540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latin typeface="Tahoma"/>
                <a:ea typeface="+mn-ea"/>
                <a:sym typeface="Tahoma"/>
              </a:rPr>
              <a:t>43.1%</a:t>
            </a:r>
            <a:endParaRPr lang="tr-TR" sz="1200" b="0" dirty="0">
              <a:latin typeface="Tahoma"/>
              <a:ea typeface="+mn-ea"/>
              <a:sym typeface="Tahoma"/>
            </a:endParaRPr>
          </a:p>
        </p:txBody>
      </p:sp>
      <p:sp>
        <p:nvSpPr>
          <p:cNvPr id="129" name="5 Metin kutusu"/>
          <p:cNvSpPr txBox="1"/>
          <p:nvPr/>
        </p:nvSpPr>
        <p:spPr>
          <a:xfrm>
            <a:off x="4903788" y="1403350"/>
            <a:ext cx="4659312" cy="58578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tr-TR" sz="1600" dirty="0">
                <a:solidFill>
                  <a:schemeClr val="tx1"/>
                </a:solidFill>
                <a:latin typeface="+mj-lt"/>
              </a:rPr>
              <a:t>Sektörler İtibariyle Teşvikli Yerli-Yabancı</a:t>
            </a:r>
          </a:p>
          <a:p>
            <a:pPr algn="ctr">
              <a:defRPr/>
            </a:pPr>
            <a:r>
              <a:rPr lang="tr-TR" sz="1600" dirty="0">
                <a:solidFill>
                  <a:schemeClr val="tx1"/>
                </a:solidFill>
                <a:latin typeface="+mj-lt"/>
              </a:rPr>
              <a:t>Sermayeli Yatırımlar (Belge adedi) (2015)</a:t>
            </a:r>
          </a:p>
        </p:txBody>
      </p:sp>
      <p:sp>
        <p:nvSpPr>
          <p:cNvPr id="132" name="Rectangle 6"/>
          <p:cNvSpPr/>
          <p:nvPr/>
        </p:nvSpPr>
        <p:spPr bwMode="auto">
          <a:xfrm>
            <a:off x="255588" y="2001838"/>
            <a:ext cx="4540250" cy="3103562"/>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35" name="Rectangle 6"/>
          <p:cNvSpPr/>
          <p:nvPr/>
        </p:nvSpPr>
        <p:spPr bwMode="auto">
          <a:xfrm>
            <a:off x="4857750" y="2001838"/>
            <a:ext cx="4749800" cy="3103562"/>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graphicFrame>
        <p:nvGraphicFramePr>
          <p:cNvPr id="2" name="Tablo 1"/>
          <p:cNvGraphicFramePr>
            <a:graphicFrameLocks noGrp="1"/>
          </p:cNvGraphicFramePr>
          <p:nvPr/>
        </p:nvGraphicFramePr>
        <p:xfrm>
          <a:off x="330200" y="2339975"/>
          <a:ext cx="4376853" cy="2525637"/>
        </p:xfrm>
        <a:graphic>
          <a:graphicData uri="http://schemas.openxmlformats.org/drawingml/2006/table">
            <a:tbl>
              <a:tblPr firstRow="1" bandRow="1">
                <a:tableStyleId>{5C22544A-7EE6-4342-B048-85BDC9FD1C3A}</a:tableStyleId>
              </a:tblPr>
              <a:tblGrid>
                <a:gridCol w="562292"/>
                <a:gridCol w="1214564"/>
                <a:gridCol w="1720977"/>
                <a:gridCol w="879020"/>
              </a:tblGrid>
              <a:tr h="662565">
                <a:tc>
                  <a:txBody>
                    <a:bodyPr/>
                    <a:lstStyle/>
                    <a:p>
                      <a:pPr algn="l"/>
                      <a:r>
                        <a:rPr lang="tr-TR" sz="1200" dirty="0" smtClean="0">
                          <a:latin typeface="+mj-lt"/>
                        </a:rPr>
                        <a:t>Yıl</a:t>
                      </a:r>
                      <a:endParaRPr lang="tr-TR" sz="1200" dirty="0">
                        <a:latin typeface="+mj-lt"/>
                      </a:endParaRPr>
                    </a:p>
                  </a:txBody>
                  <a:tcPr/>
                </a:tc>
                <a:tc>
                  <a:txBody>
                    <a:bodyPr/>
                    <a:lstStyle/>
                    <a:p>
                      <a:pPr algn="r"/>
                      <a:r>
                        <a:rPr lang="tr-TR" sz="1200" dirty="0" smtClean="0">
                          <a:latin typeface="+mj-lt"/>
                        </a:rPr>
                        <a:t>Toplam Belge</a:t>
                      </a:r>
                    </a:p>
                    <a:p>
                      <a:pPr algn="r"/>
                      <a:r>
                        <a:rPr lang="tr-TR" sz="1200" dirty="0" smtClean="0">
                          <a:latin typeface="+mj-lt"/>
                        </a:rPr>
                        <a:t>Adedi</a:t>
                      </a:r>
                      <a:endParaRPr lang="tr-TR" sz="1200" dirty="0">
                        <a:latin typeface="+mj-lt"/>
                      </a:endParaRPr>
                    </a:p>
                  </a:txBody>
                  <a:tcPr/>
                </a:tc>
                <a:tc>
                  <a:txBody>
                    <a:bodyPr/>
                    <a:lstStyle/>
                    <a:p>
                      <a:pPr algn="r"/>
                      <a:r>
                        <a:rPr lang="tr-TR" sz="1200" dirty="0" smtClean="0">
                          <a:latin typeface="+mj-lt"/>
                        </a:rPr>
                        <a:t>Toplam Sabit Yatırım</a:t>
                      </a:r>
                    </a:p>
                    <a:p>
                      <a:pPr algn="r"/>
                      <a:r>
                        <a:rPr lang="tr-TR" sz="1200" dirty="0" smtClean="0">
                          <a:latin typeface="+mj-lt"/>
                        </a:rPr>
                        <a:t>(Milyon TL)</a:t>
                      </a:r>
                      <a:endParaRPr lang="tr-TR" sz="1200" dirty="0">
                        <a:latin typeface="+mj-lt"/>
                      </a:endParaRPr>
                    </a:p>
                  </a:txBody>
                  <a:tcPr/>
                </a:tc>
                <a:tc>
                  <a:txBody>
                    <a:bodyPr/>
                    <a:lstStyle/>
                    <a:p>
                      <a:pPr algn="r"/>
                      <a:r>
                        <a:rPr lang="tr-TR" sz="1200" dirty="0" smtClean="0">
                          <a:latin typeface="+mj-lt"/>
                        </a:rPr>
                        <a:t>Toplam</a:t>
                      </a:r>
                    </a:p>
                    <a:p>
                      <a:pPr algn="r"/>
                      <a:r>
                        <a:rPr lang="tr-TR" sz="1200" dirty="0" smtClean="0">
                          <a:latin typeface="+mj-lt"/>
                        </a:rPr>
                        <a:t>İstihdam</a:t>
                      </a:r>
                      <a:endParaRPr lang="tr-TR" sz="1200" dirty="0">
                        <a:latin typeface="+mj-lt"/>
                      </a:endParaRPr>
                    </a:p>
                  </a:txBody>
                  <a:tcPr/>
                </a:tc>
              </a:tr>
              <a:tr h="465768">
                <a:tc>
                  <a:txBody>
                    <a:bodyPr/>
                    <a:lstStyle/>
                    <a:p>
                      <a:r>
                        <a:rPr lang="tr-TR" sz="1200" dirty="0" smtClean="0">
                          <a:latin typeface="+mj-lt"/>
                        </a:rPr>
                        <a:t>2012</a:t>
                      </a:r>
                      <a:endParaRPr lang="tr-TR" sz="1200" dirty="0">
                        <a:latin typeface="+mj-lt"/>
                      </a:endParaRPr>
                    </a:p>
                  </a:txBody>
                  <a:tcPr/>
                </a:tc>
                <a:tc>
                  <a:txBody>
                    <a:bodyPr/>
                    <a:lstStyle/>
                    <a:p>
                      <a:r>
                        <a:rPr lang="tr-TR" sz="1200" dirty="0" smtClean="0">
                          <a:latin typeface="+mj-lt"/>
                        </a:rPr>
                        <a:t>44</a:t>
                      </a:r>
                      <a:endParaRPr lang="tr-TR" sz="1200" dirty="0">
                        <a:latin typeface="+mj-lt"/>
                      </a:endParaRPr>
                    </a:p>
                  </a:txBody>
                  <a:tcPr/>
                </a:tc>
                <a:tc>
                  <a:txBody>
                    <a:bodyPr/>
                    <a:lstStyle/>
                    <a:p>
                      <a:r>
                        <a:rPr lang="tr-TR" sz="1200" dirty="0" smtClean="0">
                          <a:latin typeface="+mj-lt"/>
                        </a:rPr>
                        <a:t>1142</a:t>
                      </a:r>
                      <a:endParaRPr lang="tr-TR" sz="1200" dirty="0">
                        <a:latin typeface="+mj-lt"/>
                      </a:endParaRPr>
                    </a:p>
                  </a:txBody>
                  <a:tcPr/>
                </a:tc>
                <a:tc>
                  <a:txBody>
                    <a:bodyPr/>
                    <a:lstStyle/>
                    <a:p>
                      <a:r>
                        <a:rPr lang="tr-TR" sz="1200" dirty="0" smtClean="0">
                          <a:latin typeface="+mj-lt"/>
                        </a:rPr>
                        <a:t>2950</a:t>
                      </a:r>
                      <a:endParaRPr lang="tr-TR" sz="1200" dirty="0">
                        <a:latin typeface="+mj-lt"/>
                      </a:endParaRPr>
                    </a:p>
                  </a:txBody>
                  <a:tcPr/>
                </a:tc>
              </a:tr>
              <a:tr h="465768">
                <a:tc>
                  <a:txBody>
                    <a:bodyPr/>
                    <a:lstStyle/>
                    <a:p>
                      <a:r>
                        <a:rPr lang="tr-TR" sz="1200" dirty="0" smtClean="0">
                          <a:latin typeface="+mj-lt"/>
                        </a:rPr>
                        <a:t>2013</a:t>
                      </a:r>
                      <a:endParaRPr lang="tr-TR" sz="1200" dirty="0">
                        <a:latin typeface="+mj-lt"/>
                      </a:endParaRPr>
                    </a:p>
                  </a:txBody>
                  <a:tcPr/>
                </a:tc>
                <a:tc>
                  <a:txBody>
                    <a:bodyPr/>
                    <a:lstStyle/>
                    <a:p>
                      <a:r>
                        <a:rPr lang="tr-TR" sz="1200" dirty="0" smtClean="0">
                          <a:latin typeface="+mj-lt"/>
                        </a:rPr>
                        <a:t>69</a:t>
                      </a:r>
                      <a:endParaRPr lang="tr-TR" sz="1200" dirty="0">
                        <a:latin typeface="+mj-lt"/>
                      </a:endParaRPr>
                    </a:p>
                  </a:txBody>
                  <a:tcPr/>
                </a:tc>
                <a:tc>
                  <a:txBody>
                    <a:bodyPr/>
                    <a:lstStyle/>
                    <a:p>
                      <a:r>
                        <a:rPr lang="tr-TR" sz="1200" dirty="0" smtClean="0">
                          <a:latin typeface="+mj-lt"/>
                        </a:rPr>
                        <a:t>1590</a:t>
                      </a:r>
                      <a:endParaRPr lang="tr-TR" sz="1200" dirty="0">
                        <a:latin typeface="+mj-lt"/>
                      </a:endParaRPr>
                    </a:p>
                  </a:txBody>
                  <a:tcPr/>
                </a:tc>
                <a:tc>
                  <a:txBody>
                    <a:bodyPr/>
                    <a:lstStyle/>
                    <a:p>
                      <a:r>
                        <a:rPr lang="tr-TR" sz="1200" dirty="0" smtClean="0">
                          <a:latin typeface="+mj-lt"/>
                        </a:rPr>
                        <a:t>3472</a:t>
                      </a:r>
                      <a:endParaRPr lang="tr-TR" sz="1200" dirty="0">
                        <a:latin typeface="+mj-lt"/>
                      </a:endParaRPr>
                    </a:p>
                  </a:txBody>
                  <a:tcPr/>
                </a:tc>
              </a:tr>
              <a:tr h="465768">
                <a:tc>
                  <a:txBody>
                    <a:bodyPr/>
                    <a:lstStyle/>
                    <a:p>
                      <a:r>
                        <a:rPr lang="tr-TR" sz="1200" dirty="0" smtClean="0">
                          <a:latin typeface="+mj-lt"/>
                        </a:rPr>
                        <a:t>2014</a:t>
                      </a:r>
                      <a:endParaRPr lang="tr-TR" sz="1200" dirty="0">
                        <a:latin typeface="+mj-lt"/>
                      </a:endParaRPr>
                    </a:p>
                  </a:txBody>
                  <a:tcPr/>
                </a:tc>
                <a:tc>
                  <a:txBody>
                    <a:bodyPr/>
                    <a:lstStyle/>
                    <a:p>
                      <a:r>
                        <a:rPr lang="tr-TR" sz="1200" dirty="0" smtClean="0">
                          <a:latin typeface="+mj-lt"/>
                        </a:rPr>
                        <a:t>50</a:t>
                      </a:r>
                      <a:endParaRPr lang="tr-TR" sz="1200" dirty="0">
                        <a:latin typeface="+mj-lt"/>
                      </a:endParaRPr>
                    </a:p>
                  </a:txBody>
                  <a:tcPr/>
                </a:tc>
                <a:tc>
                  <a:txBody>
                    <a:bodyPr/>
                    <a:lstStyle/>
                    <a:p>
                      <a:r>
                        <a:rPr lang="tr-TR" sz="1200" dirty="0" smtClean="0">
                          <a:latin typeface="+mj-lt"/>
                        </a:rPr>
                        <a:t>1412</a:t>
                      </a:r>
                      <a:endParaRPr lang="tr-TR" sz="1200" dirty="0">
                        <a:latin typeface="+mj-lt"/>
                      </a:endParaRPr>
                    </a:p>
                  </a:txBody>
                  <a:tcPr/>
                </a:tc>
                <a:tc>
                  <a:txBody>
                    <a:bodyPr/>
                    <a:lstStyle/>
                    <a:p>
                      <a:r>
                        <a:rPr lang="tr-TR" sz="1200" dirty="0" smtClean="0">
                          <a:latin typeface="+mj-lt"/>
                        </a:rPr>
                        <a:t>3199</a:t>
                      </a:r>
                      <a:endParaRPr lang="tr-TR" sz="1200" dirty="0">
                        <a:latin typeface="+mj-lt"/>
                      </a:endParaRPr>
                    </a:p>
                  </a:txBody>
                  <a:tcPr/>
                </a:tc>
              </a:tr>
              <a:tr h="465768">
                <a:tc>
                  <a:txBody>
                    <a:bodyPr/>
                    <a:lstStyle/>
                    <a:p>
                      <a:r>
                        <a:rPr lang="tr-TR" sz="1200" dirty="0" smtClean="0">
                          <a:latin typeface="+mj-lt"/>
                        </a:rPr>
                        <a:t>2015</a:t>
                      </a:r>
                      <a:endParaRPr lang="tr-TR" sz="1200" dirty="0">
                        <a:latin typeface="+mj-lt"/>
                      </a:endParaRPr>
                    </a:p>
                  </a:txBody>
                  <a:tcPr/>
                </a:tc>
                <a:tc>
                  <a:txBody>
                    <a:bodyPr/>
                    <a:lstStyle/>
                    <a:p>
                      <a:r>
                        <a:rPr lang="tr-TR" sz="1200" dirty="0" smtClean="0">
                          <a:latin typeface="+mj-lt"/>
                        </a:rPr>
                        <a:t>58</a:t>
                      </a:r>
                      <a:endParaRPr lang="tr-TR" sz="1200" dirty="0">
                        <a:latin typeface="+mj-lt"/>
                      </a:endParaRPr>
                    </a:p>
                  </a:txBody>
                  <a:tcPr/>
                </a:tc>
                <a:tc>
                  <a:txBody>
                    <a:bodyPr/>
                    <a:lstStyle/>
                    <a:p>
                      <a:r>
                        <a:rPr lang="tr-TR" sz="1200" dirty="0" smtClean="0">
                          <a:latin typeface="+mj-lt"/>
                        </a:rPr>
                        <a:t>262</a:t>
                      </a:r>
                      <a:endParaRPr lang="tr-TR" sz="1200" dirty="0">
                        <a:latin typeface="+mj-lt"/>
                      </a:endParaRPr>
                    </a:p>
                  </a:txBody>
                  <a:tcPr/>
                </a:tc>
                <a:tc>
                  <a:txBody>
                    <a:bodyPr/>
                    <a:lstStyle/>
                    <a:p>
                      <a:r>
                        <a:rPr lang="tr-TR" sz="1200" dirty="0" smtClean="0">
                          <a:latin typeface="+mj-lt"/>
                        </a:rPr>
                        <a:t>2704</a:t>
                      </a:r>
                      <a:endParaRPr lang="tr-TR" sz="1200" dirty="0">
                        <a:latin typeface="+mj-lt"/>
                      </a:endParaRPr>
                    </a:p>
                  </a:txBody>
                  <a:tcPr/>
                </a:tc>
              </a:tr>
            </a:tbl>
          </a:graphicData>
        </a:graphic>
      </p:graphicFrame>
      <p:sp>
        <p:nvSpPr>
          <p:cNvPr id="75" name="58 Metin kutusu"/>
          <p:cNvSpPr txBox="1"/>
          <p:nvPr/>
        </p:nvSpPr>
        <p:spPr>
          <a:xfrm>
            <a:off x="350838" y="1593850"/>
            <a:ext cx="4359275" cy="338138"/>
          </a:xfrm>
          <a:prstGeom prst="rect">
            <a:avLst/>
          </a:prstGeom>
          <a:noFill/>
        </p:spPr>
        <p:txBody>
          <a:bodyPr>
            <a:spAutoFit/>
          </a:bodyPr>
          <a:lstStyle/>
          <a:p>
            <a:pPr algn="ctr">
              <a:defRPr/>
            </a:pPr>
            <a:r>
              <a:rPr lang="tr-TR" sz="1600" dirty="0">
                <a:latin typeface="+mj-lt"/>
                <a:cs typeface="Arial" pitchFamily="34" charset="0"/>
              </a:rPr>
              <a:t>Yatırım ve Teşvik İstatistikleri</a:t>
            </a:r>
          </a:p>
        </p:txBody>
      </p:sp>
      <p:sp>
        <p:nvSpPr>
          <p:cNvPr id="1248928" name="Dikdörtgen 2"/>
          <p:cNvSpPr>
            <a:spLocks noChangeArrowheads="1"/>
          </p:cNvSpPr>
          <p:nvPr/>
        </p:nvSpPr>
        <p:spPr bwMode="auto">
          <a:xfrm>
            <a:off x="7038975" y="2774950"/>
            <a:ext cx="506413" cy="261938"/>
          </a:xfrm>
          <a:prstGeom prst="rect">
            <a:avLst/>
          </a:prstGeom>
          <a:noFill/>
          <a:ln w="9525">
            <a:noFill/>
            <a:miter lim="800000"/>
            <a:headEnd/>
            <a:tailEnd/>
          </a:ln>
        </p:spPr>
        <p:txBody>
          <a:bodyPr wrap="none">
            <a:spAutoFit/>
          </a:bodyPr>
          <a:lstStyle/>
          <a:p>
            <a:r>
              <a:rPr lang="tr-TR" b="0"/>
              <a:t>1.7%</a:t>
            </a:r>
          </a:p>
        </p:txBody>
      </p:sp>
      <p:sp>
        <p:nvSpPr>
          <p:cNvPr id="1248929" name="Dikdörtgen 3"/>
          <p:cNvSpPr>
            <a:spLocks noChangeArrowheads="1"/>
          </p:cNvSpPr>
          <p:nvPr/>
        </p:nvSpPr>
        <p:spPr bwMode="auto">
          <a:xfrm>
            <a:off x="6713538" y="2917825"/>
            <a:ext cx="519112" cy="260350"/>
          </a:xfrm>
          <a:prstGeom prst="rect">
            <a:avLst/>
          </a:prstGeom>
          <a:noFill/>
          <a:ln w="9525">
            <a:noFill/>
            <a:miter lim="800000"/>
            <a:headEnd/>
            <a:tailEnd/>
          </a:ln>
        </p:spPr>
        <p:txBody>
          <a:bodyPr wrap="none">
            <a:spAutoFit/>
          </a:bodyPr>
          <a:lstStyle/>
          <a:p>
            <a:r>
              <a:rPr lang="tr-TR" b="0">
                <a:latin typeface="Tahoma" pitchFamily="34" charset="0"/>
                <a:sym typeface="Tahoma" pitchFamily="34" charset="0"/>
              </a:rPr>
              <a:t>8.6%</a:t>
            </a:r>
            <a:endParaRPr lang="tr-TR"/>
          </a:p>
        </p:txBody>
      </p:sp>
      <p:sp>
        <p:nvSpPr>
          <p:cNvPr id="1248930"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25B48DE1-75F8-459B-928B-17419E5C5B53}" type="slidenum">
              <a:rPr lang="en-US"/>
              <a:pPr/>
              <a:t>24</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5569" name="Başlık 1"/>
          <p:cNvSpPr>
            <a:spLocks noGrp="1"/>
          </p:cNvSpPr>
          <p:nvPr>
            <p:ph type="title"/>
          </p:nvPr>
        </p:nvSpPr>
        <p:spPr>
          <a:xfrm>
            <a:off x="598488" y="593725"/>
            <a:ext cx="9007475" cy="715963"/>
          </a:xfrm>
        </p:spPr>
        <p:txBody>
          <a:bodyPr/>
          <a:lstStyle/>
          <a:p>
            <a:pPr eaLnBrk="1" hangingPunct="1"/>
            <a:r>
              <a:rPr lang="tr-TR" smtClean="0"/>
              <a:t>Mardin’de İSO İlk 1000 Şirket sıralamasında yer alan tek firma </a:t>
            </a:r>
            <a:r>
              <a:rPr lang="tr-TR" i="1" smtClean="0"/>
              <a:t>Mardin Çimento.</a:t>
            </a:r>
          </a:p>
        </p:txBody>
      </p:sp>
      <p:sp>
        <p:nvSpPr>
          <p:cNvPr id="2285570" name="İçerik Yer Tutucusu 2"/>
          <p:cNvSpPr>
            <a:spLocks noGrp="1"/>
          </p:cNvSpPr>
          <p:nvPr>
            <p:ph idx="1"/>
          </p:nvPr>
        </p:nvSpPr>
        <p:spPr>
          <a:xfrm>
            <a:off x="566738" y="1568450"/>
            <a:ext cx="8870950" cy="4473575"/>
          </a:xfrm>
        </p:spPr>
        <p:txBody>
          <a:bodyPr/>
          <a:lstStyle/>
          <a:p>
            <a:pPr eaLnBrk="1" hangingPunct="1"/>
            <a:r>
              <a:rPr lang="tr-TR" smtClean="0">
                <a:latin typeface="Book Antiqua" pitchFamily="18" charset="0"/>
              </a:rPr>
              <a:t>2018 yılında İSO tarafından gerçekleştirilen “2017 yılı Türkiye’nin İlk 500 Büyük Sanayi Kuruluşu Araştırması”na göre sıralamaya girebilen Mardin firması yoktur.</a:t>
            </a:r>
          </a:p>
          <a:p>
            <a:pPr eaLnBrk="1" hangingPunct="1"/>
            <a:r>
              <a:rPr lang="tr-TR" smtClean="0">
                <a:latin typeface="Book Antiqua" pitchFamily="18" charset="0"/>
              </a:rPr>
              <a:t>Ancak, İkinci 500 sıralamasında Mardin’den bir firma yer almış olup bu da Mardin Çimento’dur.</a:t>
            </a:r>
          </a:p>
          <a:p>
            <a:pPr eaLnBrk="1" hangingPunct="1">
              <a:buFont typeface="Wingdings" panose="05000000000000000000" pitchFamily="2" charset="2"/>
              <a:buNone/>
            </a:pPr>
            <a:endParaRPr lang="tr-TR" smtClean="0">
              <a:latin typeface="Book Antiqua" pitchFamily="18" charset="0"/>
            </a:endParaRPr>
          </a:p>
          <a:p>
            <a:pPr eaLnBrk="1" hangingPunct="1">
              <a:buFont typeface="Wingdings" panose="05000000000000000000" pitchFamily="2" charset="2"/>
              <a:buNone/>
            </a:pPr>
            <a:endParaRPr lang="tr-TR" smtClean="0">
              <a:latin typeface="Book Antiqua" pitchFamily="18" charset="0"/>
            </a:endParaRPr>
          </a:p>
          <a:p>
            <a:pPr eaLnBrk="1" hangingPunct="1">
              <a:buFont typeface="Wingdings" panose="05000000000000000000" pitchFamily="2" charset="2"/>
              <a:buNone/>
            </a:pPr>
            <a:endParaRPr lang="tr-TR" smtClean="0">
              <a:latin typeface="Book Antiqua" pitchFamily="18" charset="0"/>
            </a:endParaRPr>
          </a:p>
          <a:p>
            <a:pPr eaLnBrk="1" hangingPunct="1"/>
            <a:r>
              <a:rPr lang="tr-TR" smtClean="0">
                <a:latin typeface="Book Antiqua" pitchFamily="18" charset="0"/>
              </a:rPr>
              <a:t> Mardin Çimento Sanayi ve Ticaret A.Ş., 2016’da 311.sırada yer alırken, 2017’de 255.sıraya yükselmiştir.</a:t>
            </a:r>
          </a:p>
          <a:p>
            <a:pPr eaLnBrk="1" hangingPunct="1"/>
            <a:r>
              <a:rPr lang="tr-TR" smtClean="0">
                <a:latin typeface="Book Antiqua" pitchFamily="18" charset="0"/>
              </a:rPr>
              <a:t> Mardin Çimento, özel kesim firmaları arasında ise 252.sırada bulunmaktadır.</a:t>
            </a:r>
          </a:p>
          <a:p>
            <a:pPr eaLnBrk="1" hangingPunct="1"/>
            <a:r>
              <a:rPr lang="tr-TR" sz="2000" smtClean="0">
                <a:latin typeface="Book Antiqua" pitchFamily="18" charset="0"/>
              </a:rPr>
              <a:t> </a:t>
            </a:r>
            <a:r>
              <a:rPr lang="tr-TR" smtClean="0">
                <a:latin typeface="Book Antiqua" pitchFamily="18" charset="0"/>
              </a:rPr>
              <a:t>Firma, BİST’e de kote olup 2017 yılında toplam 208.564.764 TL net satış gerçekleştirmiştir.</a:t>
            </a:r>
          </a:p>
        </p:txBody>
      </p:sp>
      <p:sp>
        <p:nvSpPr>
          <p:cNvPr id="2285571" name="Metin Yer Tutucusu 3"/>
          <p:cNvSpPr>
            <a:spLocks noGrp="1"/>
          </p:cNvSpPr>
          <p:nvPr>
            <p:ph type="body" sz="quarter" idx="11"/>
          </p:nvPr>
        </p:nvSpPr>
        <p:spPr>
          <a:xfrm>
            <a:off x="598488" y="6278563"/>
            <a:ext cx="8251825" cy="361950"/>
          </a:xfrm>
        </p:spPr>
        <p:txBody>
          <a:bodyPr/>
          <a:lstStyle/>
          <a:p>
            <a:pPr marL="0" indent="0" eaLnBrk="1" hangingPunct="1">
              <a:spcBef>
                <a:spcPct val="0"/>
              </a:spcBef>
            </a:pPr>
            <a:r>
              <a:rPr lang="tr-TR" sz="1000" dirty="0" smtClean="0"/>
              <a:t>Kaynak: İSO, 2017 yılı Türkiye’nin İkinci 500 Büyük Sanayi Kuruluşu, </a:t>
            </a:r>
            <a:r>
              <a:rPr lang="tr-TR" sz="1000" u="sng" dirty="0" smtClean="0">
                <a:hlinkClick r:id="rId2"/>
              </a:rPr>
              <a:t>http://www.iso500.org.tr/ikinci-500-buyuk-sanayi-kurulusu/2017/?ara=&amp;</a:t>
            </a:r>
            <a:r>
              <a:rPr lang="tr-TR" sz="1000" u="sng" dirty="0" err="1" smtClean="0">
                <a:hlinkClick r:id="rId2"/>
              </a:rPr>
              <a:t>year</a:t>
            </a:r>
            <a:r>
              <a:rPr lang="tr-TR" sz="1000" u="sng" dirty="0" smtClean="0">
                <a:hlinkClick r:id="rId2"/>
              </a:rPr>
              <a:t>=2017&amp;langId=1&amp;sayfa=6</a:t>
            </a:r>
            <a:r>
              <a:rPr lang="tr-TR" sz="1000" dirty="0" smtClean="0"/>
              <a:t>, 2018 (E.T. 27.05.2019).</a:t>
            </a:r>
          </a:p>
          <a:p>
            <a:pPr marL="0" indent="0" eaLnBrk="1" hangingPunct="1">
              <a:spcBef>
                <a:spcPct val="0"/>
              </a:spcBef>
            </a:pPr>
            <a:endParaRPr lang="tr-TR" dirty="0" smtClean="0"/>
          </a:p>
        </p:txBody>
      </p:sp>
      <p:sp>
        <p:nvSpPr>
          <p:cNvPr id="2285572" name="Slayt Numarası Yer Tutucusu 4"/>
          <p:cNvSpPr>
            <a:spLocks noGrp="1"/>
          </p:cNvSpPr>
          <p:nvPr>
            <p:ph type="sldNum" sz="quarter" idx="12"/>
          </p:nvPr>
        </p:nvSpPr>
        <p:spPr bwMode="auto">
          <a:noFill/>
          <a:ln>
            <a:miter lim="800000"/>
            <a:headEnd/>
            <a:tailEnd/>
          </a:ln>
        </p:spPr>
        <p:txBody>
          <a:bodyPr/>
          <a:lstStyle/>
          <a:p>
            <a:fld id="{F32F21F7-2B32-4087-979F-D38F8E78712A}" type="slidenum">
              <a:rPr lang="en-US" smtClean="0"/>
              <a:pPr/>
              <a:t>25</a:t>
            </a:fld>
            <a:endParaRPr lang="en-US" smtClean="0"/>
          </a:p>
        </p:txBody>
      </p:sp>
      <p:pic>
        <p:nvPicPr>
          <p:cNvPr id="2285573" name="Picture 2" descr="C:\Users\acer\Desktop\mc.png"/>
          <p:cNvPicPr>
            <a:picLocks noChangeAspect="1" noChangeArrowheads="1"/>
          </p:cNvPicPr>
          <p:nvPr/>
        </p:nvPicPr>
        <p:blipFill>
          <a:blip r:embed="rId3"/>
          <a:srcRect/>
          <a:stretch>
            <a:fillRect/>
          </a:stretch>
        </p:blipFill>
        <p:spPr bwMode="auto">
          <a:xfrm>
            <a:off x="3624263" y="2655888"/>
            <a:ext cx="2232025" cy="17859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987" name="Object 29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1998" name="think-cell Slide" r:id="rId4" imgW="360" imgH="360" progId="">
                  <p:embed/>
                </p:oleObj>
              </mc:Choice>
              <mc:Fallback>
                <p:oleObj name="think-cell Slide" r:id="rId4" imgW="360" imgH="360" progId="">
                  <p:embed/>
                  <p:pic>
                    <p:nvPicPr>
                      <p:cNvPr id="0" name="Picture 2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3175" y="3175"/>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181989" name="Title 2"/>
          <p:cNvSpPr>
            <a:spLocks noGrp="1"/>
          </p:cNvSpPr>
          <p:nvPr>
            <p:ph type="ctrTitle"/>
          </p:nvPr>
        </p:nvSpPr>
        <p:spPr>
          <a:xfrm>
            <a:off x="1600200" y="1219200"/>
            <a:ext cx="6704013" cy="1143000"/>
          </a:xfrm>
        </p:spPr>
        <p:txBody>
          <a:bodyPr/>
          <a:lstStyle/>
          <a:p>
            <a:pPr eaLnBrk="1" hangingPunct="1"/>
            <a:r>
              <a:rPr lang="tr-TR" altLang="tr-TR" sz="2800" smtClean="0"/>
              <a:t>4) Mardin’in finansal yapısı</a:t>
            </a:r>
            <a:endParaRPr lang="en-US" altLang="tr-TR"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299" name="Object 235"/>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0325" name="think-cell Slide" r:id="rId7" imgW="360" imgH="360" progId="">
                  <p:embed/>
                </p:oleObj>
              </mc:Choice>
              <mc:Fallback>
                <p:oleObj name="think-cell Slide" r:id="rId7" imgW="360" imgH="360" progId="">
                  <p:embed/>
                  <p:pic>
                    <p:nvPicPr>
                      <p:cNvPr id="0" name="Picture 2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hidden="1"/>
          <p:cNvSpPr/>
          <p:nvPr>
            <p:custDataLst>
              <p:tags r:id="rId3"/>
            </p:custDataLst>
          </p:nvPr>
        </p:nvSpPr>
        <p:spPr bwMode="auto">
          <a:xfrm>
            <a:off x="0" y="0"/>
            <a:ext cx="1714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wrap="none" lIns="0" tIns="0" rIns="0" bIns="0"/>
          <a:lstStyle/>
          <a:p>
            <a:pPr>
              <a:defRPr/>
            </a:pPr>
            <a:endParaRPr lang="tr-TR" sz="3200" dirty="0">
              <a:latin typeface="Book Antiqua"/>
              <a:ea typeface="+mj-ea"/>
              <a:cs typeface="Arial"/>
              <a:sym typeface="Book Antiqua"/>
            </a:endParaRPr>
          </a:p>
        </p:txBody>
      </p:sp>
      <p:sp>
        <p:nvSpPr>
          <p:cNvPr id="1240306" name="Başlık 1"/>
          <p:cNvSpPr>
            <a:spLocks noGrp="1"/>
          </p:cNvSpPr>
          <p:nvPr>
            <p:ph type="title"/>
          </p:nvPr>
        </p:nvSpPr>
        <p:spPr>
          <a:xfrm>
            <a:off x="968375" y="242888"/>
            <a:ext cx="8478838" cy="987425"/>
          </a:xfrm>
        </p:spPr>
        <p:txBody>
          <a:bodyPr/>
          <a:lstStyle/>
          <a:p>
            <a:pPr eaLnBrk="1" hangingPunct="1"/>
            <a:r>
              <a:rPr lang="tr-TR" sz="3200" smtClean="0"/>
              <a:t>Mardin’deki girişimlerin aktif ve net satış meblağları Türkiye genelinin epey altında.</a:t>
            </a:r>
          </a:p>
        </p:txBody>
      </p:sp>
      <p:sp>
        <p:nvSpPr>
          <p:cNvPr id="29" name="Rectangle 3"/>
          <p:cNvSpPr>
            <a:spLocks noGrp="1" noChangeArrowheads="1"/>
          </p:cNvSpPr>
          <p:nvPr>
            <p:custDataLst>
              <p:tags r:id="rId4"/>
            </p:custDataLst>
          </p:nvPr>
        </p:nvSpPr>
        <p:spPr bwMode="auto">
          <a:xfrm>
            <a:off x="4025900" y="4491038"/>
            <a:ext cx="642938" cy="212725"/>
          </a:xfrm>
          <a:prstGeom prst="rect">
            <a:avLst/>
          </a:prstGeom>
          <a:noFill/>
          <a:ln w="9525">
            <a:noFill/>
            <a:miter lim="800000"/>
            <a:headEnd/>
            <a:tailEnd/>
          </a:ln>
          <a:extLst/>
        </p:spPr>
        <p:txBody>
          <a:bodyPr wrap="none" lIns="0" tIns="0" rIns="0" bIns="0"/>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defRPr/>
            </a:pPr>
            <a:endParaRPr lang="tr-TR" sz="1400" dirty="0" smtClean="0">
              <a:latin typeface="+mj-lt"/>
              <a:ea typeface="+mj-ea"/>
              <a:cs typeface="+mj-cs"/>
              <a:sym typeface="+mj-lt"/>
            </a:endParaRPr>
          </a:p>
        </p:txBody>
      </p:sp>
      <p:sp>
        <p:nvSpPr>
          <p:cNvPr id="32" name="Metin kutusu 31"/>
          <p:cNvSpPr txBox="1"/>
          <p:nvPr/>
        </p:nvSpPr>
        <p:spPr>
          <a:xfrm>
            <a:off x="0" y="1341438"/>
            <a:ext cx="9902825" cy="338137"/>
          </a:xfrm>
          <a:prstGeom prst="rect">
            <a:avLst/>
          </a:prstGeom>
          <a:solidFill>
            <a:srgbClr val="002060"/>
          </a:solidFill>
        </p:spPr>
        <p:txBody>
          <a:bodyPr anchor="ctr">
            <a:spAutoFit/>
          </a:bodyPr>
          <a:lstStyle/>
          <a:p>
            <a:pPr algn="ctr">
              <a:defRPr/>
            </a:pPr>
            <a:r>
              <a:rPr lang="tr-TR" sz="1600" dirty="0">
                <a:solidFill>
                  <a:schemeClr val="bg1"/>
                </a:solidFill>
                <a:latin typeface="+mj-lt"/>
                <a:cs typeface="Arial" pitchFamily="34" charset="0"/>
              </a:rPr>
              <a:t>Girişimlerin Aktif ve Net Satış Meblağı  (2016, TL)</a:t>
            </a:r>
          </a:p>
        </p:txBody>
      </p:sp>
      <p:graphicFrame>
        <p:nvGraphicFramePr>
          <p:cNvPr id="1240304" name="Grafik 36"/>
          <p:cNvGraphicFramePr>
            <a:graphicFrameLocks/>
          </p:cNvGraphicFramePr>
          <p:nvPr/>
        </p:nvGraphicFramePr>
        <p:xfrm>
          <a:off x="1744663" y="1874838"/>
          <a:ext cx="6340475" cy="3608387"/>
        </p:xfrm>
        <a:graphic>
          <a:graphicData uri="http://schemas.openxmlformats.org/presentationml/2006/ole">
            <mc:AlternateContent xmlns:mc="http://schemas.openxmlformats.org/markup-compatibility/2006">
              <mc:Choice xmlns:v="urn:schemas-microsoft-com:vml" Requires="v">
                <p:oleObj spid="_x0000_s1240326" r:id="rId9" imgW="6340390" imgH="3603048" progId="Excel.Chart.8">
                  <p:embed/>
                </p:oleObj>
              </mc:Choice>
              <mc:Fallback>
                <p:oleObj r:id="rId9" imgW="6340390" imgH="3603048" progId="Excel.Chart.8">
                  <p:embed/>
                  <p:pic>
                    <p:nvPicPr>
                      <p:cNvPr id="0" name="Grafik 3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4663" y="1874838"/>
                        <a:ext cx="6340475" cy="360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0309" name="Metin kutusu 39"/>
          <p:cNvSpPr txBox="1">
            <a:spLocks noChangeArrowheads="1"/>
          </p:cNvSpPr>
          <p:nvPr/>
        </p:nvSpPr>
        <p:spPr bwMode="auto">
          <a:xfrm>
            <a:off x="236538" y="6192838"/>
            <a:ext cx="9274175" cy="246062"/>
          </a:xfrm>
          <a:prstGeom prst="rect">
            <a:avLst/>
          </a:prstGeom>
          <a:noFill/>
          <a:ln w="9525">
            <a:noFill/>
            <a:miter lim="800000"/>
            <a:headEnd/>
            <a:tailEnd/>
          </a:ln>
        </p:spPr>
        <p:txBody>
          <a:bodyPr>
            <a:spAutoFit/>
          </a:bodyPr>
          <a:lstStyle/>
          <a:p>
            <a:r>
              <a:rPr lang="tr-TR" sz="1000" b="0" dirty="0"/>
              <a:t>Kaynak: Sanayi ve Teknoloji Bakanlığı Girişimci Bilgi Sistemi, Raporlar, </a:t>
            </a:r>
            <a:r>
              <a:rPr lang="tr-TR" sz="1000" b="0" dirty="0">
                <a:hlinkClick r:id="rId11"/>
              </a:rPr>
              <a:t>https://gbs.sanayi.gov.tr/Raporlar.aspx</a:t>
            </a:r>
            <a:r>
              <a:rPr lang="tr-TR" sz="1000" b="0" dirty="0"/>
              <a:t>, 2016 (E.T. 07.05.2019</a:t>
            </a:r>
            <a:r>
              <a:rPr lang="tr-TR" sz="1000" b="0" dirty="0" smtClean="0"/>
              <a:t>).</a:t>
            </a:r>
            <a:endParaRPr lang="tr-TR" sz="1000" b="0" dirty="0"/>
          </a:p>
        </p:txBody>
      </p:sp>
      <p:sp>
        <p:nvSpPr>
          <p:cNvPr id="41" name="Metin Yer Tutucusu 3"/>
          <p:cNvSpPr txBox="1">
            <a:spLocks/>
          </p:cNvSpPr>
          <p:nvPr/>
        </p:nvSpPr>
        <p:spPr>
          <a:xfrm>
            <a:off x="3059113" y="5565775"/>
            <a:ext cx="1814512" cy="301625"/>
          </a:xfrm>
          <a:prstGeom prst="rect">
            <a:avLst/>
          </a:prstGeom>
        </p:spPr>
        <p:txBody>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buFont typeface="Wingdings" pitchFamily="2" charset="2"/>
              <a:buNone/>
              <a:defRPr/>
            </a:pPr>
            <a:r>
              <a:rPr lang="tr-TR" sz="1200" b="0" kern="0" dirty="0">
                <a:latin typeface="+mj-lt"/>
              </a:rPr>
              <a:t>Mardin/Türkiye</a:t>
            </a:r>
            <a:r>
              <a:rPr lang="tr-TR" sz="1200" b="0" kern="0" dirty="0" smtClean="0">
                <a:latin typeface="+mj-lt"/>
              </a:rPr>
              <a:t>: %0.2</a:t>
            </a:r>
            <a:endParaRPr lang="tr-TR" sz="1200" b="0" kern="0" dirty="0">
              <a:latin typeface="+mj-lt"/>
            </a:endParaRPr>
          </a:p>
        </p:txBody>
      </p:sp>
      <p:sp>
        <p:nvSpPr>
          <p:cNvPr id="42" name="Metin Yer Tutucusu 3"/>
          <p:cNvSpPr txBox="1">
            <a:spLocks/>
          </p:cNvSpPr>
          <p:nvPr/>
        </p:nvSpPr>
        <p:spPr>
          <a:xfrm>
            <a:off x="5802313" y="5565775"/>
            <a:ext cx="1741487" cy="301625"/>
          </a:xfrm>
          <a:prstGeom prst="rect">
            <a:avLst/>
          </a:prstGeom>
        </p:spPr>
        <p:txBody>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buFont typeface="Wingdings" pitchFamily="2" charset="2"/>
              <a:buNone/>
              <a:defRPr/>
            </a:pPr>
            <a:r>
              <a:rPr lang="tr-TR" sz="1200" b="0" kern="0" dirty="0">
                <a:latin typeface="+mj-lt"/>
              </a:rPr>
              <a:t>Mardin/Türkiye</a:t>
            </a:r>
            <a:r>
              <a:rPr lang="tr-TR" sz="1200" b="0" kern="0" dirty="0" smtClean="0">
                <a:latin typeface="+mj-lt"/>
              </a:rPr>
              <a:t>: %0.3</a:t>
            </a:r>
            <a:endParaRPr lang="tr-TR" sz="1200" b="0" kern="0" dirty="0">
              <a:latin typeface="+mj-lt"/>
            </a:endParaRPr>
          </a:p>
        </p:txBody>
      </p:sp>
      <p:sp>
        <p:nvSpPr>
          <p:cNvPr id="1240312"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52E01637-523F-429A-BFBE-7961084B455C}" type="slidenum">
              <a:rPr lang="en-US"/>
              <a:pPr/>
              <a:t>27</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995" name="Object 507"/>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6021" name="think-cell Slide" r:id="rId26" imgW="360" imgH="360" progId="">
                  <p:embed/>
                </p:oleObj>
              </mc:Choice>
              <mc:Fallback>
                <p:oleObj name="think-cell Slide" r:id="rId26" imgW="360" imgH="360" progId="">
                  <p:embed/>
                  <p:pic>
                    <p:nvPicPr>
                      <p:cNvPr id="0" name="Picture 50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Dikdörtgen 25"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en-US" sz="1000" b="0" dirty="0">
              <a:solidFill>
                <a:schemeClr val="bg1"/>
              </a:solidFill>
              <a:latin typeface="Arial"/>
              <a:cs typeface="Arial"/>
              <a:sym typeface="Arial"/>
            </a:endParaRPr>
          </a:p>
        </p:txBody>
      </p:sp>
      <p:sp>
        <p:nvSpPr>
          <p:cNvPr id="1216002" name="Metin Yer Tutucusu 3"/>
          <p:cNvSpPr txBox="1">
            <a:spLocks/>
          </p:cNvSpPr>
          <p:nvPr/>
        </p:nvSpPr>
        <p:spPr bwMode="auto">
          <a:xfrm>
            <a:off x="184150" y="6556375"/>
            <a:ext cx="7613650" cy="190500"/>
          </a:xfrm>
          <a:prstGeom prst="rect">
            <a:avLst/>
          </a:prstGeom>
          <a:noFill/>
          <a:ln w="9525">
            <a:noFill/>
            <a:miter lim="800000"/>
            <a:headEnd/>
            <a:tailEnd/>
          </a:ln>
        </p:spPr>
        <p:txBody>
          <a:bodyPr/>
          <a:lstStyle/>
          <a:p>
            <a:pPr>
              <a:spcBef>
                <a:spcPct val="100000"/>
              </a:spcBef>
              <a:buClr>
                <a:schemeClr val="tx1"/>
              </a:buClr>
              <a:buFont typeface="Wingdings" pitchFamily="2" charset="2"/>
              <a:buNone/>
            </a:pPr>
            <a:r>
              <a:rPr lang="tr-TR" sz="1000" b="0" dirty="0"/>
              <a:t>Kaynak: BDDK, Bankacılık Sektörü Verileri, </a:t>
            </a:r>
            <a:r>
              <a:rPr lang="tr-TR" sz="1000" b="0" dirty="0">
                <a:hlinkClick r:id="rId28"/>
              </a:rPr>
              <a:t>https://www.bddk.org.tr/BultenFinTurk</a:t>
            </a:r>
            <a:r>
              <a:rPr lang="tr-TR" sz="1000" b="0" dirty="0"/>
              <a:t>, Mart 2019 (E.T. 13.05.2019</a:t>
            </a:r>
            <a:r>
              <a:rPr lang="tr-TR" sz="1000" b="0" dirty="0" smtClean="0"/>
              <a:t>). </a:t>
            </a:r>
            <a:endParaRPr lang="tr-TR" sz="1000" b="0" dirty="0"/>
          </a:p>
        </p:txBody>
      </p:sp>
      <p:sp>
        <p:nvSpPr>
          <p:cNvPr id="1216003" name="Başlık 1"/>
          <p:cNvSpPr>
            <a:spLocks noGrp="1"/>
          </p:cNvSpPr>
          <p:nvPr>
            <p:ph type="title"/>
          </p:nvPr>
        </p:nvSpPr>
        <p:spPr>
          <a:xfrm>
            <a:off x="293688" y="149225"/>
            <a:ext cx="9350375" cy="715963"/>
          </a:xfrm>
        </p:spPr>
        <p:txBody>
          <a:bodyPr/>
          <a:lstStyle/>
          <a:p>
            <a:pPr eaLnBrk="1" hangingPunct="1"/>
            <a:r>
              <a:rPr lang="tr-TR" smtClean="0"/>
              <a:t>Mardin’de krediler daha ziyade «</a:t>
            </a:r>
            <a:r>
              <a:rPr lang="tr-TR" i="1" smtClean="0"/>
              <a:t>toptan ticaret ve komisyonculuk» </a:t>
            </a:r>
            <a:r>
              <a:rPr lang="tr-TR" smtClean="0"/>
              <a:t>ile</a:t>
            </a:r>
            <a:r>
              <a:rPr lang="tr-TR" i="1" smtClean="0"/>
              <a:t> </a:t>
            </a:r>
            <a:r>
              <a:rPr lang="tr-TR" smtClean="0"/>
              <a:t>«</a:t>
            </a:r>
            <a:r>
              <a:rPr lang="tr-TR" i="1" smtClean="0"/>
              <a:t>ziraat ve balıkçılık» </a:t>
            </a:r>
            <a:r>
              <a:rPr lang="tr-TR" smtClean="0"/>
              <a:t>sektörlerinde</a:t>
            </a:r>
            <a:r>
              <a:rPr lang="tr-TR" i="1" smtClean="0"/>
              <a:t> </a:t>
            </a:r>
            <a:r>
              <a:rPr lang="tr-TR" smtClean="0"/>
              <a:t>kullanılıyor.</a:t>
            </a:r>
            <a:r>
              <a:rPr lang="tr-TR" smtClean="0">
                <a:solidFill>
                  <a:srgbClr val="FF0000"/>
                </a:solidFill>
              </a:rPr>
              <a:t> </a:t>
            </a:r>
          </a:p>
        </p:txBody>
      </p:sp>
      <p:sp>
        <p:nvSpPr>
          <p:cNvPr id="115" name="Rectangle 6"/>
          <p:cNvSpPr/>
          <p:nvPr/>
        </p:nvSpPr>
        <p:spPr bwMode="auto">
          <a:xfrm>
            <a:off x="184150" y="1149350"/>
            <a:ext cx="4637088" cy="5370513"/>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graphicFrame>
        <p:nvGraphicFramePr>
          <p:cNvPr id="1216000" name="Chart 3"/>
          <p:cNvGraphicFramePr>
            <a:graphicFrameLocks/>
          </p:cNvGraphicFramePr>
          <p:nvPr>
            <p:custDataLst>
              <p:tags r:id="rId4"/>
            </p:custDataLst>
          </p:nvPr>
        </p:nvGraphicFramePr>
        <p:xfrm>
          <a:off x="2330450" y="1495425"/>
          <a:ext cx="3633788" cy="4968875"/>
        </p:xfrm>
        <a:graphic>
          <a:graphicData uri="http://schemas.openxmlformats.org/presentationml/2006/ole">
            <mc:AlternateContent xmlns:mc="http://schemas.openxmlformats.org/markup-compatibility/2006">
              <mc:Choice xmlns:v="urn:schemas-microsoft-com:vml" Requires="v">
                <p:oleObj spid="_x0000_s1216022" name="Grafik" r:id="rId29" imgW="3633531" imgH="4968671" progId="Excel.Chart.8">
                  <p:embed/>
                </p:oleObj>
              </mc:Choice>
              <mc:Fallback>
                <p:oleObj name="Grafik" r:id="rId29" imgW="3633531" imgH="4968671" progId="Excel.Chart.8">
                  <p:embed/>
                  <p:pic>
                    <p:nvPicPr>
                      <p:cNvPr id="0" name="Chart 3"/>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30450" y="1495425"/>
                        <a:ext cx="3633788" cy="496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52 Metin Yer Tutucusu"/>
          <p:cNvSpPr>
            <a:spLocks noGrp="1"/>
          </p:cNvSpPr>
          <p:nvPr>
            <p:custDataLst>
              <p:tags r:id="rId5"/>
            </p:custDataLst>
          </p:nvPr>
        </p:nvSpPr>
        <p:spPr bwMode="auto">
          <a:xfrm>
            <a:off x="2078038" y="2727325"/>
            <a:ext cx="1416050"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Gıda</a:t>
            </a:r>
            <a:r>
              <a:rPr lang="en-US" sz="1000" b="0" dirty="0">
                <a:ea typeface="+mn-ea"/>
              </a:rPr>
              <a:t> </a:t>
            </a:r>
            <a:r>
              <a:rPr lang="en-US" sz="1000" b="0" dirty="0" err="1">
                <a:ea typeface="+mn-ea"/>
              </a:rPr>
              <a:t>Meşrubat</a:t>
            </a:r>
            <a:r>
              <a:rPr lang="en-US" sz="1000" b="0" dirty="0">
                <a:ea typeface="+mn-ea"/>
              </a:rPr>
              <a:t> </a:t>
            </a:r>
            <a:r>
              <a:rPr lang="en-US" sz="1000" b="0" dirty="0" err="1">
                <a:ea typeface="+mn-ea"/>
              </a:rPr>
              <a:t>ve</a:t>
            </a:r>
            <a:r>
              <a:rPr lang="en-US" sz="1000" b="0" dirty="0">
                <a:ea typeface="+mn-ea"/>
              </a:rPr>
              <a:t> </a:t>
            </a:r>
            <a:r>
              <a:rPr lang="en-US" sz="1000" b="0" dirty="0" err="1">
                <a:ea typeface="+mn-ea"/>
              </a:rPr>
              <a:t>Tütün</a:t>
            </a:r>
            <a:endParaRPr lang="tr-TR" sz="1000" b="0" dirty="0">
              <a:ea typeface="+mn-ea"/>
              <a:sym typeface="+mn-lt"/>
            </a:endParaRPr>
          </a:p>
        </p:txBody>
      </p:sp>
      <p:sp>
        <p:nvSpPr>
          <p:cNvPr id="141" name="Metin Yer Tutucusu 7"/>
          <p:cNvSpPr>
            <a:spLocks noGrp="1"/>
          </p:cNvSpPr>
          <p:nvPr>
            <p:custDataLst>
              <p:tags r:id="rId6"/>
            </p:custDataLst>
          </p:nvPr>
        </p:nvSpPr>
        <p:spPr bwMode="auto">
          <a:xfrm>
            <a:off x="1625600" y="1785938"/>
            <a:ext cx="1868488" cy="152400"/>
          </a:xfrm>
          <a:prstGeom prst="rect">
            <a:avLst/>
          </a:prstGeom>
          <a:noFill/>
          <a:ln w="9525">
            <a:noFill/>
            <a:miter lim="800000"/>
            <a:headEnd/>
            <a:tailEnd/>
          </a:ln>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Toptan</a:t>
            </a:r>
            <a:r>
              <a:rPr lang="en-US" sz="1000" b="0" dirty="0">
                <a:ea typeface="+mn-ea"/>
              </a:rPr>
              <a:t> </a:t>
            </a:r>
            <a:r>
              <a:rPr lang="en-US" sz="1000" b="0" dirty="0" err="1">
                <a:ea typeface="+mn-ea"/>
              </a:rPr>
              <a:t>Ticaret</a:t>
            </a:r>
            <a:r>
              <a:rPr lang="en-US" sz="1000" b="0" dirty="0">
                <a:ea typeface="+mn-ea"/>
              </a:rPr>
              <a:t> </a:t>
            </a:r>
            <a:r>
              <a:rPr lang="en-US" sz="1000" b="0" dirty="0" err="1">
                <a:ea typeface="+mn-ea"/>
              </a:rPr>
              <a:t>ve</a:t>
            </a:r>
            <a:r>
              <a:rPr lang="en-US" sz="1000" b="0" dirty="0">
                <a:ea typeface="+mn-ea"/>
              </a:rPr>
              <a:t> </a:t>
            </a:r>
            <a:r>
              <a:rPr lang="en-US" sz="1000" b="0" dirty="0" err="1">
                <a:ea typeface="+mn-ea"/>
              </a:rPr>
              <a:t>Komisyonculuk</a:t>
            </a:r>
            <a:endParaRPr lang="tr-TR" sz="1000" b="0" dirty="0">
              <a:ea typeface="+mn-ea"/>
              <a:sym typeface="Arial"/>
            </a:endParaRPr>
          </a:p>
        </p:txBody>
      </p:sp>
      <p:sp>
        <p:nvSpPr>
          <p:cNvPr id="167" name="Metin Yer Tutucusu 14"/>
          <p:cNvSpPr>
            <a:spLocks noGrp="1"/>
          </p:cNvSpPr>
          <p:nvPr>
            <p:custDataLst>
              <p:tags r:id="rId7"/>
            </p:custDataLst>
          </p:nvPr>
        </p:nvSpPr>
        <p:spPr bwMode="auto">
          <a:xfrm>
            <a:off x="2395538" y="6018213"/>
            <a:ext cx="1098550" cy="180975"/>
          </a:xfrm>
          <a:prstGeom prst="rect">
            <a:avLst/>
          </a:prstGeom>
          <a:noFill/>
          <a:ln w="9525">
            <a:noFill/>
            <a:miter lim="800000"/>
            <a:headEnd/>
            <a:tailEnd/>
          </a:ln>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Gayrinakdi</a:t>
            </a:r>
            <a:r>
              <a:rPr lang="en-US" sz="1000" b="0" dirty="0">
                <a:ea typeface="+mn-ea"/>
              </a:rPr>
              <a:t> </a:t>
            </a:r>
            <a:r>
              <a:rPr lang="en-US" sz="1000" b="0" dirty="0" err="1">
                <a:ea typeface="+mn-ea"/>
              </a:rPr>
              <a:t>İnşaat</a:t>
            </a:r>
            <a:endParaRPr lang="tr-TR" sz="1000" b="0" dirty="0">
              <a:ea typeface="+mn-ea"/>
              <a:sym typeface="Arial"/>
            </a:endParaRPr>
          </a:p>
        </p:txBody>
      </p:sp>
      <p:sp>
        <p:nvSpPr>
          <p:cNvPr id="120" name="51 Metin Yer Tutucusu"/>
          <p:cNvSpPr>
            <a:spLocks noGrp="1"/>
          </p:cNvSpPr>
          <p:nvPr>
            <p:custDataLst>
              <p:tags r:id="rId8"/>
            </p:custDataLst>
          </p:nvPr>
        </p:nvSpPr>
        <p:spPr bwMode="auto">
          <a:xfrm>
            <a:off x="1625600" y="2255838"/>
            <a:ext cx="1868488"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Ziraat</a:t>
            </a:r>
            <a:r>
              <a:rPr lang="en-US" sz="1000" b="0" dirty="0">
                <a:ea typeface="+mn-ea"/>
              </a:rPr>
              <a:t> </a:t>
            </a:r>
            <a:r>
              <a:rPr lang="en-US" sz="1000" b="0" dirty="0" err="1">
                <a:ea typeface="+mn-ea"/>
              </a:rPr>
              <a:t>ve</a:t>
            </a:r>
            <a:r>
              <a:rPr lang="en-US" sz="1000" b="0" dirty="0">
                <a:ea typeface="+mn-ea"/>
              </a:rPr>
              <a:t> </a:t>
            </a:r>
            <a:r>
              <a:rPr lang="en-US" sz="1000" b="0" dirty="0" err="1">
                <a:ea typeface="+mn-ea"/>
              </a:rPr>
              <a:t>Balıkçılık</a:t>
            </a:r>
            <a:endParaRPr lang="tr-TR" sz="1000" b="0" dirty="0">
              <a:ea typeface="+mn-ea"/>
              <a:sym typeface="+mn-lt"/>
            </a:endParaRPr>
          </a:p>
        </p:txBody>
      </p:sp>
      <p:sp>
        <p:nvSpPr>
          <p:cNvPr id="144" name="55 Metin Yer Tutucusu"/>
          <p:cNvSpPr>
            <a:spLocks noGrp="1"/>
          </p:cNvSpPr>
          <p:nvPr>
            <p:custDataLst>
              <p:tags r:id="rId9"/>
            </p:custDataLst>
          </p:nvPr>
        </p:nvSpPr>
        <p:spPr bwMode="auto">
          <a:xfrm>
            <a:off x="3170238" y="3749675"/>
            <a:ext cx="323850"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İnşaat</a:t>
            </a:r>
            <a:endParaRPr lang="tr-TR" sz="1000" b="0" dirty="0">
              <a:ea typeface="+mn-ea"/>
              <a:sym typeface="+mn-lt"/>
            </a:endParaRPr>
          </a:p>
        </p:txBody>
      </p:sp>
      <p:sp>
        <p:nvSpPr>
          <p:cNvPr id="146" name="53 Metin Yer Tutucusu"/>
          <p:cNvSpPr>
            <a:spLocks noGrp="1"/>
          </p:cNvSpPr>
          <p:nvPr>
            <p:custDataLst>
              <p:tags r:id="rId10"/>
            </p:custDataLst>
          </p:nvPr>
        </p:nvSpPr>
        <p:spPr bwMode="auto">
          <a:xfrm>
            <a:off x="985838" y="3197225"/>
            <a:ext cx="2508250"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Gayrinakdi</a:t>
            </a:r>
            <a:r>
              <a:rPr lang="en-US" sz="1000" b="0" dirty="0">
                <a:ea typeface="+mn-ea"/>
              </a:rPr>
              <a:t> </a:t>
            </a:r>
            <a:r>
              <a:rPr lang="en-US" sz="1000" b="0" dirty="0" err="1">
                <a:ea typeface="+mn-ea"/>
              </a:rPr>
              <a:t>Toptan</a:t>
            </a:r>
            <a:r>
              <a:rPr lang="en-US" sz="1000" b="0" dirty="0">
                <a:ea typeface="+mn-ea"/>
              </a:rPr>
              <a:t> </a:t>
            </a:r>
            <a:r>
              <a:rPr lang="en-US" sz="1000" b="0" dirty="0" err="1">
                <a:ea typeface="+mn-ea"/>
              </a:rPr>
              <a:t>Ticaret</a:t>
            </a:r>
            <a:r>
              <a:rPr lang="en-US" sz="1000" b="0" dirty="0">
                <a:ea typeface="+mn-ea"/>
              </a:rPr>
              <a:t> </a:t>
            </a:r>
            <a:r>
              <a:rPr lang="en-US" sz="1000" b="0" dirty="0" err="1">
                <a:ea typeface="+mn-ea"/>
              </a:rPr>
              <a:t>ve</a:t>
            </a:r>
            <a:r>
              <a:rPr lang="en-US" sz="1000" b="0" dirty="0">
                <a:ea typeface="+mn-ea"/>
              </a:rPr>
              <a:t> </a:t>
            </a:r>
            <a:r>
              <a:rPr lang="en-US" sz="1000" b="0" dirty="0" err="1">
                <a:ea typeface="+mn-ea"/>
              </a:rPr>
              <a:t>Komisyonculuk</a:t>
            </a:r>
            <a:endParaRPr lang="tr-TR" sz="1000" b="0" dirty="0">
              <a:ea typeface="+mn-ea"/>
              <a:sym typeface="+mn-lt"/>
            </a:endParaRPr>
          </a:p>
        </p:txBody>
      </p:sp>
      <p:sp>
        <p:nvSpPr>
          <p:cNvPr id="169" name="54 Metin Yer Tutucusu"/>
          <p:cNvSpPr>
            <a:spLocks noGrp="1"/>
          </p:cNvSpPr>
          <p:nvPr>
            <p:custDataLst>
              <p:tags r:id="rId11"/>
            </p:custDataLst>
          </p:nvPr>
        </p:nvSpPr>
        <p:spPr bwMode="auto">
          <a:xfrm>
            <a:off x="1579563" y="4154488"/>
            <a:ext cx="1960562"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smtClean="0">
                <a:ea typeface="+mn-ea"/>
              </a:rPr>
              <a:t>Takipteki</a:t>
            </a:r>
            <a:r>
              <a:rPr lang="en-US" sz="1000" b="0" dirty="0" smtClean="0">
                <a:ea typeface="+mn-ea"/>
              </a:rPr>
              <a:t> </a:t>
            </a:r>
            <a:r>
              <a:rPr lang="en-US" sz="1000" b="0" dirty="0" err="1" smtClean="0">
                <a:ea typeface="+mn-ea"/>
              </a:rPr>
              <a:t>Gıda</a:t>
            </a:r>
            <a:r>
              <a:rPr lang="en-US" sz="1000" b="0" dirty="0" smtClean="0">
                <a:ea typeface="+mn-ea"/>
              </a:rPr>
              <a:t> </a:t>
            </a:r>
            <a:r>
              <a:rPr lang="en-US" sz="1000" b="0" dirty="0" err="1" smtClean="0">
                <a:ea typeface="+mn-ea"/>
              </a:rPr>
              <a:t>Meşrubat</a:t>
            </a:r>
            <a:r>
              <a:rPr lang="en-US" sz="1000" b="0" dirty="0" smtClean="0">
                <a:ea typeface="+mn-ea"/>
              </a:rPr>
              <a:t> </a:t>
            </a:r>
            <a:r>
              <a:rPr lang="en-US" sz="1000" b="0" dirty="0" err="1" smtClean="0">
                <a:ea typeface="+mn-ea"/>
              </a:rPr>
              <a:t>ve</a:t>
            </a:r>
            <a:r>
              <a:rPr lang="en-US" sz="1000" b="0" dirty="0" smtClean="0">
                <a:ea typeface="+mn-ea"/>
              </a:rPr>
              <a:t> </a:t>
            </a:r>
            <a:r>
              <a:rPr lang="en-US" sz="1000" b="0" dirty="0" err="1" smtClean="0">
                <a:ea typeface="+mn-ea"/>
              </a:rPr>
              <a:t>Tütün</a:t>
            </a:r>
            <a:endParaRPr lang="tr-TR" sz="1000" b="0" dirty="0">
              <a:ea typeface="+mn-ea"/>
              <a:sym typeface="+mn-lt"/>
            </a:endParaRPr>
          </a:p>
        </p:txBody>
      </p:sp>
      <p:sp>
        <p:nvSpPr>
          <p:cNvPr id="173" name="56 Metin Yer Tutucusu"/>
          <p:cNvSpPr>
            <a:spLocks noGrp="1"/>
          </p:cNvSpPr>
          <p:nvPr>
            <p:custDataLst>
              <p:tags r:id="rId12"/>
            </p:custDataLst>
          </p:nvPr>
        </p:nvSpPr>
        <p:spPr bwMode="auto">
          <a:xfrm>
            <a:off x="985838" y="4683125"/>
            <a:ext cx="2508250" cy="152400"/>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Takipteki</a:t>
            </a:r>
            <a:r>
              <a:rPr lang="en-US" sz="1000" b="0" dirty="0">
                <a:ea typeface="+mn-ea"/>
              </a:rPr>
              <a:t> </a:t>
            </a:r>
            <a:r>
              <a:rPr lang="en-US" sz="1000" b="0" dirty="0" err="1">
                <a:ea typeface="+mn-ea"/>
              </a:rPr>
              <a:t>Toptan</a:t>
            </a:r>
            <a:r>
              <a:rPr lang="en-US" sz="1000" b="0" dirty="0">
                <a:ea typeface="+mn-ea"/>
              </a:rPr>
              <a:t> </a:t>
            </a:r>
            <a:r>
              <a:rPr lang="en-US" sz="1000" b="0" dirty="0" err="1">
                <a:ea typeface="+mn-ea"/>
              </a:rPr>
              <a:t>Ticaret</a:t>
            </a:r>
            <a:r>
              <a:rPr lang="en-US" sz="1000" b="0" dirty="0">
                <a:ea typeface="+mn-ea"/>
              </a:rPr>
              <a:t> </a:t>
            </a:r>
            <a:r>
              <a:rPr lang="en-US" sz="1000" b="0" dirty="0" err="1">
                <a:ea typeface="+mn-ea"/>
              </a:rPr>
              <a:t>ve</a:t>
            </a:r>
            <a:r>
              <a:rPr lang="en-US" sz="1000" b="0" dirty="0">
                <a:ea typeface="+mn-ea"/>
              </a:rPr>
              <a:t> </a:t>
            </a:r>
            <a:r>
              <a:rPr lang="en-US" sz="1000" b="0" dirty="0" err="1">
                <a:ea typeface="+mn-ea"/>
              </a:rPr>
              <a:t>Komisyonculuk</a:t>
            </a:r>
            <a:endParaRPr lang="tr-TR" sz="1000" b="0" dirty="0">
              <a:ea typeface="+mn-ea"/>
              <a:sym typeface="+mn-lt"/>
            </a:endParaRPr>
          </a:p>
        </p:txBody>
      </p:sp>
      <p:sp>
        <p:nvSpPr>
          <p:cNvPr id="145" name="57 Metin Yer Tutucusu"/>
          <p:cNvSpPr>
            <a:spLocks noGrp="1"/>
          </p:cNvSpPr>
          <p:nvPr>
            <p:custDataLst>
              <p:tags r:id="rId13"/>
            </p:custDataLst>
          </p:nvPr>
        </p:nvSpPr>
        <p:spPr bwMode="auto">
          <a:xfrm>
            <a:off x="1935163" y="5078413"/>
            <a:ext cx="1558925" cy="192087"/>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en-US" sz="1000" b="0" dirty="0" err="1">
                <a:ea typeface="+mn-ea"/>
              </a:rPr>
              <a:t>Tekstil</a:t>
            </a:r>
            <a:r>
              <a:rPr lang="en-US" sz="1000" b="0" dirty="0">
                <a:ea typeface="+mn-ea"/>
              </a:rPr>
              <a:t> </a:t>
            </a:r>
            <a:r>
              <a:rPr lang="en-US" sz="1000" b="0" dirty="0" err="1">
                <a:ea typeface="+mn-ea"/>
              </a:rPr>
              <a:t>ve</a:t>
            </a:r>
            <a:r>
              <a:rPr lang="en-US" sz="1000" b="0" dirty="0">
                <a:ea typeface="+mn-ea"/>
              </a:rPr>
              <a:t> </a:t>
            </a:r>
            <a:r>
              <a:rPr lang="en-US" sz="1000" b="0" dirty="0" err="1">
                <a:ea typeface="+mn-ea"/>
              </a:rPr>
              <a:t>Tekstil</a:t>
            </a:r>
            <a:r>
              <a:rPr lang="en-US" sz="1000" b="0" dirty="0">
                <a:ea typeface="+mn-ea"/>
              </a:rPr>
              <a:t> </a:t>
            </a:r>
            <a:r>
              <a:rPr lang="en-US" sz="1000" b="0" dirty="0" err="1">
                <a:ea typeface="+mn-ea"/>
              </a:rPr>
              <a:t>Ürünleri</a:t>
            </a:r>
            <a:endParaRPr lang="tr-TR" sz="1000" b="0" dirty="0">
              <a:ea typeface="+mn-ea"/>
              <a:sym typeface="+mn-lt"/>
            </a:endParaRPr>
          </a:p>
        </p:txBody>
      </p:sp>
      <p:sp>
        <p:nvSpPr>
          <p:cNvPr id="168" name="58 Metin Yer Tutucusu"/>
          <p:cNvSpPr>
            <a:spLocks noGrp="1"/>
          </p:cNvSpPr>
          <p:nvPr>
            <p:custDataLst>
              <p:tags r:id="rId14"/>
            </p:custDataLst>
          </p:nvPr>
        </p:nvSpPr>
        <p:spPr bwMode="auto">
          <a:xfrm>
            <a:off x="1295400" y="5548313"/>
            <a:ext cx="2198688" cy="192087"/>
          </a:xfrm>
          <a:prstGeom prst="rect">
            <a:avLst/>
          </a:prstGeom>
          <a:noFill/>
          <a:effec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r>
              <a:rPr lang="da-DK" sz="1000" b="0" dirty="0">
                <a:ea typeface="+mn-ea"/>
              </a:rPr>
              <a:t>Gayrinakdi Gıda Meşrubat ve Tütün</a:t>
            </a:r>
            <a:endParaRPr lang="tr-TR" sz="1000" b="0" dirty="0">
              <a:ea typeface="+mn-ea"/>
              <a:sym typeface="+mn-lt"/>
            </a:endParaRPr>
          </a:p>
        </p:txBody>
      </p:sp>
      <p:sp>
        <p:nvSpPr>
          <p:cNvPr id="1216015" name="Metin Yer Tutucusu 1"/>
          <p:cNvSpPr>
            <a:spLocks noGrp="1"/>
          </p:cNvSpPr>
          <p:nvPr>
            <p:custDataLst>
              <p:tags r:id="rId15"/>
            </p:custDataLst>
          </p:nvPr>
        </p:nvSpPr>
        <p:spPr bwMode="auto">
          <a:xfrm>
            <a:off x="393700" y="1757363"/>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21.6</a:t>
            </a:r>
          </a:p>
        </p:txBody>
      </p:sp>
      <p:sp>
        <p:nvSpPr>
          <p:cNvPr id="1216016" name="Metin Yer Tutucusu 1"/>
          <p:cNvSpPr>
            <a:spLocks noGrp="1"/>
          </p:cNvSpPr>
          <p:nvPr>
            <p:custDataLst>
              <p:tags r:id="rId16"/>
            </p:custDataLst>
          </p:nvPr>
        </p:nvSpPr>
        <p:spPr bwMode="auto">
          <a:xfrm>
            <a:off x="393700" y="2238375"/>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20.3</a:t>
            </a:r>
          </a:p>
        </p:txBody>
      </p:sp>
      <p:sp>
        <p:nvSpPr>
          <p:cNvPr id="1216017" name="Metin Yer Tutucusu 1"/>
          <p:cNvSpPr>
            <a:spLocks noGrp="1"/>
          </p:cNvSpPr>
          <p:nvPr>
            <p:custDataLst>
              <p:tags r:id="rId17"/>
            </p:custDataLst>
          </p:nvPr>
        </p:nvSpPr>
        <p:spPr bwMode="auto">
          <a:xfrm>
            <a:off x="393700" y="2679700"/>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16.3</a:t>
            </a:r>
          </a:p>
        </p:txBody>
      </p:sp>
      <p:sp>
        <p:nvSpPr>
          <p:cNvPr id="1216018" name="Metin Yer Tutucusu 1"/>
          <p:cNvSpPr>
            <a:spLocks noGrp="1"/>
          </p:cNvSpPr>
          <p:nvPr>
            <p:custDataLst>
              <p:tags r:id="rId18"/>
            </p:custDataLst>
          </p:nvPr>
        </p:nvSpPr>
        <p:spPr bwMode="auto">
          <a:xfrm>
            <a:off x="393700" y="3136900"/>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12.9</a:t>
            </a:r>
          </a:p>
        </p:txBody>
      </p:sp>
      <p:sp>
        <p:nvSpPr>
          <p:cNvPr id="1216019" name="Metin Yer Tutucusu 1"/>
          <p:cNvSpPr>
            <a:spLocks noGrp="1"/>
          </p:cNvSpPr>
          <p:nvPr>
            <p:custDataLst>
              <p:tags r:id="rId19"/>
            </p:custDataLst>
          </p:nvPr>
        </p:nvSpPr>
        <p:spPr bwMode="auto">
          <a:xfrm>
            <a:off x="393700" y="3657600"/>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5.8</a:t>
            </a:r>
          </a:p>
        </p:txBody>
      </p:sp>
      <p:sp>
        <p:nvSpPr>
          <p:cNvPr id="1216020" name="Metin Yer Tutucusu 1"/>
          <p:cNvSpPr>
            <a:spLocks noGrp="1"/>
          </p:cNvSpPr>
          <p:nvPr>
            <p:custDataLst>
              <p:tags r:id="rId20"/>
            </p:custDataLst>
          </p:nvPr>
        </p:nvSpPr>
        <p:spPr bwMode="auto">
          <a:xfrm>
            <a:off x="393700" y="4083050"/>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3.6</a:t>
            </a:r>
          </a:p>
        </p:txBody>
      </p:sp>
      <p:sp>
        <p:nvSpPr>
          <p:cNvPr id="1216021" name="Metin Yer Tutucusu 1"/>
          <p:cNvSpPr>
            <a:spLocks noGrp="1"/>
          </p:cNvSpPr>
          <p:nvPr>
            <p:custDataLst>
              <p:tags r:id="rId21"/>
            </p:custDataLst>
          </p:nvPr>
        </p:nvSpPr>
        <p:spPr bwMode="auto">
          <a:xfrm>
            <a:off x="393700" y="4606925"/>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3.3</a:t>
            </a:r>
          </a:p>
        </p:txBody>
      </p:sp>
      <p:sp>
        <p:nvSpPr>
          <p:cNvPr id="1216022" name="Metin Yer Tutucusu 1"/>
          <p:cNvSpPr>
            <a:spLocks noGrp="1"/>
          </p:cNvSpPr>
          <p:nvPr>
            <p:custDataLst>
              <p:tags r:id="rId22"/>
            </p:custDataLst>
          </p:nvPr>
        </p:nvSpPr>
        <p:spPr bwMode="auto">
          <a:xfrm>
            <a:off x="393700" y="5040313"/>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3.2</a:t>
            </a:r>
          </a:p>
        </p:txBody>
      </p:sp>
      <p:sp>
        <p:nvSpPr>
          <p:cNvPr id="1216023" name="Metin Yer Tutucusu 1"/>
          <p:cNvSpPr>
            <a:spLocks noGrp="1"/>
          </p:cNvSpPr>
          <p:nvPr>
            <p:custDataLst>
              <p:tags r:id="rId23"/>
            </p:custDataLst>
          </p:nvPr>
        </p:nvSpPr>
        <p:spPr bwMode="auto">
          <a:xfrm>
            <a:off x="393700" y="5454650"/>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3.2</a:t>
            </a:r>
          </a:p>
        </p:txBody>
      </p:sp>
      <p:sp>
        <p:nvSpPr>
          <p:cNvPr id="1216024" name="33 Metin kutusu"/>
          <p:cNvSpPr txBox="1">
            <a:spLocks noChangeArrowheads="1"/>
          </p:cNvSpPr>
          <p:nvPr/>
        </p:nvSpPr>
        <p:spPr bwMode="auto">
          <a:xfrm>
            <a:off x="184150" y="1157288"/>
            <a:ext cx="1751013" cy="261937"/>
          </a:xfrm>
          <a:prstGeom prst="rect">
            <a:avLst/>
          </a:prstGeom>
          <a:noFill/>
          <a:ln w="9525">
            <a:noFill/>
            <a:miter lim="800000"/>
            <a:headEnd/>
            <a:tailEnd/>
          </a:ln>
        </p:spPr>
        <p:txBody>
          <a:bodyPr>
            <a:spAutoFit/>
          </a:bodyPr>
          <a:lstStyle/>
          <a:p>
            <a:r>
              <a:rPr lang="tr-TR" u="sng"/>
              <a:t>Toplamdaki payı (%)</a:t>
            </a:r>
          </a:p>
        </p:txBody>
      </p:sp>
      <p:sp>
        <p:nvSpPr>
          <p:cNvPr id="1216025" name="33 Metin kutusu"/>
          <p:cNvSpPr txBox="1">
            <a:spLocks noChangeArrowheads="1"/>
          </p:cNvSpPr>
          <p:nvPr/>
        </p:nvSpPr>
        <p:spPr bwMode="auto">
          <a:xfrm>
            <a:off x="1936750" y="1157288"/>
            <a:ext cx="2865438" cy="430212"/>
          </a:xfrm>
          <a:prstGeom prst="rect">
            <a:avLst/>
          </a:prstGeom>
          <a:noFill/>
          <a:ln w="9525">
            <a:noFill/>
            <a:miter lim="800000"/>
            <a:headEnd/>
            <a:tailEnd/>
          </a:ln>
        </p:spPr>
        <p:txBody>
          <a:bodyPr>
            <a:spAutoFit/>
          </a:bodyPr>
          <a:lstStyle/>
          <a:p>
            <a:pPr algn="ctr"/>
            <a:r>
              <a:rPr lang="tr-TR" u="sng"/>
              <a:t>Kredilerin Sektörel Dağılımı </a:t>
            </a:r>
          </a:p>
          <a:p>
            <a:pPr algn="ctr"/>
            <a:r>
              <a:rPr lang="tr-TR" u="sng"/>
              <a:t>(Mart 2019, bin TL)</a:t>
            </a:r>
          </a:p>
        </p:txBody>
      </p:sp>
      <p:sp>
        <p:nvSpPr>
          <p:cNvPr id="204" name="Rectangle 6"/>
          <p:cNvSpPr/>
          <p:nvPr/>
        </p:nvSpPr>
        <p:spPr bwMode="auto">
          <a:xfrm>
            <a:off x="4948238" y="1149350"/>
            <a:ext cx="4695825" cy="2954338"/>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216027" name="Text Box 4"/>
          <p:cNvSpPr txBox="1">
            <a:spLocks noChangeArrowheads="1"/>
          </p:cNvSpPr>
          <p:nvPr/>
        </p:nvSpPr>
        <p:spPr bwMode="gray">
          <a:xfrm>
            <a:off x="5421313" y="1181100"/>
            <a:ext cx="4017962" cy="261938"/>
          </a:xfrm>
          <a:prstGeom prst="rect">
            <a:avLst/>
          </a:prstGeom>
          <a:noFill/>
          <a:ln w="9525">
            <a:noFill/>
            <a:miter lim="800000"/>
            <a:headEnd/>
            <a:tailEnd/>
          </a:ln>
        </p:spPr>
        <p:txBody>
          <a:bodyPr>
            <a:spAutoFit/>
          </a:bodyPr>
          <a:lstStyle/>
          <a:p>
            <a:pPr algn="ctr"/>
            <a:r>
              <a:rPr lang="tr-TR" u="sng"/>
              <a:t>Tüketici Kredileri (bin TL)</a:t>
            </a:r>
            <a:endParaRPr lang="en-CA" u="sng"/>
          </a:p>
        </p:txBody>
      </p:sp>
      <p:sp>
        <p:nvSpPr>
          <p:cNvPr id="219" name="Rectangle 6"/>
          <p:cNvSpPr/>
          <p:nvPr/>
        </p:nvSpPr>
        <p:spPr bwMode="auto">
          <a:xfrm>
            <a:off x="4948238" y="4195763"/>
            <a:ext cx="4695825" cy="2324100"/>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216029" name="Metin Yer Tutucusu 1"/>
          <p:cNvSpPr>
            <a:spLocks noGrp="1"/>
          </p:cNvSpPr>
          <p:nvPr>
            <p:custDataLst>
              <p:tags r:id="rId24"/>
            </p:custDataLst>
          </p:nvPr>
        </p:nvSpPr>
        <p:spPr bwMode="auto">
          <a:xfrm>
            <a:off x="393700" y="5972175"/>
            <a:ext cx="528638" cy="295275"/>
          </a:xfrm>
          <a:prstGeom prst="roundRect">
            <a:avLst>
              <a:gd name="adj" fmla="val 50000"/>
            </a:avLst>
          </a:prstGeom>
          <a:solidFill>
            <a:schemeClr val="bg1"/>
          </a:solidFill>
          <a:ln w="9525">
            <a:solidFill>
              <a:schemeClr val="tx1"/>
            </a:solidFill>
            <a:miter lim="800000"/>
            <a:headEnd/>
            <a:tailEnd/>
          </a:ln>
        </p:spPr>
        <p:txBody>
          <a:bodyPr wrap="none" lIns="0" tIns="0" rIns="0" bIns="0" anchor="ctr"/>
          <a:lstStyle/>
          <a:p>
            <a:pPr algn="ctr">
              <a:buClr>
                <a:schemeClr val="tx1"/>
              </a:buClr>
              <a:buFont typeface="Wingdings" pitchFamily="2" charset="2"/>
              <a:buNone/>
            </a:pPr>
            <a:r>
              <a:rPr lang="tr-TR" sz="1400">
                <a:sym typeface="+mn-lt"/>
              </a:rPr>
              <a:t>2.1</a:t>
            </a:r>
          </a:p>
        </p:txBody>
      </p:sp>
      <p:sp>
        <p:nvSpPr>
          <p:cNvPr id="1216030" name="Text Box 4"/>
          <p:cNvSpPr txBox="1">
            <a:spLocks noChangeArrowheads="1"/>
          </p:cNvSpPr>
          <p:nvPr/>
        </p:nvSpPr>
        <p:spPr bwMode="gray">
          <a:xfrm>
            <a:off x="5553075" y="4210050"/>
            <a:ext cx="4017963" cy="261938"/>
          </a:xfrm>
          <a:prstGeom prst="rect">
            <a:avLst/>
          </a:prstGeom>
          <a:noFill/>
          <a:ln w="9525">
            <a:noFill/>
            <a:miter lim="800000"/>
            <a:headEnd/>
            <a:tailEnd/>
          </a:ln>
        </p:spPr>
        <p:txBody>
          <a:bodyPr>
            <a:spAutoFit/>
          </a:bodyPr>
          <a:lstStyle/>
          <a:p>
            <a:pPr algn="ctr"/>
            <a:r>
              <a:rPr lang="tr-TR" u="sng"/>
              <a:t>Takipteki Tüketici Kredileri (bin TL)</a:t>
            </a:r>
            <a:endParaRPr lang="en-CA" u="sng"/>
          </a:p>
        </p:txBody>
      </p:sp>
      <p:graphicFrame>
        <p:nvGraphicFramePr>
          <p:cNvPr id="5" name="Tablo 4"/>
          <p:cNvGraphicFramePr>
            <a:graphicFrameLocks noGrp="1"/>
          </p:cNvGraphicFramePr>
          <p:nvPr/>
        </p:nvGraphicFramePr>
        <p:xfrm>
          <a:off x="5083175" y="1546225"/>
          <a:ext cx="4487863" cy="2406654"/>
        </p:xfrm>
        <a:graphic>
          <a:graphicData uri="http://schemas.openxmlformats.org/drawingml/2006/table">
            <a:tbl>
              <a:tblPr/>
              <a:tblGrid>
                <a:gridCol w="808038"/>
                <a:gridCol w="788987"/>
                <a:gridCol w="839788"/>
                <a:gridCol w="1136650"/>
                <a:gridCol w="914400"/>
              </a:tblGrid>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Yıl</a:t>
                      </a:r>
                      <a:endParaRPr kumimoji="0" lang="tr-TR" sz="10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Taşıt Kredisi</a:t>
                      </a:r>
                      <a:endParaRPr kumimoji="0" lang="tr-TR" sz="10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Konut Kredisi</a:t>
                      </a:r>
                      <a:endParaRPr kumimoji="0" lang="tr-TR" sz="10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Diğer Tüketici</a:t>
                      </a: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Kredileri</a:t>
                      </a:r>
                      <a:endParaRPr kumimoji="0" lang="tr-TR" sz="10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Bireysel Kredi </a:t>
                      </a: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00"/>
                          </a:solidFill>
                          <a:effectLst/>
                          <a:latin typeface="Arial" charset="0"/>
                          <a:cs typeface="Arial" charset="0"/>
                        </a:rPr>
                        <a:t>Kartları</a:t>
                      </a:r>
                      <a:endParaRPr kumimoji="0" lang="tr-TR" sz="10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2008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15,710</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42,826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95,670</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76,714</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2010</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21,933</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92,053</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179,799</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134,864</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2012</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37,908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155,351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316,321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276,451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2014</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27,140</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271,851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494,462</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270,069</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25,004</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384,197</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506,341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350,876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32,156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453,824</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658,219</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474,758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2019 (Mart)</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30,193</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446,538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720,247</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468,331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bl>
          </a:graphicData>
        </a:graphic>
      </p:graphicFrame>
      <p:graphicFrame>
        <p:nvGraphicFramePr>
          <p:cNvPr id="6" name="Tablo 5"/>
          <p:cNvGraphicFramePr>
            <a:graphicFrameLocks noGrp="1"/>
          </p:cNvGraphicFramePr>
          <p:nvPr/>
        </p:nvGraphicFramePr>
        <p:xfrm>
          <a:off x="5083175" y="4486275"/>
          <a:ext cx="4521200" cy="1927229"/>
        </p:xfrm>
        <a:graphic>
          <a:graphicData uri="http://schemas.openxmlformats.org/drawingml/2006/table">
            <a:tbl>
              <a:tblPr/>
              <a:tblGrid>
                <a:gridCol w="876300"/>
                <a:gridCol w="1027113"/>
                <a:gridCol w="1096962"/>
                <a:gridCol w="1520825"/>
              </a:tblGrid>
              <a:tr h="3159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Arial" charset="0"/>
                        </a:rPr>
                        <a:t>Yıl</a:t>
                      </a:r>
                      <a:endParaRPr kumimoji="0" lang="tr-TR" sz="8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Arial" charset="0"/>
                        </a:rPr>
                        <a:t>Takipteki Taşıt Kredisi</a:t>
                      </a:r>
                      <a:endParaRPr kumimoji="0" lang="tr-TR" sz="8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Arial" charset="0"/>
                        </a:rPr>
                        <a:t>Takipteki Konut Kredisi</a:t>
                      </a:r>
                      <a:endParaRPr kumimoji="0" lang="tr-TR" sz="8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Arial" charset="0"/>
                        </a:rPr>
                        <a:t>Takipteki Diğer Tüketici Kredileri</a:t>
                      </a:r>
                      <a:endParaRPr kumimoji="0" lang="tr-TR" sz="800" b="1" i="0" u="none" strike="noStrike" cap="none" normalizeH="0" baseline="0" smtClean="0">
                        <a:ln>
                          <a:noFill/>
                        </a:ln>
                        <a:solidFill>
                          <a:srgbClr val="000000"/>
                        </a:solidFill>
                        <a:effectLst/>
                        <a:latin typeface="Calibri" pitchFamily="34" charset="0"/>
                        <a:cs typeface="Arial" charset="0"/>
                      </a:endParaRP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2008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848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580</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1,856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2010</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671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1,286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5,325</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2012</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652</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1,467</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8,496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2014</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1,129</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2,160</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22,253</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2016</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1,065</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3,807</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39,489</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1,754</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3,882</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44,497</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2019 (Mart)</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1,809</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4,638</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Arial" charset="0"/>
                          <a:cs typeface="Arial" charset="0"/>
                        </a:rPr>
                        <a:t>67,071</a:t>
                      </a:r>
                      <a:endParaRPr kumimoji="0" lang="tr-TR" sz="1100" b="0" i="0" u="none" strike="noStrike" cap="none" normalizeH="0" baseline="0" smtClean="0">
                        <a:ln>
                          <a:noFill/>
                        </a:ln>
                        <a:solidFill>
                          <a:srgbClr val="000000"/>
                        </a:solidFill>
                        <a:effectLst/>
                        <a:latin typeface="Calibri" pitchFamily="34" charset="0"/>
                        <a:cs typeface="Arial"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bl>
          </a:graphicData>
        </a:graphic>
      </p:graphicFrame>
      <p:sp>
        <p:nvSpPr>
          <p:cNvPr id="1216134"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B7E992C0-9535-43E4-A9D2-F7A6B2B7B48B}" type="slidenum">
              <a:rPr lang="en-US"/>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2411" name="Object 59"/>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2422" name="think-cell Slide" r:id="rId4" imgW="360" imgH="360" progId="">
                  <p:embed/>
                </p:oleObj>
              </mc:Choice>
              <mc:Fallback>
                <p:oleObj name="think-cell Slide" r:id="rId4" imgW="360" imgH="360" progId="">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252413" name="Title 2"/>
          <p:cNvSpPr>
            <a:spLocks noGrp="1"/>
          </p:cNvSpPr>
          <p:nvPr>
            <p:ph type="ctrTitle"/>
          </p:nvPr>
        </p:nvSpPr>
        <p:spPr>
          <a:xfrm>
            <a:off x="1600200" y="1790700"/>
            <a:ext cx="7881938" cy="681038"/>
          </a:xfrm>
        </p:spPr>
        <p:txBody>
          <a:bodyPr/>
          <a:lstStyle/>
          <a:p>
            <a:pPr eaLnBrk="1" hangingPunct="1"/>
            <a:r>
              <a:rPr lang="tr-TR" altLang="tr-TR" sz="2800" smtClean="0"/>
              <a:t>* Giriş</a:t>
            </a:r>
            <a:endParaRPr lang="en-US" altLang="tr-TR"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0689" name="Başlık 1"/>
          <p:cNvSpPr>
            <a:spLocks noGrp="1"/>
          </p:cNvSpPr>
          <p:nvPr>
            <p:ph type="title"/>
          </p:nvPr>
        </p:nvSpPr>
        <p:spPr>
          <a:xfrm>
            <a:off x="838200" y="593725"/>
            <a:ext cx="8767763" cy="842963"/>
          </a:xfrm>
        </p:spPr>
        <p:txBody>
          <a:bodyPr/>
          <a:lstStyle/>
          <a:p>
            <a:pPr eaLnBrk="1" hangingPunct="1"/>
            <a:r>
              <a:rPr lang="tr-TR" sz="2800" smtClean="0"/>
              <a:t>Mardin’de mevduat, genel olarak </a:t>
            </a:r>
            <a:r>
              <a:rPr lang="tr-TR" sz="2800" i="1" smtClean="0"/>
              <a:t>yerli para birimi </a:t>
            </a:r>
            <a:r>
              <a:rPr lang="tr-TR" sz="2800" smtClean="0"/>
              <a:t>cinsinden tutulmakta.</a:t>
            </a:r>
            <a:r>
              <a:rPr lang="tr-TR" smtClean="0"/>
              <a:t> </a:t>
            </a:r>
          </a:p>
        </p:txBody>
      </p:sp>
      <p:graphicFrame>
        <p:nvGraphicFramePr>
          <p:cNvPr id="1528923" name="Group 91"/>
          <p:cNvGraphicFramePr>
            <a:graphicFrameLocks noGrp="1"/>
          </p:cNvGraphicFramePr>
          <p:nvPr/>
        </p:nvGraphicFramePr>
        <p:xfrm>
          <a:off x="533400" y="1643063"/>
          <a:ext cx="8840788" cy="4132263"/>
        </p:xfrm>
        <a:graphic>
          <a:graphicData uri="http://schemas.openxmlformats.org/drawingml/2006/table">
            <a:tbl>
              <a:tblPr/>
              <a:tblGrid>
                <a:gridCol w="738188"/>
                <a:gridCol w="965200"/>
                <a:gridCol w="1243012"/>
                <a:gridCol w="1412875"/>
                <a:gridCol w="965200"/>
                <a:gridCol w="1190625"/>
                <a:gridCol w="1360488"/>
                <a:gridCol w="965200"/>
              </a:tblGrid>
              <a:tr h="400050">
                <a:tc gridSpan="8">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Book Antiqua" pitchFamily="18" charset="0"/>
                          <a:cs typeface="Arial" charset="0"/>
                        </a:rPr>
                        <a:t>Mardin'de Mevduat Verileri (bin TL)</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413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Yıl</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Tasarruf</a:t>
                      </a:r>
                    </a:p>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Mevduatı</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Tasarruf</a:t>
                      </a:r>
                    </a:p>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Mevduatı (TL)</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Tasarruf</a:t>
                      </a:r>
                    </a:p>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Mevduatı (DTH)</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Diğer</a:t>
                      </a:r>
                    </a:p>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Mevduat</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Diğer</a:t>
                      </a:r>
                    </a:p>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Mevduat (TL)</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Diğer</a:t>
                      </a:r>
                    </a:p>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Mevduat (DTH)</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Toplam</a:t>
                      </a:r>
                    </a:p>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Mevduat</a:t>
                      </a:r>
                      <a:endParaRPr kumimoji="0" lang="tr-TR" sz="1500" b="1" i="0" u="none" strike="noStrike" cap="none" normalizeH="0" baseline="0" smtClean="0">
                        <a:ln>
                          <a:noFill/>
                        </a:ln>
                        <a:solidFill>
                          <a:srgbClr val="000000"/>
                        </a:solidFill>
                        <a:effectLst/>
                        <a:latin typeface="Book Antiqua" pitchFamily="18" charset="0"/>
                        <a:cs typeface="Arial" charset="0"/>
                      </a:endParaRPr>
                    </a:p>
                  </a:txBody>
                  <a:tcPr marL="7424" marR="7424" marT="74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2008</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271,473</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170,668</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100,805</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177,706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143,286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34,420</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449,179</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2010</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454,449</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307,113</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147,336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309,521</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278,822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30,699</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763,970</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2012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564,599</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352,382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212,217</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412,979</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351,418</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61,561</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977,578</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2014</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812,846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515,760</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297,086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539,396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482,903</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56,493</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1,352,242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2016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1,349,317</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890,209</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459,108</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703,404</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646,712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56,692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2,052,721</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2018</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2,164,649</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1,219,157</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945,492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967,537</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763,086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204,451</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3,132,186</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90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2019 (Mart)</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2,394,972</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1,183,877</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1,211,095</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1,139,745</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780,018</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359,727</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Book Antiqua" pitchFamily="18" charset="0"/>
                          <a:cs typeface="Arial" charset="0"/>
                        </a:rPr>
                        <a:t>3,534,717</a:t>
                      </a:r>
                    </a:p>
                  </a:txBody>
                  <a:tcPr marL="7424" marR="7424" marT="74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bl>
          </a:graphicData>
        </a:graphic>
      </p:graphicFrame>
      <p:sp>
        <p:nvSpPr>
          <p:cNvPr id="2290775" name="Metin Yer Tutucusu 3"/>
          <p:cNvSpPr txBox="1">
            <a:spLocks/>
          </p:cNvSpPr>
          <p:nvPr/>
        </p:nvSpPr>
        <p:spPr bwMode="auto">
          <a:xfrm>
            <a:off x="560388" y="6121400"/>
            <a:ext cx="7615237" cy="279400"/>
          </a:xfrm>
          <a:prstGeom prst="rect">
            <a:avLst/>
          </a:prstGeom>
          <a:noFill/>
          <a:ln w="9525">
            <a:noFill/>
            <a:miter lim="800000"/>
            <a:headEnd/>
            <a:tailEnd/>
          </a:ln>
        </p:spPr>
        <p:txBody>
          <a:bodyPr/>
          <a:lstStyle/>
          <a:p>
            <a:pPr>
              <a:spcBef>
                <a:spcPct val="100000"/>
              </a:spcBef>
              <a:buClr>
                <a:schemeClr val="tx1"/>
              </a:buClr>
              <a:buFont typeface="Wingdings" pitchFamily="2" charset="2"/>
              <a:buNone/>
            </a:pPr>
            <a:r>
              <a:rPr lang="tr-TR" sz="1000" b="0" dirty="0"/>
              <a:t>Kaynak: BDDK, Bankacılık Sektörü Verileri, </a:t>
            </a:r>
            <a:r>
              <a:rPr lang="tr-TR" sz="1000" b="0" dirty="0">
                <a:hlinkClick r:id="rId2"/>
              </a:rPr>
              <a:t>https://www.bddk.org.tr/BultenFinTurk</a:t>
            </a:r>
            <a:r>
              <a:rPr lang="tr-TR" sz="1000" b="0" dirty="0"/>
              <a:t>, Mart 2019 (E.T. 13.05.2019</a:t>
            </a:r>
            <a:r>
              <a:rPr lang="tr-TR" sz="1000" b="0" dirty="0" smtClean="0"/>
              <a:t>). </a:t>
            </a:r>
            <a:endParaRPr lang="tr-TR" sz="1000" b="0" dirty="0"/>
          </a:p>
        </p:txBody>
      </p:sp>
      <p:sp>
        <p:nvSpPr>
          <p:cNvPr id="2290776"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4207B6F5-3C39-4C62-A1B6-ADF3DA1A5060}" type="slidenum">
              <a:rPr lang="en-US"/>
              <a:pPr/>
              <a:t>29</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1713" name="Başlık 1"/>
          <p:cNvSpPr>
            <a:spLocks noGrp="1"/>
          </p:cNvSpPr>
          <p:nvPr>
            <p:ph type="title"/>
          </p:nvPr>
        </p:nvSpPr>
        <p:spPr>
          <a:xfrm>
            <a:off x="800100" y="593725"/>
            <a:ext cx="8377238" cy="715963"/>
          </a:xfrm>
        </p:spPr>
        <p:txBody>
          <a:bodyPr/>
          <a:lstStyle/>
          <a:p>
            <a:pPr eaLnBrk="1" hangingPunct="1"/>
            <a:r>
              <a:rPr lang="tr-TR" smtClean="0"/>
              <a:t>Mardin’de </a:t>
            </a:r>
            <a:r>
              <a:rPr lang="tr-TR" i="1" smtClean="0"/>
              <a:t>protestolu senet ve karşılıksız çek sayıları </a:t>
            </a:r>
            <a:r>
              <a:rPr lang="tr-TR" smtClean="0"/>
              <a:t>nispeten düşük seviyelerde.</a:t>
            </a:r>
          </a:p>
        </p:txBody>
      </p:sp>
      <p:sp>
        <p:nvSpPr>
          <p:cNvPr id="2291714" name="Slayt Numarası Yer Tutucusu 2"/>
          <p:cNvSpPr>
            <a:spLocks noGrp="1"/>
          </p:cNvSpPr>
          <p:nvPr>
            <p:ph type="sldNum" sz="quarter" idx="10"/>
          </p:nvPr>
        </p:nvSpPr>
        <p:spPr bwMode="auto">
          <a:noFill/>
          <a:ln>
            <a:miter lim="800000"/>
            <a:headEnd/>
            <a:tailEnd/>
          </a:ln>
        </p:spPr>
        <p:txBody>
          <a:bodyPr/>
          <a:lstStyle/>
          <a:p>
            <a:fld id="{FEB29E18-74AE-488C-BF2B-243F65855B8B}" type="slidenum">
              <a:rPr lang="en-US" smtClean="0"/>
              <a:pPr/>
              <a:t>30</a:t>
            </a:fld>
            <a:endParaRPr lang="en-US" smtClean="0"/>
          </a:p>
        </p:txBody>
      </p:sp>
      <p:sp>
        <p:nvSpPr>
          <p:cNvPr id="6" name="Dikdörtgen 5"/>
          <p:cNvSpPr/>
          <p:nvPr/>
        </p:nvSpPr>
        <p:spPr>
          <a:xfrm>
            <a:off x="712788" y="6196013"/>
            <a:ext cx="8126412" cy="246062"/>
          </a:xfrm>
          <a:prstGeom prst="rect">
            <a:avLst/>
          </a:prstGeom>
        </p:spPr>
        <p:txBody>
          <a:bodyPr>
            <a:spAutoFit/>
          </a:bodyPr>
          <a:lstStyle/>
          <a:p>
            <a:pPr>
              <a:defRPr/>
            </a:pPr>
            <a:r>
              <a:rPr lang="tr-TR" sz="1000" b="0" dirty="0">
                <a:latin typeface="+mn-lt"/>
                <a:cs typeface="Arial" pitchFamily="34" charset="0"/>
              </a:rPr>
              <a:t>Kaynak: TBB Risk Merkezi, </a:t>
            </a:r>
            <a:r>
              <a:rPr lang="tr-TR" sz="1000" b="0" dirty="0" smtClean="0">
                <a:latin typeface="+mn-lt"/>
                <a:cs typeface="Arial" pitchFamily="34" charset="0"/>
              </a:rPr>
              <a:t>İstatistikî </a:t>
            </a:r>
            <a:r>
              <a:rPr lang="tr-TR" sz="1000" b="0" dirty="0">
                <a:latin typeface="+mn-lt"/>
                <a:cs typeface="Arial" pitchFamily="34" charset="0"/>
              </a:rPr>
              <a:t>Raporlar, </a:t>
            </a:r>
            <a:r>
              <a:rPr lang="tr-TR" sz="1000" b="0" dirty="0">
                <a:latin typeface="+mn-lt"/>
                <a:cs typeface="Arial" pitchFamily="34" charset="0"/>
                <a:hlinkClick r:id="rId2"/>
              </a:rPr>
              <a:t>https://www.riskmerkezi.org/tr/istatistikler/23</a:t>
            </a:r>
            <a:r>
              <a:rPr lang="tr-TR" sz="1000" b="0" dirty="0">
                <a:latin typeface="+mn-lt"/>
                <a:cs typeface="Arial" pitchFamily="34" charset="0"/>
              </a:rPr>
              <a:t>, 2018 (E.T. 27.05.2019).</a:t>
            </a:r>
          </a:p>
        </p:txBody>
      </p:sp>
      <p:graphicFrame>
        <p:nvGraphicFramePr>
          <p:cNvPr id="7" name="Tablo 6"/>
          <p:cNvGraphicFramePr>
            <a:graphicFrameLocks noGrp="1"/>
          </p:cNvGraphicFramePr>
          <p:nvPr/>
        </p:nvGraphicFramePr>
        <p:xfrm>
          <a:off x="5300663" y="1587500"/>
          <a:ext cx="3897087" cy="4450080"/>
        </p:xfrm>
        <a:graphic>
          <a:graphicData uri="http://schemas.openxmlformats.org/drawingml/2006/table">
            <a:tbl>
              <a:tblPr>
                <a:tableStyleId>{5C22544A-7EE6-4342-B048-85BDC9FD1C3A}</a:tableStyleId>
              </a:tblPr>
              <a:tblGrid>
                <a:gridCol w="2286001"/>
                <a:gridCol w="1611086"/>
              </a:tblGrid>
              <a:tr h="217261">
                <a:tc gridSpan="2">
                  <a:txBody>
                    <a:bodyPr/>
                    <a:lstStyle/>
                    <a:p>
                      <a:pPr algn="l" fontAlgn="b"/>
                      <a:r>
                        <a:rPr lang="tr-TR" sz="1600" b="1" u="none" strike="noStrike" dirty="0">
                          <a:effectLst/>
                          <a:latin typeface="+mj-lt"/>
                        </a:rPr>
                        <a:t>Bazı illerdeki karşılıksız çek </a:t>
                      </a:r>
                      <a:r>
                        <a:rPr lang="tr-TR" sz="1600" b="1" u="none" strike="noStrike" dirty="0" smtClean="0">
                          <a:effectLst/>
                          <a:latin typeface="+mj-lt"/>
                        </a:rPr>
                        <a:t>sayısı (2018)</a:t>
                      </a:r>
                      <a:endParaRPr lang="tr-TR" sz="1600" b="1" i="0" u="none" strike="noStrike" dirty="0">
                        <a:solidFill>
                          <a:srgbClr val="000000"/>
                        </a:solidFill>
                        <a:effectLst/>
                        <a:latin typeface="+mj-lt"/>
                      </a:endParaRPr>
                    </a:p>
                  </a:txBody>
                  <a:tcPr marL="7620" marR="7620" marT="7620" marB="0" anchor="b"/>
                </a:tc>
                <a:tc hMerge="1">
                  <a:txBody>
                    <a:bodyPr/>
                    <a:lstStyle/>
                    <a:p>
                      <a:endParaRPr lang="tr-TR"/>
                    </a:p>
                  </a:txBody>
                  <a:tcPr/>
                </a:tc>
              </a:tr>
              <a:tr h="217261">
                <a:tc>
                  <a:txBody>
                    <a:bodyPr/>
                    <a:lstStyle/>
                    <a:p>
                      <a:pPr algn="l" fontAlgn="b"/>
                      <a:r>
                        <a:rPr lang="tr-TR" sz="1400" b="1" i="1" u="none" strike="noStrike" dirty="0">
                          <a:effectLst/>
                          <a:latin typeface="+mj-lt"/>
                        </a:rPr>
                        <a:t>İller</a:t>
                      </a:r>
                      <a:endParaRPr lang="tr-TR" sz="1400" b="1" i="1" u="none" strike="noStrike" dirty="0">
                        <a:solidFill>
                          <a:srgbClr val="000000"/>
                        </a:solidFill>
                        <a:effectLst/>
                        <a:latin typeface="+mj-lt"/>
                      </a:endParaRPr>
                    </a:p>
                  </a:txBody>
                  <a:tcPr marL="7620" marR="7620" marT="7620" marB="0" anchor="b"/>
                </a:tc>
                <a:tc>
                  <a:txBody>
                    <a:bodyPr/>
                    <a:lstStyle/>
                    <a:p>
                      <a:pPr algn="r" fontAlgn="b"/>
                      <a:r>
                        <a:rPr lang="tr-TR" sz="1400" b="1" i="1" u="none" strike="noStrike" dirty="0">
                          <a:effectLst/>
                          <a:latin typeface="+mj-lt"/>
                        </a:rPr>
                        <a:t>Adet</a:t>
                      </a:r>
                      <a:endParaRPr lang="tr-TR" sz="1400" b="1" i="1" u="none" strike="noStrike" dirty="0">
                        <a:solidFill>
                          <a:srgbClr val="000000"/>
                        </a:solidFill>
                        <a:effectLst/>
                        <a:latin typeface="+mj-lt"/>
                      </a:endParaRPr>
                    </a:p>
                  </a:txBody>
                  <a:tcPr marL="7620" marR="7620" marT="7620" marB="0" anchor="b"/>
                </a:tc>
              </a:tr>
              <a:tr h="217261">
                <a:tc>
                  <a:txBody>
                    <a:bodyPr/>
                    <a:lstStyle/>
                    <a:p>
                      <a:pPr algn="l" fontAlgn="ctr"/>
                      <a:r>
                        <a:rPr lang="tr-TR" sz="1400" u="none" strike="noStrike" dirty="0">
                          <a:effectLst/>
                          <a:latin typeface="+mj-lt"/>
                        </a:rPr>
                        <a:t>İstanbul</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169,931</a:t>
                      </a:r>
                      <a:endParaRPr lang="tr-TR" sz="1400" b="0"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Ankara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49,962</a:t>
                      </a:r>
                      <a:endParaRPr lang="tr-TR" sz="1400" b="0"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İzmir</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33,410</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Bursa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24,368</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Adana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14,390</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Gaziantep</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12,653</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Diyarbakır</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9,644</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Urfa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9,089</a:t>
                      </a:r>
                      <a:endParaRPr lang="tr-TR" sz="1400" b="0"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Trabzon</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8,639</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Kayseri</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7,902</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Erzurum</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5,351</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b="1" u="none" strike="noStrike" dirty="0">
                          <a:effectLst/>
                          <a:latin typeface="+mj-lt"/>
                        </a:rPr>
                        <a:t>Mardin</a:t>
                      </a:r>
                      <a:endParaRPr lang="tr-TR" sz="1400" b="1" i="0" u="none" strike="noStrike" dirty="0">
                        <a:solidFill>
                          <a:srgbClr val="000000"/>
                        </a:solidFill>
                        <a:effectLst/>
                        <a:latin typeface="+mj-lt"/>
                      </a:endParaRPr>
                    </a:p>
                  </a:txBody>
                  <a:tcPr marL="7620" marR="7620" marT="7620" marB="0" anchor="ctr"/>
                </a:tc>
                <a:tc>
                  <a:txBody>
                    <a:bodyPr/>
                    <a:lstStyle/>
                    <a:p>
                      <a:pPr algn="r" fontAlgn="ctr"/>
                      <a:r>
                        <a:rPr lang="tr-TR" sz="1400" b="1" u="none" strike="noStrike" dirty="0">
                          <a:effectLst/>
                          <a:latin typeface="+mj-lt"/>
                        </a:rPr>
                        <a:t>4,701</a:t>
                      </a:r>
                      <a:endParaRPr lang="tr-TR" sz="1400" b="1"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Batman</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4,258</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Malatya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4,215</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Şırnak</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1,928</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Amasya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1,400</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Siirt</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1,228</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Kilis</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368</a:t>
                      </a:r>
                      <a:endParaRPr lang="tr-TR" sz="1400" b="0" i="0" u="none" strike="noStrike" dirty="0">
                        <a:solidFill>
                          <a:srgbClr val="000000"/>
                        </a:solidFill>
                        <a:effectLst/>
                        <a:latin typeface="+mj-lt"/>
                      </a:endParaRPr>
                    </a:p>
                  </a:txBody>
                  <a:tcPr marL="7620" marR="7620" marT="7620" marB="0" anchor="ctr"/>
                </a:tc>
              </a:tr>
            </a:tbl>
          </a:graphicData>
        </a:graphic>
      </p:graphicFrame>
      <p:graphicFrame>
        <p:nvGraphicFramePr>
          <p:cNvPr id="8" name="Tablo 7"/>
          <p:cNvGraphicFramePr>
            <a:graphicFrameLocks noGrp="1"/>
          </p:cNvGraphicFramePr>
          <p:nvPr/>
        </p:nvGraphicFramePr>
        <p:xfrm>
          <a:off x="800100" y="1587500"/>
          <a:ext cx="3978729" cy="4450080"/>
        </p:xfrm>
        <a:graphic>
          <a:graphicData uri="http://schemas.openxmlformats.org/drawingml/2006/table">
            <a:tbl>
              <a:tblPr>
                <a:tableStyleId>{5C22544A-7EE6-4342-B048-85BDC9FD1C3A}</a:tableStyleId>
              </a:tblPr>
              <a:tblGrid>
                <a:gridCol w="2324100"/>
                <a:gridCol w="1654629"/>
              </a:tblGrid>
              <a:tr h="217261">
                <a:tc gridSpan="2">
                  <a:txBody>
                    <a:bodyPr/>
                    <a:lstStyle/>
                    <a:p>
                      <a:pPr algn="l" fontAlgn="b"/>
                      <a:r>
                        <a:rPr lang="tr-TR" sz="1600" u="none" strike="noStrike" dirty="0" smtClean="0">
                          <a:effectLst/>
                          <a:latin typeface="+mj-lt"/>
                        </a:rPr>
                        <a:t>B</a:t>
                      </a:r>
                      <a:r>
                        <a:rPr lang="tr-TR" sz="1600" b="1" u="none" strike="noStrike" dirty="0" smtClean="0">
                          <a:effectLst/>
                          <a:latin typeface="+mj-lt"/>
                        </a:rPr>
                        <a:t>azı </a:t>
                      </a:r>
                      <a:r>
                        <a:rPr lang="tr-TR" sz="1600" b="1" u="none" strike="noStrike" dirty="0">
                          <a:effectLst/>
                          <a:latin typeface="+mj-lt"/>
                        </a:rPr>
                        <a:t>illerdeki protestolu senet </a:t>
                      </a:r>
                      <a:r>
                        <a:rPr lang="tr-TR" sz="1600" b="1" u="none" strike="noStrike" dirty="0" smtClean="0">
                          <a:effectLst/>
                          <a:latin typeface="+mj-lt"/>
                        </a:rPr>
                        <a:t>sayısı (2018)</a:t>
                      </a:r>
                      <a:endParaRPr lang="tr-TR" sz="1600" b="1" i="0" u="none" strike="noStrike" dirty="0">
                        <a:solidFill>
                          <a:srgbClr val="000000"/>
                        </a:solidFill>
                        <a:effectLst/>
                        <a:latin typeface="+mj-lt"/>
                      </a:endParaRPr>
                    </a:p>
                  </a:txBody>
                  <a:tcPr marL="7620" marR="7620" marT="7620" marB="0" anchor="b"/>
                </a:tc>
                <a:tc hMerge="1">
                  <a:txBody>
                    <a:bodyPr/>
                    <a:lstStyle/>
                    <a:p>
                      <a:endParaRPr lang="tr-TR"/>
                    </a:p>
                  </a:txBody>
                  <a:tcPr/>
                </a:tc>
              </a:tr>
              <a:tr h="217261">
                <a:tc>
                  <a:txBody>
                    <a:bodyPr/>
                    <a:lstStyle/>
                    <a:p>
                      <a:pPr algn="l" fontAlgn="b"/>
                      <a:r>
                        <a:rPr lang="tr-TR" sz="1400" b="1" i="1" u="none" strike="noStrike" dirty="0">
                          <a:effectLst/>
                          <a:latin typeface="+mj-lt"/>
                        </a:rPr>
                        <a:t>İller</a:t>
                      </a:r>
                      <a:endParaRPr lang="tr-TR" sz="1400" b="1" i="1" u="none" strike="noStrike" dirty="0">
                        <a:solidFill>
                          <a:srgbClr val="000000"/>
                        </a:solidFill>
                        <a:effectLst/>
                        <a:latin typeface="+mj-lt"/>
                      </a:endParaRPr>
                    </a:p>
                  </a:txBody>
                  <a:tcPr marL="7620" marR="7620" marT="7620" marB="0" anchor="b"/>
                </a:tc>
                <a:tc>
                  <a:txBody>
                    <a:bodyPr/>
                    <a:lstStyle/>
                    <a:p>
                      <a:pPr algn="r" fontAlgn="b"/>
                      <a:r>
                        <a:rPr lang="tr-TR" sz="1400" b="1" i="1" u="none" strike="noStrike" dirty="0">
                          <a:effectLst/>
                          <a:latin typeface="+mj-lt"/>
                        </a:rPr>
                        <a:t>Adet</a:t>
                      </a:r>
                      <a:endParaRPr lang="tr-TR" sz="1400" b="1" i="1" u="none" strike="noStrike" dirty="0">
                        <a:solidFill>
                          <a:srgbClr val="000000"/>
                        </a:solidFill>
                        <a:effectLst/>
                        <a:latin typeface="+mj-lt"/>
                      </a:endParaRPr>
                    </a:p>
                  </a:txBody>
                  <a:tcPr marL="7620" marR="7620" marT="7620" marB="0" anchor="b"/>
                </a:tc>
              </a:tr>
              <a:tr h="217261">
                <a:tc>
                  <a:txBody>
                    <a:bodyPr/>
                    <a:lstStyle/>
                    <a:p>
                      <a:pPr algn="l" fontAlgn="ctr"/>
                      <a:r>
                        <a:rPr lang="tr-TR" sz="1400" u="none" strike="noStrike" dirty="0">
                          <a:effectLst/>
                          <a:latin typeface="+mj-lt"/>
                        </a:rPr>
                        <a:t>İstanbul</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150,120</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Ankara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75,580</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İzmir</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46,690</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Bursa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33,092</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Gaziantep</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16,582</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Kayseri</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16,308</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Adana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15,270</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Trabzon</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8,725</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Urfa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8,439</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Diyarbakır</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5,611</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Malatya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5,432</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Erzurum</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a:effectLst/>
                          <a:latin typeface="+mj-lt"/>
                        </a:rPr>
                        <a:t>5,348</a:t>
                      </a:r>
                      <a:endParaRPr lang="tr-TR" sz="1400" b="0" i="0" u="none" strike="noStrike">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Amasya</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3,885</a:t>
                      </a:r>
                      <a:endParaRPr lang="tr-TR" sz="1400" b="0" i="0" u="none" strike="noStrike" dirty="0">
                        <a:solidFill>
                          <a:srgbClr val="000000"/>
                        </a:solidFill>
                        <a:effectLst/>
                        <a:latin typeface="+mj-lt"/>
                      </a:endParaRPr>
                    </a:p>
                  </a:txBody>
                  <a:tcPr marL="7620" marR="7620" marT="7620" marB="0" anchor="ctr"/>
                </a:tc>
              </a:tr>
              <a:tr h="217261">
                <a:tc>
                  <a:txBody>
                    <a:bodyPr/>
                    <a:lstStyle/>
                    <a:p>
                      <a:pPr algn="l" fontAlgn="ctr"/>
                      <a:r>
                        <a:rPr lang="tr-TR" sz="1400" b="1" u="none" strike="noStrike" dirty="0">
                          <a:effectLst/>
                          <a:latin typeface="+mj-lt"/>
                        </a:rPr>
                        <a:t>Mardin</a:t>
                      </a:r>
                      <a:endParaRPr lang="tr-TR" sz="1400" b="1" i="0" u="none" strike="noStrike" dirty="0">
                        <a:solidFill>
                          <a:srgbClr val="000000"/>
                        </a:solidFill>
                        <a:effectLst/>
                        <a:latin typeface="+mj-lt"/>
                      </a:endParaRPr>
                    </a:p>
                  </a:txBody>
                  <a:tcPr marL="7620" marR="7620" marT="7620" marB="0" anchor="ctr"/>
                </a:tc>
                <a:tc>
                  <a:txBody>
                    <a:bodyPr/>
                    <a:lstStyle/>
                    <a:p>
                      <a:pPr algn="r" fontAlgn="ctr"/>
                      <a:r>
                        <a:rPr lang="tr-TR" sz="1400" b="1" u="none" strike="noStrike" dirty="0">
                          <a:effectLst/>
                          <a:latin typeface="+mj-lt"/>
                        </a:rPr>
                        <a:t>2,607</a:t>
                      </a:r>
                      <a:endParaRPr lang="tr-TR" sz="1400" b="1"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a:effectLst/>
                          <a:latin typeface="+mj-lt"/>
                        </a:rPr>
                        <a:t>Batman</a:t>
                      </a:r>
                      <a:endParaRPr lang="tr-TR" sz="1400" b="0" i="0" u="none" strike="noStrike">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2,019</a:t>
                      </a:r>
                      <a:endParaRPr lang="tr-TR" sz="1400" b="0"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a:effectLst/>
                          <a:latin typeface="+mj-lt"/>
                        </a:rPr>
                        <a:t>Şırnak</a:t>
                      </a:r>
                      <a:endParaRPr lang="tr-TR" sz="1400" b="0" i="0" u="none" strike="noStrike">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919</a:t>
                      </a:r>
                      <a:endParaRPr lang="tr-TR" sz="1400" b="0"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a:effectLst/>
                          <a:latin typeface="+mj-lt"/>
                        </a:rPr>
                        <a:t>Kilis</a:t>
                      </a:r>
                      <a:endParaRPr lang="tr-TR" sz="1400" b="0" i="0" u="none" strike="noStrike">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491</a:t>
                      </a:r>
                      <a:endParaRPr lang="tr-TR" sz="1400" b="0" i="0" u="none" strike="noStrike" dirty="0">
                        <a:solidFill>
                          <a:srgbClr val="000000"/>
                        </a:solidFill>
                        <a:effectLst/>
                        <a:latin typeface="+mj-lt"/>
                      </a:endParaRPr>
                    </a:p>
                  </a:txBody>
                  <a:tcPr marL="7620" marR="7620" marT="7620" marB="0" anchor="ctr"/>
                </a:tc>
              </a:tr>
              <a:tr h="217261">
                <a:tc>
                  <a:txBody>
                    <a:bodyPr/>
                    <a:lstStyle/>
                    <a:p>
                      <a:pPr algn="l" fontAlgn="ctr"/>
                      <a:r>
                        <a:rPr lang="tr-TR" sz="1400" u="none" strike="noStrike" dirty="0">
                          <a:effectLst/>
                          <a:latin typeface="+mj-lt"/>
                        </a:rPr>
                        <a:t>Siirt</a:t>
                      </a:r>
                      <a:endParaRPr lang="tr-TR" sz="1400" b="0" i="0" u="none" strike="noStrike" dirty="0">
                        <a:solidFill>
                          <a:srgbClr val="000000"/>
                        </a:solidFill>
                        <a:effectLst/>
                        <a:latin typeface="+mj-lt"/>
                      </a:endParaRPr>
                    </a:p>
                  </a:txBody>
                  <a:tcPr marL="7620" marR="7620" marT="7620" marB="0" anchor="ctr"/>
                </a:tc>
                <a:tc>
                  <a:txBody>
                    <a:bodyPr/>
                    <a:lstStyle/>
                    <a:p>
                      <a:pPr algn="r" fontAlgn="ctr"/>
                      <a:r>
                        <a:rPr lang="tr-TR" sz="1400" u="none" strike="noStrike" dirty="0">
                          <a:effectLst/>
                          <a:latin typeface="+mj-lt"/>
                        </a:rPr>
                        <a:t>484</a:t>
                      </a:r>
                      <a:endParaRPr lang="tr-TR" sz="1400" b="0" i="0" u="none" strike="noStrike" dirty="0">
                        <a:solidFill>
                          <a:srgbClr val="000000"/>
                        </a:solidFill>
                        <a:effectLst/>
                        <a:latin typeface="+mj-lt"/>
                      </a:endParaRPr>
                    </a:p>
                  </a:txBody>
                  <a:tcPr marL="7620" marR="7620" marT="7620" marB="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2737" name="Başlık 1"/>
          <p:cNvSpPr>
            <a:spLocks noGrp="1"/>
          </p:cNvSpPr>
          <p:nvPr>
            <p:ph type="title"/>
          </p:nvPr>
        </p:nvSpPr>
        <p:spPr>
          <a:xfrm>
            <a:off x="533400" y="434975"/>
            <a:ext cx="9072563" cy="874713"/>
          </a:xfrm>
        </p:spPr>
        <p:txBody>
          <a:bodyPr/>
          <a:lstStyle/>
          <a:p>
            <a:pPr eaLnBrk="1" hangingPunct="1"/>
            <a:r>
              <a:rPr lang="tr-TR" sz="2000" smtClean="0"/>
              <a:t>Mardin’de </a:t>
            </a:r>
            <a:r>
              <a:rPr lang="tr-TR" sz="2000" i="1" smtClean="0"/>
              <a:t>protestolu senet ve karşılıksız çek sayıları </a:t>
            </a:r>
            <a:r>
              <a:rPr lang="tr-TR" sz="2000" smtClean="0"/>
              <a:t>nispeten düşük seviyelerde olmakla beraber </a:t>
            </a:r>
            <a:r>
              <a:rPr lang="tr-TR" sz="2000" i="1" smtClean="0"/>
              <a:t>protestolu senet tutarında 31. karşılıksız çek tutarında ise 19.sırada </a:t>
            </a:r>
            <a:r>
              <a:rPr lang="tr-TR" sz="2000" smtClean="0"/>
              <a:t>yer almakta</a:t>
            </a:r>
            <a:r>
              <a:rPr lang="tr-TR" sz="2000" i="1" smtClean="0"/>
              <a:t>.</a:t>
            </a:r>
            <a:endParaRPr lang="tr-TR" sz="2000" smtClean="0"/>
          </a:p>
        </p:txBody>
      </p:sp>
      <p:sp>
        <p:nvSpPr>
          <p:cNvPr id="2292738" name="Slayt Numarası Yer Tutucusu 2"/>
          <p:cNvSpPr>
            <a:spLocks noGrp="1"/>
          </p:cNvSpPr>
          <p:nvPr>
            <p:ph type="sldNum" sz="quarter" idx="10"/>
          </p:nvPr>
        </p:nvSpPr>
        <p:spPr bwMode="auto">
          <a:noFill/>
          <a:ln>
            <a:miter lim="800000"/>
            <a:headEnd/>
            <a:tailEnd/>
          </a:ln>
        </p:spPr>
        <p:txBody>
          <a:bodyPr/>
          <a:lstStyle/>
          <a:p>
            <a:fld id="{141D48B7-7BC9-42F1-921C-8B4607A62F13}" type="slidenum">
              <a:rPr lang="en-US" smtClean="0"/>
              <a:pPr/>
              <a:t>31</a:t>
            </a:fld>
            <a:endParaRPr lang="en-US" smtClean="0"/>
          </a:p>
        </p:txBody>
      </p:sp>
      <p:graphicFrame>
        <p:nvGraphicFramePr>
          <p:cNvPr id="1911941" name="Group 133"/>
          <p:cNvGraphicFramePr>
            <a:graphicFrameLocks noGrp="1"/>
          </p:cNvGraphicFramePr>
          <p:nvPr/>
        </p:nvGraphicFramePr>
        <p:xfrm>
          <a:off x="576263" y="1481138"/>
          <a:ext cx="4365625" cy="4581208"/>
        </p:xfrm>
        <a:graphic>
          <a:graphicData uri="http://schemas.openxmlformats.org/drawingml/2006/table">
            <a:tbl>
              <a:tblPr/>
              <a:tblGrid>
                <a:gridCol w="2671762"/>
                <a:gridCol w="1693863"/>
              </a:tblGrid>
              <a:tr h="382588">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Book Antiqua" pitchFamily="18" charset="0"/>
                          <a:cs typeface="Arial" charset="0"/>
                        </a:rPr>
                        <a:t>Bazı illerdeki protestolu senet tutarları (2018, Bin TL)</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hMerge="1">
                  <a:txBody>
                    <a:bodyPr/>
                    <a:lstStyle/>
                    <a:p>
                      <a:endParaRPr lang="tr-TR"/>
                    </a:p>
                  </a:txBody>
                  <a:tcPr/>
                </a:tc>
              </a:tr>
              <a:tr h="203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rgbClr val="000000"/>
                          </a:solidFill>
                          <a:effectLst/>
                          <a:latin typeface="Book Antiqua" pitchFamily="18" charset="0"/>
                          <a:cs typeface="Arial" charset="0"/>
                        </a:rPr>
                        <a:t>İller</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rgbClr val="000000"/>
                          </a:solidFill>
                          <a:effectLst/>
                          <a:latin typeface="Book Antiqua" pitchFamily="18" charset="0"/>
                          <a:cs typeface="Arial" charset="0"/>
                        </a:rPr>
                        <a:t>Tutar</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İstanbul</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5,960,840</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Ankara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1,867,739</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İzmir</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984,805</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Bursa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528,034</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Gaziantep</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452,299</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Adana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393,971</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Kayseri</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390,751</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Urfa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317,065</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Diyarbakır</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204,749</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Trabzon</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133,002</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Malatya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92,173</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Book Antiqua" pitchFamily="18" charset="0"/>
                          <a:cs typeface="Arial" charset="0"/>
                        </a:rPr>
                        <a:t>Mardin</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Book Antiqua" pitchFamily="18" charset="0"/>
                          <a:cs typeface="Arial" charset="0"/>
                        </a:rPr>
                        <a:t>86,988</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Amasya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86,106</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Erzurum</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69,077</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Batman</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57,418</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Şırnak</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54,988</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Siirt</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10,336</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Kilis</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9,359</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bl>
          </a:graphicData>
        </a:graphic>
      </p:graphicFrame>
      <p:graphicFrame>
        <p:nvGraphicFramePr>
          <p:cNvPr id="1911942" name="Group 134"/>
          <p:cNvGraphicFramePr>
            <a:graphicFrameLocks noGrp="1"/>
          </p:cNvGraphicFramePr>
          <p:nvPr/>
        </p:nvGraphicFramePr>
        <p:xfrm>
          <a:off x="5164138" y="1481138"/>
          <a:ext cx="4240212" cy="4593591"/>
        </p:xfrm>
        <a:graphic>
          <a:graphicData uri="http://schemas.openxmlformats.org/drawingml/2006/table">
            <a:tbl>
              <a:tblPr/>
              <a:tblGrid>
                <a:gridCol w="3300412"/>
                <a:gridCol w="939800"/>
              </a:tblGrid>
              <a:tr h="338138">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Book Antiqua" pitchFamily="18" charset="0"/>
                          <a:cs typeface="Arial" charset="0"/>
                        </a:rPr>
                        <a:t>Bazı illerdeki karşılıksız çek tutarları (2018, Bin TL)</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hMerge="1">
                  <a:txBody>
                    <a:bodyPr/>
                    <a:lstStyle/>
                    <a:p>
                      <a:endParaRPr lang="tr-TR"/>
                    </a:p>
                  </a:txBody>
                  <a:tcPr/>
                </a:tc>
              </a:tr>
              <a:tr h="211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rgbClr val="000000"/>
                          </a:solidFill>
                          <a:effectLst/>
                          <a:latin typeface="Book Antiqua" pitchFamily="18" charset="0"/>
                          <a:cs typeface="Arial" charset="0"/>
                        </a:rPr>
                        <a:t>İller</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rgbClr val="000000"/>
                          </a:solidFill>
                          <a:effectLst/>
                          <a:latin typeface="Book Antiqua" pitchFamily="18" charset="0"/>
                          <a:cs typeface="Arial" charset="0"/>
                        </a:rPr>
                        <a:t>Tutar</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778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İstanbul</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10,427,740</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Ankara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3,269,618</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İzmir</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1,754,337</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Bursa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1,091,484</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Adana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676,833</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Gaziantep</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619,452</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Diyarbakır</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524,394</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Urfa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434,289</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Trabzon</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362,236</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Kayseri</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312,895</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Book Antiqua" pitchFamily="18" charset="0"/>
                          <a:cs typeface="Arial" charset="0"/>
                        </a:rPr>
                        <a:t>Mardin</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Book Antiqua" pitchFamily="18" charset="0"/>
                          <a:cs typeface="Arial" charset="0"/>
                        </a:rPr>
                        <a:t>240,849</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Erzurum</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199,232</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Batman</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193,483</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Malatya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161,829</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Şırnak</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98,543</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Amasya</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46,825</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Siirt</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41,232</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11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Kilis</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Book Antiqua" pitchFamily="18" charset="0"/>
                          <a:cs typeface="Arial" charset="0"/>
                        </a:rPr>
                        <a:t>13,412</a:t>
                      </a:r>
                    </a:p>
                  </a:txBody>
                  <a:tcPr marL="7620" marR="7620" marT="762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bl>
          </a:graphicData>
        </a:graphic>
      </p:graphicFrame>
      <p:sp>
        <p:nvSpPr>
          <p:cNvPr id="6" name="Dikdörtgen 5"/>
          <p:cNvSpPr/>
          <p:nvPr/>
        </p:nvSpPr>
        <p:spPr>
          <a:xfrm>
            <a:off x="533400" y="6235700"/>
            <a:ext cx="8126413" cy="246063"/>
          </a:xfrm>
          <a:prstGeom prst="rect">
            <a:avLst/>
          </a:prstGeom>
        </p:spPr>
        <p:txBody>
          <a:bodyPr>
            <a:spAutoFit/>
          </a:bodyPr>
          <a:lstStyle/>
          <a:p>
            <a:pPr>
              <a:defRPr/>
            </a:pPr>
            <a:r>
              <a:rPr lang="tr-TR" sz="1000" b="0" dirty="0">
                <a:latin typeface="+mn-lt"/>
                <a:cs typeface="Arial" pitchFamily="34" charset="0"/>
              </a:rPr>
              <a:t>Kaynak: TBB Risk Merkezi, </a:t>
            </a:r>
            <a:r>
              <a:rPr lang="tr-TR" sz="1000" b="0" dirty="0" smtClean="0">
                <a:latin typeface="+mn-lt"/>
                <a:cs typeface="Arial" pitchFamily="34" charset="0"/>
              </a:rPr>
              <a:t>İstatistikî </a:t>
            </a:r>
            <a:r>
              <a:rPr lang="tr-TR" sz="1000" b="0" dirty="0">
                <a:latin typeface="+mn-lt"/>
                <a:cs typeface="Arial" pitchFamily="34" charset="0"/>
              </a:rPr>
              <a:t>Raporlar, </a:t>
            </a:r>
            <a:r>
              <a:rPr lang="tr-TR" sz="1000" b="0" dirty="0">
                <a:latin typeface="+mn-lt"/>
                <a:cs typeface="Arial" pitchFamily="34" charset="0"/>
                <a:hlinkClick r:id="rId2"/>
              </a:rPr>
              <a:t>https://www.riskmerkezi.org/tr/istatistikler/23</a:t>
            </a:r>
            <a:r>
              <a:rPr lang="tr-TR" sz="1000" b="0" dirty="0">
                <a:latin typeface="+mn-lt"/>
                <a:cs typeface="Arial" pitchFamily="34" charset="0"/>
              </a:rPr>
              <a:t>, 2018 (E.T. 27.05.2019).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345" name="Object 385"/>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56" name="think-cell Slide" r:id="rId5" imgW="360" imgH="360" progId="">
                  <p:embed/>
                </p:oleObj>
              </mc:Choice>
              <mc:Fallback>
                <p:oleObj name="think-cell Slide" r:id="rId5" imgW="360" imgH="360" progId="">
                  <p:embed/>
                  <p:pic>
                    <p:nvPicPr>
                      <p:cNvPr id="0" name="Picture 3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lnSpc>
                <a:spcPct val="140000"/>
              </a:lnSpc>
              <a:defRPr/>
            </a:pPr>
            <a:endParaRPr lang="tr-TR" sz="2800" dirty="0">
              <a:solidFill>
                <a:schemeClr val="bg1"/>
              </a:solidFill>
              <a:latin typeface="Book Antiqua"/>
              <a:cs typeface="Arial"/>
              <a:sym typeface="Book Antiqua"/>
            </a:endParaRPr>
          </a:p>
        </p:txBody>
      </p:sp>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065348" name="Title 2"/>
          <p:cNvSpPr>
            <a:spLocks noGrp="1"/>
          </p:cNvSpPr>
          <p:nvPr>
            <p:ph type="ctrTitle"/>
          </p:nvPr>
        </p:nvSpPr>
        <p:spPr>
          <a:xfrm>
            <a:off x="1600200" y="1219200"/>
            <a:ext cx="6704013" cy="1143000"/>
          </a:xfrm>
        </p:spPr>
        <p:txBody>
          <a:bodyPr/>
          <a:lstStyle/>
          <a:p>
            <a:pPr eaLnBrk="1" hangingPunct="1"/>
            <a:r>
              <a:rPr lang="tr-TR" altLang="tr-TR" sz="2800" smtClean="0"/>
              <a:t>5) Mardin’de tarım ve hayvancılık</a:t>
            </a:r>
            <a:endParaRPr lang="en-US" altLang="tr-TR"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322" name="Object 234"/>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1333" name="think-cell Slide" r:id="rId6" imgW="360" imgH="360" progId="">
                  <p:embed/>
                </p:oleObj>
              </mc:Choice>
              <mc:Fallback>
                <p:oleObj name="think-cell Slide" r:id="rId6" imgW="360" imgH="360" progId="">
                  <p:embed/>
                  <p:pic>
                    <p:nvPicPr>
                      <p:cNvPr id="0" name="Picture 2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hidden="1"/>
          <p:cNvSpPr/>
          <p:nvPr>
            <p:custDataLst>
              <p:tags r:id="rId3"/>
            </p:custDataLst>
          </p:nvPr>
        </p:nvSpPr>
        <p:spPr bwMode="auto">
          <a:xfrm>
            <a:off x="0" y="0"/>
            <a:ext cx="1714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wrap="none" lIns="0" tIns="0" rIns="0" bIns="0"/>
          <a:lstStyle/>
          <a:p>
            <a:pPr>
              <a:defRPr/>
            </a:pPr>
            <a:endParaRPr lang="tr-TR" sz="2800" dirty="0">
              <a:latin typeface="Book Antiqua"/>
              <a:ea typeface="+mj-ea"/>
              <a:cs typeface="Arial"/>
              <a:sym typeface="Book Antiqua"/>
            </a:endParaRPr>
          </a:p>
        </p:txBody>
      </p:sp>
      <p:sp>
        <p:nvSpPr>
          <p:cNvPr id="1241324" name="Başlık 1"/>
          <p:cNvSpPr>
            <a:spLocks noGrp="1"/>
          </p:cNvSpPr>
          <p:nvPr>
            <p:ph type="title"/>
          </p:nvPr>
        </p:nvSpPr>
        <p:spPr>
          <a:xfrm>
            <a:off x="352425" y="338138"/>
            <a:ext cx="9242425" cy="838200"/>
          </a:xfrm>
        </p:spPr>
        <p:txBody>
          <a:bodyPr/>
          <a:lstStyle/>
          <a:p>
            <a:pPr eaLnBrk="1" hangingPunct="1"/>
            <a:r>
              <a:rPr lang="tr-TR" sz="2800" smtClean="0"/>
              <a:t>Mardin, tarımsal üretim açısından </a:t>
            </a:r>
            <a:r>
              <a:rPr lang="tr-TR" sz="2800" i="1" smtClean="0"/>
              <a:t>Dicle Bölgesi’nin </a:t>
            </a:r>
            <a:r>
              <a:rPr lang="tr-TR" sz="2800" smtClean="0"/>
              <a:t>en yüksek potansiyeline sahip şehri.</a:t>
            </a:r>
          </a:p>
        </p:txBody>
      </p:sp>
      <p:pic>
        <p:nvPicPr>
          <p:cNvPr id="1241325" name="Picture 2" descr="C:\Users\ASUS2\AppData\Local\Microsoft\Windows\INetCache\Content.Outlook\96QA4IPW\bolge_pay_tarim.png"/>
          <p:cNvPicPr>
            <a:picLocks noChangeAspect="1" noChangeArrowheads="1"/>
          </p:cNvPicPr>
          <p:nvPr/>
        </p:nvPicPr>
        <p:blipFill>
          <a:blip r:embed="rId8"/>
          <a:srcRect/>
          <a:stretch>
            <a:fillRect/>
          </a:stretch>
        </p:blipFill>
        <p:spPr bwMode="auto">
          <a:xfrm>
            <a:off x="611188" y="1676400"/>
            <a:ext cx="5783262" cy="2205038"/>
          </a:xfrm>
          <a:prstGeom prst="rect">
            <a:avLst/>
          </a:prstGeom>
          <a:noFill/>
          <a:ln w="9525">
            <a:noFill/>
            <a:miter lim="800000"/>
            <a:headEnd/>
            <a:tailEnd/>
          </a:ln>
        </p:spPr>
      </p:pic>
      <p:sp>
        <p:nvSpPr>
          <p:cNvPr id="4" name="Metin kutusu 3"/>
          <p:cNvSpPr txBox="1"/>
          <p:nvPr/>
        </p:nvSpPr>
        <p:spPr>
          <a:xfrm>
            <a:off x="415925" y="1371600"/>
            <a:ext cx="6173788" cy="338138"/>
          </a:xfrm>
          <a:prstGeom prst="rect">
            <a:avLst/>
          </a:prstGeom>
          <a:noFill/>
        </p:spPr>
        <p:txBody>
          <a:bodyPr wrap="none">
            <a:spAutoFit/>
          </a:bodyPr>
          <a:lstStyle/>
          <a:p>
            <a:pPr>
              <a:defRPr/>
            </a:pPr>
            <a:r>
              <a:rPr lang="tr-TR" sz="1600" dirty="0">
                <a:solidFill>
                  <a:srgbClr val="000000"/>
                </a:solidFill>
                <a:latin typeface="+mj-lt"/>
                <a:cs typeface="Arial" pitchFamily="34" charset="0"/>
              </a:rPr>
              <a:t>Tarımın Dicle Bölgesi’ndeki katma değeri içindeki payı (2017)</a:t>
            </a:r>
          </a:p>
        </p:txBody>
      </p:sp>
      <p:pic>
        <p:nvPicPr>
          <p:cNvPr id="1241327" name="Picture 3"/>
          <p:cNvPicPr>
            <a:picLocks noChangeAspect="1" noChangeArrowheads="1"/>
          </p:cNvPicPr>
          <p:nvPr/>
        </p:nvPicPr>
        <p:blipFill>
          <a:blip r:embed="rId9"/>
          <a:srcRect/>
          <a:stretch>
            <a:fillRect/>
          </a:stretch>
        </p:blipFill>
        <p:spPr bwMode="auto">
          <a:xfrm>
            <a:off x="611188" y="4249738"/>
            <a:ext cx="5783262" cy="2251075"/>
          </a:xfrm>
          <a:prstGeom prst="rect">
            <a:avLst/>
          </a:prstGeom>
          <a:noFill/>
          <a:ln w="9525">
            <a:noFill/>
            <a:miter lim="800000"/>
            <a:headEnd/>
            <a:tailEnd/>
          </a:ln>
        </p:spPr>
      </p:pic>
      <p:sp>
        <p:nvSpPr>
          <p:cNvPr id="7" name="Metin kutusu 6"/>
          <p:cNvSpPr txBox="1"/>
          <p:nvPr/>
        </p:nvSpPr>
        <p:spPr>
          <a:xfrm>
            <a:off x="415925" y="3933825"/>
            <a:ext cx="4710113" cy="338138"/>
          </a:xfrm>
          <a:prstGeom prst="rect">
            <a:avLst/>
          </a:prstGeom>
          <a:noFill/>
        </p:spPr>
        <p:txBody>
          <a:bodyPr wrap="none">
            <a:spAutoFit/>
          </a:bodyPr>
          <a:lstStyle/>
          <a:p>
            <a:pPr>
              <a:defRPr/>
            </a:pPr>
            <a:r>
              <a:rPr lang="tr-TR" sz="1600" dirty="0">
                <a:solidFill>
                  <a:srgbClr val="000000"/>
                </a:solidFill>
                <a:latin typeface="+mj-lt"/>
                <a:cs typeface="Arial" pitchFamily="34" charset="0"/>
              </a:rPr>
              <a:t>Tarımsal katma değerin bölgesel dağılımı (2017)</a:t>
            </a:r>
          </a:p>
        </p:txBody>
      </p:sp>
      <p:sp>
        <p:nvSpPr>
          <p:cNvPr id="5" name="Metin kutusu 4"/>
          <p:cNvSpPr txBox="1"/>
          <p:nvPr/>
        </p:nvSpPr>
        <p:spPr>
          <a:xfrm>
            <a:off x="6589713" y="1916113"/>
            <a:ext cx="2889250" cy="1477962"/>
          </a:xfrm>
          <a:prstGeom prst="rect">
            <a:avLst/>
          </a:prstGeom>
          <a:solidFill>
            <a:srgbClr val="FF0000"/>
          </a:solidFill>
        </p:spPr>
        <p:txBody>
          <a:bodyPr>
            <a:spAutoFit/>
          </a:bodyPr>
          <a:lstStyle/>
          <a:p>
            <a:pPr>
              <a:defRPr/>
            </a:pPr>
            <a:r>
              <a:rPr lang="tr-TR" sz="1800" dirty="0">
                <a:solidFill>
                  <a:srgbClr val="FFFFFF"/>
                </a:solidFill>
                <a:latin typeface="+mj-lt"/>
                <a:cs typeface="Arial" pitchFamily="34" charset="0"/>
              </a:rPr>
              <a:t>Mardin’in tarım sektöründe sağladığı katma değer, TRC3’ün toplam katma değerinin yarısından biraz fazla.</a:t>
            </a:r>
          </a:p>
        </p:txBody>
      </p:sp>
      <p:sp>
        <p:nvSpPr>
          <p:cNvPr id="9" name="Metin kutusu 8"/>
          <p:cNvSpPr txBox="1"/>
          <p:nvPr/>
        </p:nvSpPr>
        <p:spPr>
          <a:xfrm>
            <a:off x="6589713" y="4976813"/>
            <a:ext cx="2889250" cy="923925"/>
          </a:xfrm>
          <a:prstGeom prst="rect">
            <a:avLst/>
          </a:prstGeom>
          <a:solidFill>
            <a:srgbClr val="FF0000"/>
          </a:solidFill>
        </p:spPr>
        <p:txBody>
          <a:bodyPr>
            <a:spAutoFit/>
          </a:bodyPr>
          <a:lstStyle/>
          <a:p>
            <a:pPr>
              <a:defRPr/>
            </a:pPr>
            <a:r>
              <a:rPr lang="tr-TR" sz="1800" dirty="0">
                <a:solidFill>
                  <a:srgbClr val="FFFFFF"/>
                </a:solidFill>
                <a:latin typeface="+mj-lt"/>
                <a:cs typeface="Arial" pitchFamily="34" charset="0"/>
              </a:rPr>
              <a:t>TRC3’teki tarımsal üretimin Türkiye’deki payı %2.5.</a:t>
            </a:r>
          </a:p>
        </p:txBody>
      </p:sp>
      <p:sp>
        <p:nvSpPr>
          <p:cNvPr id="1241331" name="Metin Yer Tutucusu 9"/>
          <p:cNvSpPr txBox="1">
            <a:spLocks/>
          </p:cNvSpPr>
          <p:nvPr/>
        </p:nvSpPr>
        <p:spPr bwMode="auto">
          <a:xfrm>
            <a:off x="454025" y="6543675"/>
            <a:ext cx="7615238" cy="190500"/>
          </a:xfrm>
          <a:prstGeom prst="rect">
            <a:avLst/>
          </a:prstGeom>
          <a:noFill/>
          <a:ln w="9525">
            <a:noFill/>
            <a:miter lim="800000"/>
            <a:headEnd/>
            <a:tailEnd/>
          </a:ln>
        </p:spPr>
        <p:txBody>
          <a:bodyPr anchor="ctr"/>
          <a:lstStyle/>
          <a:p>
            <a:r>
              <a:rPr lang="tr-TR" sz="1000" b="0" dirty="0"/>
              <a:t>Kaynak: TÜİK, Ulusal Hesaplar, </a:t>
            </a:r>
            <a:r>
              <a:rPr lang="tr-TR" sz="1000" b="0" dirty="0">
                <a:solidFill>
                  <a:srgbClr val="898989"/>
                </a:solidFill>
                <a:hlinkClick r:id="rId10"/>
              </a:rPr>
              <a:t>http://tuik.gov.tr/</a:t>
            </a:r>
            <a:r>
              <a:rPr lang="tr-TR" sz="1000" b="0" dirty="0" err="1">
                <a:solidFill>
                  <a:srgbClr val="898989"/>
                </a:solidFill>
                <a:hlinkClick r:id="rId10"/>
              </a:rPr>
              <a:t>UstMenu.do?metod</a:t>
            </a:r>
            <a:r>
              <a:rPr lang="tr-TR" sz="1000" b="0" dirty="0">
                <a:solidFill>
                  <a:srgbClr val="898989"/>
                </a:solidFill>
                <a:hlinkClick r:id="rId10"/>
              </a:rPr>
              <a:t>=</a:t>
            </a:r>
            <a:r>
              <a:rPr lang="tr-TR" sz="1000" b="0" dirty="0" err="1">
                <a:solidFill>
                  <a:srgbClr val="898989"/>
                </a:solidFill>
                <a:hlinkClick r:id="rId10"/>
              </a:rPr>
              <a:t>temelist</a:t>
            </a:r>
            <a:r>
              <a:rPr lang="tr-TR" sz="1000" b="0" dirty="0"/>
              <a:t>, 2017 (E.T. 14.05.2019</a:t>
            </a:r>
            <a:r>
              <a:rPr lang="tr-TR" sz="1000" b="0" dirty="0" smtClean="0"/>
              <a:t>).</a:t>
            </a:r>
            <a:endParaRPr lang="tr-TR" sz="1000" b="0" dirty="0"/>
          </a:p>
        </p:txBody>
      </p:sp>
      <p:sp>
        <p:nvSpPr>
          <p:cNvPr id="1241332"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AF47DFB3-1B6C-4261-AC1C-9C350E1737F1}" type="slidenum">
              <a:rPr lang="en-US"/>
              <a:pPr/>
              <a:t>33</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2636" name="Object 1004"/>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0760" name="think-cell Slide" r:id="rId21" imgW="360" imgH="360" progId="">
                  <p:embed/>
                </p:oleObj>
              </mc:Choice>
              <mc:Fallback>
                <p:oleObj name="think-cell Slide" r:id="rId21" imgW="360" imgH="360" progId="">
                  <p:embed/>
                  <p:pic>
                    <p:nvPicPr>
                      <p:cNvPr id="0" name="Picture 100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Dikdörtgen 20"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200" b="0" dirty="0">
              <a:solidFill>
                <a:schemeClr val="bg1"/>
              </a:solidFill>
              <a:latin typeface="Arial"/>
              <a:cs typeface="Arial"/>
              <a:sym typeface="Arial"/>
            </a:endParaRPr>
          </a:p>
        </p:txBody>
      </p:sp>
      <p:sp>
        <p:nvSpPr>
          <p:cNvPr id="1222641" name="Başlık 1"/>
          <p:cNvSpPr>
            <a:spLocks noGrp="1"/>
          </p:cNvSpPr>
          <p:nvPr>
            <p:ph type="title"/>
          </p:nvPr>
        </p:nvSpPr>
        <p:spPr>
          <a:xfrm>
            <a:off x="261938" y="331788"/>
            <a:ext cx="9302750" cy="833437"/>
          </a:xfrm>
        </p:spPr>
        <p:txBody>
          <a:bodyPr/>
          <a:lstStyle/>
          <a:p>
            <a:pPr eaLnBrk="1" hangingPunct="1"/>
            <a:r>
              <a:rPr lang="tr-TR" sz="2800" smtClean="0"/>
              <a:t>Mardin’in sahip olduğu tarımsal çeşitlilik ve birikim, şehir ve bölge ekonomisine önemli katkı sağlamakta.</a:t>
            </a:r>
          </a:p>
        </p:txBody>
      </p:sp>
      <p:sp>
        <p:nvSpPr>
          <p:cNvPr id="6" name="Rectangle 8"/>
          <p:cNvSpPr/>
          <p:nvPr/>
        </p:nvSpPr>
        <p:spPr bwMode="auto">
          <a:xfrm>
            <a:off x="261938" y="1246188"/>
            <a:ext cx="9329737" cy="288925"/>
          </a:xfrm>
          <a:prstGeom prst="rect">
            <a:avLst/>
          </a:prstGeom>
          <a:solidFill>
            <a:srgbClr val="3C3C3C"/>
          </a:solidFill>
          <a:ln w="9525" cap="flat" cmpd="sng" algn="ctr">
            <a:solidFill>
              <a:schemeClr val="bg1">
                <a:lumMod val="75000"/>
              </a:schemeClr>
            </a:solidFill>
            <a:prstDash val="solid"/>
            <a:round/>
            <a:headEnd type="none" w="med" len="med"/>
            <a:tailEnd type="none" w="med" len="med"/>
          </a:ln>
          <a:effectLst/>
        </p:spPr>
        <p:txBody>
          <a:bodyPr wrap="none" lIns="94251" tIns="49011" rIns="94251" bIns="49011" anchor="ctr"/>
          <a:lstStyle/>
          <a:p>
            <a:pPr algn="ctr" eaLnBrk="0" hangingPunct="0">
              <a:defRPr/>
            </a:pPr>
            <a:r>
              <a:rPr lang="tr-TR" sz="1300" dirty="0">
                <a:solidFill>
                  <a:srgbClr val="FFFFFF"/>
                </a:solidFill>
                <a:cs typeface="Arial" pitchFamily="34" charset="0"/>
              </a:rPr>
              <a:t>Genel bilgiler</a:t>
            </a:r>
            <a:endParaRPr lang="en-US" sz="1300" dirty="0">
              <a:solidFill>
                <a:srgbClr val="FFFFFF"/>
              </a:solidFill>
              <a:cs typeface="Arial" pitchFamily="34" charset="0"/>
            </a:endParaRPr>
          </a:p>
        </p:txBody>
      </p:sp>
      <p:sp>
        <p:nvSpPr>
          <p:cNvPr id="7" name="Rectangle 9"/>
          <p:cNvSpPr/>
          <p:nvPr/>
        </p:nvSpPr>
        <p:spPr bwMode="auto">
          <a:xfrm>
            <a:off x="273050" y="1535113"/>
            <a:ext cx="9301163" cy="19050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94251" tIns="49011" rIns="94251" bIns="49011"/>
          <a:lstStyle/>
          <a:p>
            <a:pPr marL="285750" indent="-285750" eaLnBrk="0" hangingPunct="0">
              <a:buFont typeface="Arial" panose="020B0604020202020204" pitchFamily="34" charset="0"/>
              <a:buChar char="•"/>
              <a:defRPr/>
            </a:pPr>
            <a:r>
              <a:rPr lang="tr-TR" sz="2000" b="0" dirty="0">
                <a:solidFill>
                  <a:srgbClr val="000000"/>
                </a:solidFill>
                <a:latin typeface="+mj-lt"/>
                <a:cs typeface="Arial" pitchFamily="34" charset="0"/>
              </a:rPr>
              <a:t>Mardin’de 2018 yılında 3,144,791 dekarlık tarım alanı mevcuttur.</a:t>
            </a:r>
          </a:p>
          <a:p>
            <a:pPr marL="285750" indent="-285750" eaLnBrk="0" hangingPunct="0">
              <a:buFont typeface="Arial" panose="020B0604020202020204" pitchFamily="34" charset="0"/>
              <a:buChar char="•"/>
              <a:defRPr/>
            </a:pPr>
            <a:r>
              <a:rPr lang="tr-TR" sz="2000" b="0" dirty="0">
                <a:solidFill>
                  <a:srgbClr val="000000"/>
                </a:solidFill>
                <a:latin typeface="+mj-lt"/>
                <a:cs typeface="Arial" pitchFamily="34" charset="0"/>
              </a:rPr>
              <a:t>Tarım alanlarının kullanımı şöyledir: Tahıllar ve diğer bitkisel ürünlerin alanı %83.6; Sebze bahçeleri alanı %2.7; Meyveler, içecek ve baharat alanı %13.7.</a:t>
            </a:r>
          </a:p>
          <a:p>
            <a:pPr marL="285750" indent="-285750" eaLnBrk="0" hangingPunct="0">
              <a:buFont typeface="Arial" panose="020B0604020202020204" pitchFamily="34" charset="0"/>
              <a:buChar char="•"/>
              <a:defRPr/>
            </a:pPr>
            <a:r>
              <a:rPr lang="tr-TR" sz="2000" b="0" dirty="0">
                <a:solidFill>
                  <a:srgbClr val="000000"/>
                </a:solidFill>
                <a:latin typeface="+mj-lt"/>
                <a:cs typeface="Arial" pitchFamily="34" charset="0"/>
              </a:rPr>
              <a:t>En çok yetiştirilen tahıllar: buğday, mısır, pamuk, arpa, mercimek, nohut.</a:t>
            </a:r>
          </a:p>
          <a:p>
            <a:pPr marL="285750" indent="-285750" eaLnBrk="0" hangingPunct="0">
              <a:buFont typeface="Arial" panose="020B0604020202020204" pitchFamily="34" charset="0"/>
              <a:buChar char="•"/>
              <a:defRPr/>
            </a:pPr>
            <a:r>
              <a:rPr lang="tr-TR" sz="2000" b="0" dirty="0">
                <a:solidFill>
                  <a:srgbClr val="000000"/>
                </a:solidFill>
                <a:latin typeface="+mj-lt"/>
                <a:cs typeface="Arial" pitchFamily="34" charset="0"/>
              </a:rPr>
              <a:t>En çok yetiştirilen sebzeler: domates, patlıcan, biber, hıyar.</a:t>
            </a:r>
          </a:p>
          <a:p>
            <a:pPr marL="285750" indent="-285750" eaLnBrk="0" hangingPunct="0">
              <a:buFont typeface="Arial" panose="020B0604020202020204" pitchFamily="34" charset="0"/>
              <a:buChar char="•"/>
              <a:defRPr/>
            </a:pPr>
            <a:r>
              <a:rPr lang="tr-TR" sz="2000" b="0" dirty="0">
                <a:solidFill>
                  <a:srgbClr val="000000"/>
                </a:solidFill>
                <a:latin typeface="+mj-lt"/>
                <a:cs typeface="Arial" pitchFamily="34" charset="0"/>
              </a:rPr>
              <a:t>En çok yetiştirilen meyveler: karpuz, kavun, üzüm, kiraz, ceviz, badem.</a:t>
            </a:r>
          </a:p>
          <a:p>
            <a:pPr marL="285750" indent="-285750" eaLnBrk="0" hangingPunct="0">
              <a:buFont typeface="Arial" panose="020B0604020202020204" pitchFamily="34" charset="0"/>
              <a:buChar char="•"/>
              <a:defRPr/>
            </a:pPr>
            <a:endParaRPr lang="tr-TR" sz="1400" b="0" dirty="0">
              <a:solidFill>
                <a:srgbClr val="000000"/>
              </a:solidFill>
              <a:cs typeface="Arial" pitchFamily="34" charset="0"/>
            </a:endParaRPr>
          </a:p>
          <a:p>
            <a:pPr eaLnBrk="0" hangingPunct="0">
              <a:defRPr/>
            </a:pPr>
            <a:endParaRPr lang="tr-TR" sz="1400" b="0" dirty="0">
              <a:solidFill>
                <a:srgbClr val="000000"/>
              </a:solidFill>
              <a:cs typeface="Arial" pitchFamily="34" charset="0"/>
            </a:endParaRPr>
          </a:p>
        </p:txBody>
      </p:sp>
      <p:sp>
        <p:nvSpPr>
          <p:cNvPr id="1222644" name="Rectangle 105"/>
          <p:cNvSpPr>
            <a:spLocks noChangeArrowheads="1"/>
          </p:cNvSpPr>
          <p:nvPr/>
        </p:nvSpPr>
        <p:spPr bwMode="auto">
          <a:xfrm>
            <a:off x="3470275" y="3681413"/>
            <a:ext cx="3040063" cy="431800"/>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a:solidFill>
                  <a:schemeClr val="bg1"/>
                </a:solidFill>
              </a:rPr>
              <a:t>Mardin’deki büyükbaş hayvan sayısı</a:t>
            </a:r>
          </a:p>
          <a:p>
            <a:pPr algn="ctr"/>
            <a:r>
              <a:rPr lang="tr-TR" sz="1200">
                <a:solidFill>
                  <a:schemeClr val="bg1"/>
                </a:solidFill>
              </a:rPr>
              <a:t>(2005-2018,  bin baş)</a:t>
            </a:r>
          </a:p>
        </p:txBody>
      </p:sp>
      <p:sp>
        <p:nvSpPr>
          <p:cNvPr id="1222645" name="Rectangle 105"/>
          <p:cNvSpPr>
            <a:spLocks noChangeArrowheads="1"/>
          </p:cNvSpPr>
          <p:nvPr/>
        </p:nvSpPr>
        <p:spPr bwMode="auto">
          <a:xfrm>
            <a:off x="6497638" y="3695700"/>
            <a:ext cx="3094037" cy="431800"/>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a:solidFill>
                  <a:schemeClr val="bg1"/>
                </a:solidFill>
              </a:rPr>
              <a:t>Mardin’deki küçükbaş hayvan sayısı</a:t>
            </a:r>
          </a:p>
          <a:p>
            <a:pPr algn="ctr"/>
            <a:r>
              <a:rPr lang="tr-TR" sz="1200">
                <a:solidFill>
                  <a:schemeClr val="bg1"/>
                </a:solidFill>
              </a:rPr>
              <a:t>(2005-2018, bin baş)</a:t>
            </a:r>
          </a:p>
        </p:txBody>
      </p:sp>
      <p:sp>
        <p:nvSpPr>
          <p:cNvPr id="60" name="Rectangle 6"/>
          <p:cNvSpPr/>
          <p:nvPr/>
        </p:nvSpPr>
        <p:spPr bwMode="auto">
          <a:xfrm>
            <a:off x="273050" y="3727450"/>
            <a:ext cx="3197225" cy="2476500"/>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4251" tIns="49011" rIns="94251" bIns="49011" anchor="ctr"/>
          <a:lstStyle/>
          <a:p>
            <a:pPr algn="ctr" eaLnBrk="0" hangingPunct="0">
              <a:defRPr/>
            </a:pPr>
            <a:endParaRPr lang="en-US" i="1" dirty="0">
              <a:solidFill>
                <a:srgbClr val="FFFFFF"/>
              </a:solidFill>
              <a:cs typeface="Arial" pitchFamily="34" charset="0"/>
            </a:endParaRPr>
          </a:p>
        </p:txBody>
      </p:sp>
      <p:sp>
        <p:nvSpPr>
          <p:cNvPr id="61" name="Rectangle 6"/>
          <p:cNvSpPr/>
          <p:nvPr/>
        </p:nvSpPr>
        <p:spPr bwMode="auto">
          <a:xfrm>
            <a:off x="3470275" y="3727450"/>
            <a:ext cx="3040063" cy="2476500"/>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4251" tIns="49011" rIns="94251" bIns="49011" anchor="ctr"/>
          <a:lstStyle/>
          <a:p>
            <a:pPr algn="ctr" eaLnBrk="0" hangingPunct="0">
              <a:defRPr/>
            </a:pPr>
            <a:endParaRPr lang="en-US" i="1" dirty="0">
              <a:solidFill>
                <a:srgbClr val="FFFFFF"/>
              </a:solidFill>
              <a:cs typeface="Arial" pitchFamily="34" charset="0"/>
            </a:endParaRPr>
          </a:p>
        </p:txBody>
      </p:sp>
      <p:graphicFrame>
        <p:nvGraphicFramePr>
          <p:cNvPr id="1222637" name="Object 1005"/>
          <p:cNvGraphicFramePr>
            <a:graphicFrameLocks noChangeAspect="1"/>
          </p:cNvGraphicFramePr>
          <p:nvPr>
            <p:custDataLst>
              <p:tags r:id="rId4"/>
            </p:custDataLst>
          </p:nvPr>
        </p:nvGraphicFramePr>
        <p:xfrm>
          <a:off x="3378200" y="4113213"/>
          <a:ext cx="3225800" cy="1238250"/>
        </p:xfrm>
        <a:graphic>
          <a:graphicData uri="http://schemas.openxmlformats.org/presentationml/2006/ole">
            <mc:AlternateContent xmlns:mc="http://schemas.openxmlformats.org/markup-compatibility/2006">
              <mc:Choice xmlns:v="urn:schemas-microsoft-com:vml" Requires="v">
                <p:oleObj spid="_x0000_s2420761" name="Çizelge" r:id="rId23" imgW="3223368" imgH="1226892" progId="MSGraph.Chart.8">
                  <p:embed followColorScheme="full"/>
                </p:oleObj>
              </mc:Choice>
              <mc:Fallback>
                <p:oleObj name="Çizelge" r:id="rId23" imgW="3223368" imgH="1226892" progId="MSGraph.Chart.8">
                  <p:embed followColorScheme="full"/>
                  <p:pic>
                    <p:nvPicPr>
                      <p:cNvPr id="0" name="Picture 100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78200" y="4113213"/>
                        <a:ext cx="32258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2648" name="22 Metin Yer Tutucusu"/>
          <p:cNvSpPr>
            <a:spLocks noGrp="1"/>
          </p:cNvSpPr>
          <p:nvPr>
            <p:custDataLst>
              <p:tags r:id="rId5"/>
            </p:custDataLst>
          </p:nvPr>
        </p:nvSpPr>
        <p:spPr bwMode="auto">
          <a:xfrm>
            <a:off x="5622925" y="545941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2017</a:t>
            </a:r>
          </a:p>
        </p:txBody>
      </p:sp>
      <p:sp>
        <p:nvSpPr>
          <p:cNvPr id="1222649" name="16 Metin Yer Tutucusu"/>
          <p:cNvSpPr>
            <a:spLocks noGrp="1"/>
          </p:cNvSpPr>
          <p:nvPr>
            <p:custDataLst>
              <p:tags r:id="rId6"/>
            </p:custDataLst>
          </p:nvPr>
        </p:nvSpPr>
        <p:spPr bwMode="auto">
          <a:xfrm>
            <a:off x="4117975" y="545941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2008</a:t>
            </a:r>
          </a:p>
        </p:txBody>
      </p:sp>
      <p:sp>
        <p:nvSpPr>
          <p:cNvPr id="1222650" name="20 Metin Yer Tutucusu"/>
          <p:cNvSpPr>
            <a:spLocks noGrp="1"/>
          </p:cNvSpPr>
          <p:nvPr>
            <p:custDataLst>
              <p:tags r:id="rId7"/>
            </p:custDataLst>
          </p:nvPr>
        </p:nvSpPr>
        <p:spPr bwMode="auto">
          <a:xfrm>
            <a:off x="4641850" y="545941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2011</a:t>
            </a:r>
          </a:p>
        </p:txBody>
      </p:sp>
      <p:sp>
        <p:nvSpPr>
          <p:cNvPr id="1222651" name="12 Metin Yer Tutucusu"/>
          <p:cNvSpPr>
            <a:spLocks noGrp="1"/>
          </p:cNvSpPr>
          <p:nvPr>
            <p:custDataLst>
              <p:tags r:id="rId8"/>
            </p:custDataLst>
          </p:nvPr>
        </p:nvSpPr>
        <p:spPr bwMode="auto">
          <a:xfrm>
            <a:off x="3616325" y="545941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2005</a:t>
            </a:r>
          </a:p>
        </p:txBody>
      </p:sp>
      <p:sp>
        <p:nvSpPr>
          <p:cNvPr id="73" name="Metin Yer Tutucusu 250"/>
          <p:cNvSpPr>
            <a:spLocks noGrp="1"/>
          </p:cNvSpPr>
          <p:nvPr>
            <p:custDataLst>
              <p:tags r:id="rId9"/>
            </p:custDataLst>
          </p:nvPr>
        </p:nvSpPr>
        <p:spPr bwMode="auto">
          <a:xfrm>
            <a:off x="5126038" y="5459413"/>
            <a:ext cx="341312" cy="182562"/>
          </a:xfrm>
          <a:prstGeom prst="rect">
            <a:avLst/>
          </a:prstGeom>
          <a:noFill/>
          <a:extLst/>
        </p:spPr>
        <p:txBody>
          <a:bodyPr lIns="0" tIns="0" rIns="0" bIns="0"/>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dirty="0" smtClean="0">
                <a:ea typeface="+mn-ea"/>
                <a:sym typeface="+mn-lt"/>
              </a:rPr>
              <a:t>2014</a:t>
            </a:r>
            <a:endParaRPr lang="tr-TR" sz="1200" dirty="0">
              <a:ea typeface="+mn-ea"/>
              <a:sym typeface="+mn-lt"/>
            </a:endParaRPr>
          </a:p>
        </p:txBody>
      </p:sp>
      <p:sp>
        <p:nvSpPr>
          <p:cNvPr id="1222653" name="27 Metin Yer Tutucusu"/>
          <p:cNvSpPr>
            <a:spLocks noGrp="1"/>
          </p:cNvSpPr>
          <p:nvPr>
            <p:custDataLst>
              <p:tags r:id="rId10"/>
            </p:custDataLst>
          </p:nvPr>
        </p:nvSpPr>
        <p:spPr bwMode="auto">
          <a:xfrm>
            <a:off x="6089650" y="545941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2018</a:t>
            </a:r>
          </a:p>
        </p:txBody>
      </p:sp>
      <p:sp>
        <p:nvSpPr>
          <p:cNvPr id="88" name="Rectangle 6"/>
          <p:cNvSpPr/>
          <p:nvPr/>
        </p:nvSpPr>
        <p:spPr bwMode="auto">
          <a:xfrm>
            <a:off x="6510338" y="3727450"/>
            <a:ext cx="3081337" cy="2476500"/>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4251" tIns="49011" rIns="94251" bIns="49011" anchor="ctr"/>
          <a:lstStyle/>
          <a:p>
            <a:pPr algn="ctr" eaLnBrk="0" hangingPunct="0">
              <a:defRPr/>
            </a:pPr>
            <a:endParaRPr lang="en-US" i="1" dirty="0">
              <a:solidFill>
                <a:srgbClr val="FFFFFF"/>
              </a:solidFill>
              <a:cs typeface="Arial" pitchFamily="34" charset="0"/>
            </a:endParaRPr>
          </a:p>
        </p:txBody>
      </p:sp>
      <p:graphicFrame>
        <p:nvGraphicFramePr>
          <p:cNvPr id="1222638" name="Object 1006"/>
          <p:cNvGraphicFramePr>
            <a:graphicFrameLocks noChangeAspect="1"/>
          </p:cNvGraphicFramePr>
          <p:nvPr>
            <p:custDataLst>
              <p:tags r:id="rId11"/>
            </p:custDataLst>
          </p:nvPr>
        </p:nvGraphicFramePr>
        <p:xfrm>
          <a:off x="6438900" y="4103688"/>
          <a:ext cx="3187700" cy="1238250"/>
        </p:xfrm>
        <a:graphic>
          <a:graphicData uri="http://schemas.openxmlformats.org/presentationml/2006/ole">
            <mc:AlternateContent xmlns:mc="http://schemas.openxmlformats.org/markup-compatibility/2006">
              <mc:Choice xmlns:v="urn:schemas-microsoft-com:vml" Requires="v">
                <p:oleObj spid="_x0000_s2420762" name="Çizelge" r:id="rId25" imgW="3192696" imgH="1226892" progId="MSGraph.Chart.8">
                  <p:embed followColorScheme="full"/>
                </p:oleObj>
              </mc:Choice>
              <mc:Fallback>
                <p:oleObj name="Çizelge" r:id="rId25" imgW="3192696" imgH="1226892" progId="MSGraph.Chart.8">
                  <p:embed followColorScheme="full"/>
                  <p:pic>
                    <p:nvPicPr>
                      <p:cNvPr id="0" name="Picture 100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38900" y="4103688"/>
                        <a:ext cx="31877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2655" name="28 Metin Yer Tutucusu"/>
          <p:cNvSpPr>
            <a:spLocks noGrp="1"/>
          </p:cNvSpPr>
          <p:nvPr>
            <p:custDataLst>
              <p:tags r:id="rId12"/>
            </p:custDataLst>
          </p:nvPr>
        </p:nvSpPr>
        <p:spPr bwMode="auto">
          <a:xfrm>
            <a:off x="9099550" y="545306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2018</a:t>
            </a:r>
          </a:p>
        </p:txBody>
      </p:sp>
      <p:sp>
        <p:nvSpPr>
          <p:cNvPr id="2360320" name="16 Metin Yer Tutucusu"/>
          <p:cNvSpPr>
            <a:spLocks noGrp="1"/>
          </p:cNvSpPr>
          <p:nvPr>
            <p:custDataLst>
              <p:tags r:id="rId13"/>
            </p:custDataLst>
          </p:nvPr>
        </p:nvSpPr>
        <p:spPr bwMode="auto">
          <a:xfrm>
            <a:off x="7118350" y="545306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2008</a:t>
            </a:r>
          </a:p>
        </p:txBody>
      </p:sp>
      <p:sp>
        <p:nvSpPr>
          <p:cNvPr id="2360321" name="22 Metin Yer Tutucusu"/>
          <p:cNvSpPr>
            <a:spLocks noGrp="1"/>
          </p:cNvSpPr>
          <p:nvPr>
            <p:custDataLst>
              <p:tags r:id="rId14"/>
            </p:custDataLst>
          </p:nvPr>
        </p:nvSpPr>
        <p:spPr bwMode="auto">
          <a:xfrm>
            <a:off x="8604250" y="5468938"/>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2017</a:t>
            </a:r>
          </a:p>
        </p:txBody>
      </p:sp>
      <p:sp>
        <p:nvSpPr>
          <p:cNvPr id="92" name="Metin Yer Tutucusu 250"/>
          <p:cNvSpPr>
            <a:spLocks noGrp="1"/>
          </p:cNvSpPr>
          <p:nvPr>
            <p:custDataLst>
              <p:tags r:id="rId15"/>
            </p:custDataLst>
          </p:nvPr>
        </p:nvSpPr>
        <p:spPr bwMode="auto">
          <a:xfrm>
            <a:off x="8158163" y="5459413"/>
            <a:ext cx="341312" cy="182562"/>
          </a:xfrm>
          <a:prstGeom prst="rect">
            <a:avLst/>
          </a:prstGeom>
          <a:noFill/>
          <a:extLst/>
        </p:spPr>
        <p:txBody>
          <a:bodyPr lIns="0" tIns="0" rIns="0" bIns="0"/>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dirty="0" smtClean="0">
                <a:ea typeface="+mn-ea"/>
                <a:sym typeface="+mn-lt"/>
              </a:rPr>
              <a:t>2014</a:t>
            </a:r>
            <a:endParaRPr lang="tr-TR" sz="1200" dirty="0">
              <a:ea typeface="+mn-ea"/>
              <a:sym typeface="+mn-lt"/>
            </a:endParaRPr>
          </a:p>
        </p:txBody>
      </p:sp>
      <p:sp>
        <p:nvSpPr>
          <p:cNvPr id="2360323" name="20 Metin Yer Tutucusu"/>
          <p:cNvSpPr>
            <a:spLocks noGrp="1"/>
          </p:cNvSpPr>
          <p:nvPr>
            <p:custDataLst>
              <p:tags r:id="rId16"/>
            </p:custDataLst>
          </p:nvPr>
        </p:nvSpPr>
        <p:spPr bwMode="auto">
          <a:xfrm>
            <a:off x="7656513" y="545941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2011</a:t>
            </a:r>
          </a:p>
        </p:txBody>
      </p:sp>
      <p:sp>
        <p:nvSpPr>
          <p:cNvPr id="2360324" name="12 Metin Yer Tutucusu"/>
          <p:cNvSpPr>
            <a:spLocks noGrp="1"/>
          </p:cNvSpPr>
          <p:nvPr>
            <p:custDataLst>
              <p:tags r:id="rId17"/>
            </p:custDataLst>
          </p:nvPr>
        </p:nvSpPr>
        <p:spPr bwMode="auto">
          <a:xfrm>
            <a:off x="6604000" y="5453063"/>
            <a:ext cx="349250" cy="182562"/>
          </a:xfrm>
          <a:prstGeom prst="rect">
            <a:avLst/>
          </a:prstGeom>
          <a:noFill/>
          <a:ln w="9525">
            <a:noFill/>
            <a:miter lim="800000"/>
            <a:headEnd/>
            <a:tailEnd/>
          </a:ln>
        </p:spPr>
        <p:txBody>
          <a:bodyPr lIns="0" tIns="0" rIns="0" bIns="0"/>
          <a:lstStyle/>
          <a:p>
            <a:pPr algn="ctr">
              <a:buFont typeface="Arial" charset="0"/>
              <a:buNone/>
            </a:pPr>
            <a:r>
              <a:rPr lang="tr-TR" sz="1200">
                <a:sym typeface="+mn-lt"/>
              </a:rPr>
              <a:t>2005</a:t>
            </a:r>
          </a:p>
        </p:txBody>
      </p:sp>
      <p:sp>
        <p:nvSpPr>
          <p:cNvPr id="2360325" name="Rectangle 105"/>
          <p:cNvSpPr>
            <a:spLocks noChangeArrowheads="1"/>
          </p:cNvSpPr>
          <p:nvPr/>
        </p:nvSpPr>
        <p:spPr bwMode="auto">
          <a:xfrm>
            <a:off x="250825" y="3671888"/>
            <a:ext cx="3240088" cy="431800"/>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a:solidFill>
                  <a:schemeClr val="bg1"/>
                </a:solidFill>
              </a:rPr>
              <a:t>Mardin’de tahıl ve diğer bitkisel ürünlerin üretim miktarı (2005-18, bin ton)</a:t>
            </a:r>
          </a:p>
        </p:txBody>
      </p:sp>
      <p:sp>
        <p:nvSpPr>
          <p:cNvPr id="2360326" name="Metin Yer Tutucusu 9"/>
          <p:cNvSpPr>
            <a:spLocks noGrp="1"/>
          </p:cNvSpPr>
          <p:nvPr>
            <p:ph type="body" sz="quarter" idx="11"/>
          </p:nvPr>
        </p:nvSpPr>
        <p:spPr>
          <a:xfrm>
            <a:off x="273050" y="6464300"/>
            <a:ext cx="7613650" cy="190500"/>
          </a:xfrm>
        </p:spPr>
        <p:txBody>
          <a:bodyPr lIns="91440" tIns="45720" rIns="91440" bIns="45720"/>
          <a:lstStyle/>
          <a:p>
            <a:pPr marL="0" eaLnBrk="1" hangingPunct="1">
              <a:spcBef>
                <a:spcPct val="0"/>
              </a:spcBef>
            </a:pPr>
            <a:r>
              <a:rPr lang="tr-TR" sz="1000" dirty="0" smtClean="0"/>
              <a:t>Kaynak: TÜİK, Bitkisel Üretim İstatistikleri, </a:t>
            </a:r>
            <a:r>
              <a:rPr lang="tr-TR" sz="1000" dirty="0" smtClean="0">
                <a:solidFill>
                  <a:srgbClr val="898989"/>
                </a:solidFill>
                <a:hlinkClick r:id="rId27"/>
              </a:rPr>
              <a:t>http://tuik.gov.tr/</a:t>
            </a:r>
            <a:r>
              <a:rPr lang="tr-TR" sz="1000" dirty="0" err="1" smtClean="0">
                <a:solidFill>
                  <a:srgbClr val="898989"/>
                </a:solidFill>
                <a:hlinkClick r:id="rId27"/>
              </a:rPr>
              <a:t>PreTablo.do?alt_id</a:t>
            </a:r>
            <a:r>
              <a:rPr lang="tr-TR" sz="1000" dirty="0" smtClean="0">
                <a:solidFill>
                  <a:srgbClr val="898989"/>
                </a:solidFill>
                <a:hlinkClick r:id="rId27"/>
              </a:rPr>
              <a:t>=1001</a:t>
            </a:r>
            <a:r>
              <a:rPr lang="tr-TR" sz="1000" dirty="0" smtClean="0"/>
              <a:t>, 2018 (E.T. 14.05.2019).</a:t>
            </a:r>
          </a:p>
        </p:txBody>
      </p:sp>
      <p:graphicFrame>
        <p:nvGraphicFramePr>
          <p:cNvPr id="1222639" name="Object 1007"/>
          <p:cNvGraphicFramePr>
            <a:graphicFrameLocks noChangeAspect="1"/>
          </p:cNvGraphicFramePr>
          <p:nvPr>
            <p:custDataLst>
              <p:tags r:id="rId18"/>
            </p:custDataLst>
          </p:nvPr>
        </p:nvGraphicFramePr>
        <p:xfrm>
          <a:off x="273050" y="4127500"/>
          <a:ext cx="3225800" cy="1238250"/>
        </p:xfrm>
        <a:graphic>
          <a:graphicData uri="http://schemas.openxmlformats.org/presentationml/2006/ole">
            <mc:AlternateContent xmlns:mc="http://schemas.openxmlformats.org/markup-compatibility/2006">
              <mc:Choice xmlns:v="urn:schemas-microsoft-com:vml" Requires="v">
                <p:oleObj spid="_x0000_s2420763" name="Çizelge" r:id="rId28" imgW="3223368" imgH="1226892" progId="MSGraph.Chart.8">
                  <p:embed followColorScheme="full"/>
                </p:oleObj>
              </mc:Choice>
              <mc:Fallback>
                <p:oleObj name="Çizelge" r:id="rId28" imgW="3223368" imgH="1226892" progId="MSGraph.Chart.8">
                  <p:embed followColorScheme="full"/>
                  <p:pic>
                    <p:nvPicPr>
                      <p:cNvPr id="0" name="Picture 100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3050" y="4127500"/>
                        <a:ext cx="32258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ikdörtgen 7"/>
          <p:cNvSpPr/>
          <p:nvPr/>
        </p:nvSpPr>
        <p:spPr>
          <a:xfrm>
            <a:off x="401638" y="5468938"/>
            <a:ext cx="500062" cy="261937"/>
          </a:xfrm>
          <a:prstGeom prst="rect">
            <a:avLst/>
          </a:prstGeom>
        </p:spPr>
        <p:txBody>
          <a:bodyPr wrap="none">
            <a:spAutoFit/>
          </a:bodyPr>
          <a:lstStyle/>
          <a:p>
            <a:pPr>
              <a:defRPr/>
            </a:pPr>
            <a:r>
              <a:rPr lang="tr-TR" dirty="0">
                <a:latin typeface="Arial" pitchFamily="34" charset="0"/>
                <a:cs typeface="+mn-cs"/>
                <a:sym typeface="+mn-lt"/>
              </a:rPr>
              <a:t>2005</a:t>
            </a:r>
            <a:endParaRPr lang="tr-TR" dirty="0">
              <a:latin typeface="Arial" pitchFamily="34" charset="0"/>
              <a:cs typeface="+mn-cs"/>
            </a:endParaRPr>
          </a:p>
        </p:txBody>
      </p:sp>
      <p:sp>
        <p:nvSpPr>
          <p:cNvPr id="2360328" name="Dikdörtgen 8"/>
          <p:cNvSpPr>
            <a:spLocks noChangeArrowheads="1"/>
          </p:cNvSpPr>
          <p:nvPr/>
        </p:nvSpPr>
        <p:spPr bwMode="auto">
          <a:xfrm>
            <a:off x="901700" y="5459413"/>
            <a:ext cx="498475" cy="261937"/>
          </a:xfrm>
          <a:prstGeom prst="rect">
            <a:avLst/>
          </a:prstGeom>
          <a:noFill/>
          <a:ln w="9525">
            <a:noFill/>
            <a:miter lim="800000"/>
            <a:headEnd/>
            <a:tailEnd/>
          </a:ln>
        </p:spPr>
        <p:txBody>
          <a:bodyPr wrap="none">
            <a:spAutoFit/>
          </a:bodyPr>
          <a:lstStyle/>
          <a:p>
            <a:r>
              <a:rPr lang="tr-TR">
                <a:sym typeface="+mn-lt"/>
              </a:rPr>
              <a:t>2008</a:t>
            </a:r>
            <a:endParaRPr lang="tr-TR"/>
          </a:p>
        </p:txBody>
      </p:sp>
      <p:sp>
        <p:nvSpPr>
          <p:cNvPr id="2360329" name="Dikdörtgen 10"/>
          <p:cNvSpPr>
            <a:spLocks noChangeArrowheads="1"/>
          </p:cNvSpPr>
          <p:nvPr/>
        </p:nvSpPr>
        <p:spPr bwMode="auto">
          <a:xfrm>
            <a:off x="1371600" y="5459413"/>
            <a:ext cx="500063" cy="261937"/>
          </a:xfrm>
          <a:prstGeom prst="rect">
            <a:avLst/>
          </a:prstGeom>
          <a:noFill/>
          <a:ln w="9525">
            <a:noFill/>
            <a:miter lim="800000"/>
            <a:headEnd/>
            <a:tailEnd/>
          </a:ln>
        </p:spPr>
        <p:txBody>
          <a:bodyPr wrap="none">
            <a:spAutoFit/>
          </a:bodyPr>
          <a:lstStyle/>
          <a:p>
            <a:r>
              <a:rPr lang="tr-TR">
                <a:sym typeface="+mn-lt"/>
              </a:rPr>
              <a:t>2011</a:t>
            </a:r>
            <a:endParaRPr lang="tr-TR"/>
          </a:p>
        </p:txBody>
      </p:sp>
      <p:sp>
        <p:nvSpPr>
          <p:cNvPr id="2360330" name="Dikdörtgen 11"/>
          <p:cNvSpPr>
            <a:spLocks noChangeArrowheads="1"/>
          </p:cNvSpPr>
          <p:nvPr/>
        </p:nvSpPr>
        <p:spPr bwMode="auto">
          <a:xfrm>
            <a:off x="1898650" y="5459413"/>
            <a:ext cx="498475" cy="261937"/>
          </a:xfrm>
          <a:prstGeom prst="rect">
            <a:avLst/>
          </a:prstGeom>
          <a:noFill/>
          <a:ln w="9525">
            <a:noFill/>
            <a:miter lim="800000"/>
            <a:headEnd/>
            <a:tailEnd/>
          </a:ln>
        </p:spPr>
        <p:txBody>
          <a:bodyPr wrap="none">
            <a:spAutoFit/>
          </a:bodyPr>
          <a:lstStyle/>
          <a:p>
            <a:r>
              <a:rPr lang="tr-TR">
                <a:sym typeface="+mn-lt"/>
              </a:rPr>
              <a:t>2014</a:t>
            </a:r>
            <a:endParaRPr lang="tr-TR"/>
          </a:p>
        </p:txBody>
      </p:sp>
      <p:sp>
        <p:nvSpPr>
          <p:cNvPr id="2360331" name="Dikdörtgen 12"/>
          <p:cNvSpPr>
            <a:spLocks noChangeArrowheads="1"/>
          </p:cNvSpPr>
          <p:nvPr/>
        </p:nvSpPr>
        <p:spPr bwMode="auto">
          <a:xfrm>
            <a:off x="2397125" y="5459413"/>
            <a:ext cx="500063" cy="261937"/>
          </a:xfrm>
          <a:prstGeom prst="rect">
            <a:avLst/>
          </a:prstGeom>
          <a:noFill/>
          <a:ln w="9525">
            <a:noFill/>
            <a:miter lim="800000"/>
            <a:headEnd/>
            <a:tailEnd/>
          </a:ln>
        </p:spPr>
        <p:txBody>
          <a:bodyPr wrap="none">
            <a:spAutoFit/>
          </a:bodyPr>
          <a:lstStyle/>
          <a:p>
            <a:r>
              <a:rPr lang="tr-TR">
                <a:sym typeface="+mn-lt"/>
              </a:rPr>
              <a:t>2017</a:t>
            </a:r>
            <a:endParaRPr lang="tr-TR"/>
          </a:p>
        </p:txBody>
      </p:sp>
      <p:sp>
        <p:nvSpPr>
          <p:cNvPr id="2360332" name="Dikdörtgen 13"/>
          <p:cNvSpPr>
            <a:spLocks noChangeArrowheads="1"/>
          </p:cNvSpPr>
          <p:nvPr/>
        </p:nvSpPr>
        <p:spPr bwMode="auto">
          <a:xfrm>
            <a:off x="2878138" y="5459413"/>
            <a:ext cx="500062" cy="261937"/>
          </a:xfrm>
          <a:prstGeom prst="rect">
            <a:avLst/>
          </a:prstGeom>
          <a:noFill/>
          <a:ln w="9525">
            <a:noFill/>
            <a:miter lim="800000"/>
            <a:headEnd/>
            <a:tailEnd/>
          </a:ln>
        </p:spPr>
        <p:txBody>
          <a:bodyPr wrap="none">
            <a:spAutoFit/>
          </a:bodyPr>
          <a:lstStyle/>
          <a:p>
            <a:r>
              <a:rPr lang="tr-TR">
                <a:sym typeface="+mn-lt"/>
              </a:rPr>
              <a:t>2018</a:t>
            </a:r>
            <a:endParaRPr lang="tr-TR"/>
          </a:p>
        </p:txBody>
      </p:sp>
      <p:sp>
        <p:nvSpPr>
          <p:cNvPr id="2360333"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5C66FEEE-892A-4B84-93BE-82A94D83E884}" type="slidenum">
              <a:rPr lang="en-US"/>
              <a:pPr/>
              <a:t>34</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395" name="Object 267"/>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0406" name="think-cell Slide" r:id="rId4" imgW="360" imgH="360" progId="">
                  <p:embed/>
                </p:oleObj>
              </mc:Choice>
              <mc:Fallback>
                <p:oleObj name="think-cell Slide" r:id="rId4" imgW="360" imgH="360" progId="">
                  <p:embed/>
                  <p:pic>
                    <p:nvPicPr>
                      <p:cNvPr id="0" name="Picture 2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200397" name="Title 2"/>
          <p:cNvSpPr>
            <a:spLocks noGrp="1"/>
          </p:cNvSpPr>
          <p:nvPr>
            <p:ph type="ctrTitle"/>
          </p:nvPr>
        </p:nvSpPr>
        <p:spPr>
          <a:xfrm>
            <a:off x="1600200" y="1219200"/>
            <a:ext cx="6704013" cy="1143000"/>
          </a:xfrm>
        </p:spPr>
        <p:txBody>
          <a:bodyPr/>
          <a:lstStyle/>
          <a:p>
            <a:pPr eaLnBrk="1" hangingPunct="1"/>
            <a:r>
              <a:rPr lang="tr-TR" altLang="tr-TR" sz="2800" smtClean="0"/>
              <a:t>6) Mardin’de turizm</a:t>
            </a:r>
            <a:endParaRPr lang="en-US" altLang="tr-TR"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nvGraphicFramePr>
        <p:xfrm>
          <a:off x="523875" y="2765425"/>
          <a:ext cx="9045255" cy="3048002"/>
        </p:xfrm>
        <a:graphic>
          <a:graphicData uri="http://schemas.openxmlformats.org/drawingml/2006/table">
            <a:tbl>
              <a:tblPr>
                <a:tableStyleId>{5C22544A-7EE6-4342-B048-85BDC9FD1C3A}</a:tableStyleId>
              </a:tblPr>
              <a:tblGrid>
                <a:gridCol w="1790065"/>
                <a:gridCol w="805815"/>
                <a:gridCol w="805815"/>
                <a:gridCol w="975677"/>
                <a:gridCol w="805815"/>
                <a:gridCol w="805815"/>
                <a:gridCol w="975677"/>
                <a:gridCol w="604202"/>
                <a:gridCol w="750252"/>
                <a:gridCol w="726122"/>
              </a:tblGrid>
              <a:tr h="595329">
                <a:tc rowSpan="2">
                  <a:txBody>
                    <a:bodyPr/>
                    <a:lstStyle/>
                    <a:p>
                      <a:pPr algn="ctr" fontAlgn="ctr"/>
                      <a:r>
                        <a:rPr lang="tr-TR" sz="1600" u="none" strike="noStrike" dirty="0">
                          <a:effectLst/>
                          <a:latin typeface="+mj-lt"/>
                        </a:rPr>
                        <a:t> </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tr-TR" sz="1600" u="none" strike="noStrike" dirty="0">
                          <a:effectLst/>
                          <a:latin typeface="+mj-lt"/>
                        </a:rPr>
                        <a:t>2017</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1600" u="none" strike="noStrike" dirty="0">
                          <a:effectLst/>
                          <a:latin typeface="+mj-lt"/>
                        </a:rPr>
                        <a:t>2018</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1600" u="none" strike="noStrike" dirty="0">
                          <a:effectLst/>
                          <a:latin typeface="+mj-lt"/>
                        </a:rPr>
                        <a:t> 2018/2017 (%)</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595329">
                <a:tc vMerge="1">
                  <a:txBody>
                    <a:bodyPr/>
                    <a:lstStyle/>
                    <a:p>
                      <a:endParaRPr lang="tr-TR"/>
                    </a:p>
                  </a:txBody>
                  <a:tcPr/>
                </a:tc>
                <a:tc>
                  <a:txBody>
                    <a:bodyPr/>
                    <a:lstStyle/>
                    <a:p>
                      <a:pPr algn="r" fontAlgn="ctr"/>
                      <a:r>
                        <a:rPr lang="tr-TR" sz="1600" u="none" strike="noStrike" dirty="0">
                          <a:effectLst/>
                          <a:latin typeface="+mj-lt"/>
                        </a:rPr>
                        <a:t>İç Hat</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Dış Hat</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Toplam</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İç Hat</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Dış Hat</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Toplam</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İç Hat</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Dış Hat</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Toplam</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2166">
                <a:tc>
                  <a:txBody>
                    <a:bodyPr/>
                    <a:lstStyle/>
                    <a:p>
                      <a:pPr algn="l" fontAlgn="ctr"/>
                      <a:r>
                        <a:rPr lang="tr-TR" sz="1600" u="none" strike="noStrike" dirty="0">
                          <a:effectLst/>
                          <a:latin typeface="+mj-lt"/>
                        </a:rPr>
                        <a:t>Türkiye</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904,882</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591,083</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1,495,965</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887,748</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651,699</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1,539,447</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a:t>
                      </a:r>
                      <a:r>
                        <a:rPr lang="tr-TR" sz="1600" u="none" strike="noStrike" dirty="0" smtClean="0">
                          <a:effectLst/>
                          <a:latin typeface="+mj-lt"/>
                        </a:rPr>
                        <a:t>1.9</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10.3</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2.9</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329">
                <a:tc>
                  <a:txBody>
                    <a:bodyPr/>
                    <a:lstStyle/>
                    <a:p>
                      <a:pPr algn="l" fontAlgn="ctr"/>
                      <a:r>
                        <a:rPr lang="tr-TR" sz="1600" u="none" strike="noStrike" dirty="0">
                          <a:effectLst/>
                          <a:latin typeface="+mj-lt"/>
                        </a:rPr>
                        <a:t>Mardin</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4,450</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42</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4,492</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4,657</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65</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smtClean="0">
                          <a:effectLst/>
                          <a:latin typeface="+mj-lt"/>
                        </a:rPr>
                        <a:t>4,722</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5</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55</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5</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849">
                <a:tc>
                  <a:txBody>
                    <a:bodyPr/>
                    <a:lstStyle/>
                    <a:p>
                      <a:pPr algn="l" fontAlgn="b"/>
                      <a:r>
                        <a:rPr lang="tr-TR" sz="1600" u="none" strike="noStrike" dirty="0" smtClean="0">
                          <a:effectLst/>
                          <a:latin typeface="+mj-lt"/>
                        </a:rPr>
                        <a:t>Mardin/Türkiye (%)</a:t>
                      </a:r>
                      <a:endParaRPr lang="tr-TR" sz="1600" b="0" i="0" u="none" strike="noStrike" dirty="0">
                        <a:solidFill>
                          <a:srgbClr val="000000"/>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0.5</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0.01</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0.3</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0.5</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0.01</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0.3</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 </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 </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tr-TR" sz="1600" u="none" strike="noStrike" dirty="0">
                          <a:effectLst/>
                          <a:latin typeface="+mj-lt"/>
                        </a:rPr>
                        <a:t> </a:t>
                      </a:r>
                      <a:endParaRPr lang="tr-TR" sz="1600" b="0" i="0" u="none" strike="noStrike" dirty="0">
                        <a:solidFill>
                          <a:srgbClr val="000000"/>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Dikdörtgen 3"/>
          <p:cNvSpPr/>
          <p:nvPr/>
        </p:nvSpPr>
        <p:spPr>
          <a:xfrm>
            <a:off x="631825" y="460375"/>
            <a:ext cx="8850313" cy="1076325"/>
          </a:xfrm>
          <a:prstGeom prst="rect">
            <a:avLst/>
          </a:prstGeom>
        </p:spPr>
        <p:txBody>
          <a:bodyPr>
            <a:spAutoFit/>
          </a:bodyPr>
          <a:lstStyle/>
          <a:p>
            <a:pPr>
              <a:defRPr/>
            </a:pPr>
            <a:r>
              <a:rPr lang="tr-TR" sz="3200" dirty="0">
                <a:latin typeface="+mj-lt"/>
                <a:cs typeface="Arial" pitchFamily="34" charset="0"/>
              </a:rPr>
              <a:t>Mardin Havalimanı, orta derecede yoğunluğa sahip.</a:t>
            </a:r>
          </a:p>
        </p:txBody>
      </p:sp>
      <p:sp>
        <p:nvSpPr>
          <p:cNvPr id="5" name="Dikdörtgen 4"/>
          <p:cNvSpPr/>
          <p:nvPr/>
        </p:nvSpPr>
        <p:spPr>
          <a:xfrm>
            <a:off x="523875" y="1612900"/>
            <a:ext cx="9043988" cy="585788"/>
          </a:xfrm>
          <a:prstGeom prst="rect">
            <a:avLst/>
          </a:prstGeom>
        </p:spPr>
        <p:txBody>
          <a:bodyPr>
            <a:spAutoFit/>
          </a:bodyPr>
          <a:lstStyle/>
          <a:p>
            <a:pPr>
              <a:defRPr/>
            </a:pPr>
            <a:r>
              <a:rPr lang="tr-TR" sz="1600" dirty="0">
                <a:latin typeface="+mj-lt"/>
                <a:cs typeface="Arial" pitchFamily="34" charset="0"/>
              </a:rPr>
              <a:t>Mardin Havalimanı, 2018 sonu itibariyle uçak trafiği açısından Türkiye genelinde 54 havalimanı arasında 30.sırada yer almaktadır.</a:t>
            </a:r>
          </a:p>
        </p:txBody>
      </p:sp>
      <p:sp>
        <p:nvSpPr>
          <p:cNvPr id="2299968" name="Dikdörtgen 5"/>
          <p:cNvSpPr>
            <a:spLocks noChangeArrowheads="1"/>
          </p:cNvSpPr>
          <p:nvPr/>
        </p:nvSpPr>
        <p:spPr bwMode="auto">
          <a:xfrm>
            <a:off x="523875" y="6235700"/>
            <a:ext cx="8553450" cy="246063"/>
          </a:xfrm>
          <a:prstGeom prst="rect">
            <a:avLst/>
          </a:prstGeom>
          <a:noFill/>
          <a:ln w="9525">
            <a:noFill/>
            <a:miter lim="800000"/>
            <a:headEnd/>
            <a:tailEnd/>
          </a:ln>
        </p:spPr>
        <p:txBody>
          <a:bodyPr>
            <a:spAutoFit/>
          </a:bodyPr>
          <a:lstStyle/>
          <a:p>
            <a:pPr fontAlgn="b"/>
            <a:r>
              <a:rPr lang="tr-TR" sz="1000" b="0" dirty="0"/>
              <a:t>Kaynak: DHMİ, İstatistikler, </a:t>
            </a:r>
            <a:r>
              <a:rPr lang="tr-TR" sz="1000" b="0" dirty="0">
                <a:hlinkClick r:id="rId2"/>
              </a:rPr>
              <a:t>https://www.dhmi.gov.tr/sayfalar/istatistik.aspx</a:t>
            </a:r>
            <a:r>
              <a:rPr lang="tr-TR" sz="1000" b="0" dirty="0"/>
              <a:t>, 2019  (E.T. 15.05.2019</a:t>
            </a:r>
            <a:r>
              <a:rPr lang="tr-TR" sz="1000" b="0" dirty="0" smtClean="0"/>
              <a:t>).</a:t>
            </a:r>
            <a:endParaRPr lang="tr-TR" sz="1000" b="0" dirty="0">
              <a:solidFill>
                <a:srgbClr val="000000"/>
              </a:solidFill>
            </a:endParaRPr>
          </a:p>
        </p:txBody>
      </p:sp>
      <p:sp>
        <p:nvSpPr>
          <p:cNvPr id="8" name="Dikdörtgen 7"/>
          <p:cNvSpPr/>
          <p:nvPr/>
        </p:nvSpPr>
        <p:spPr>
          <a:xfrm>
            <a:off x="500063" y="2260600"/>
            <a:ext cx="9067800" cy="369888"/>
          </a:xfrm>
          <a:prstGeom prst="rect">
            <a:avLst/>
          </a:prstGeom>
          <a:solidFill>
            <a:srgbClr val="002060"/>
          </a:solidFill>
        </p:spPr>
        <p:txBody>
          <a:bodyPr>
            <a:spAutoFit/>
          </a:bodyPr>
          <a:lstStyle/>
          <a:p>
            <a:pPr algn="ctr" fontAlgn="b">
              <a:defRPr/>
            </a:pPr>
            <a:r>
              <a:rPr lang="tr-TR" sz="1800" dirty="0">
                <a:solidFill>
                  <a:schemeClr val="bg1"/>
                </a:solidFill>
                <a:latin typeface="+mj-lt"/>
                <a:cs typeface="Arial" pitchFamily="34" charset="0"/>
              </a:rPr>
              <a:t>Mardin'de Uçak Trafiği Verileri (2017-18, adet, %)</a:t>
            </a:r>
            <a:endParaRPr lang="tr-TR" sz="1800" b="0" dirty="0">
              <a:solidFill>
                <a:schemeClr val="bg1"/>
              </a:solidFill>
              <a:latin typeface="+mj-lt"/>
              <a:cs typeface="Arial" pitchFamily="34" charset="0"/>
            </a:endParaRPr>
          </a:p>
        </p:txBody>
      </p:sp>
      <p:sp>
        <p:nvSpPr>
          <p:cNvPr id="2299970"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FCBA3CCF-7466-4171-88B5-858DA7B4640F}" type="slidenum">
              <a:rPr lang="en-US"/>
              <a:pPr/>
              <a:t>36</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176" name="Object 232"/>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201" name="think-cell Slide" r:id="rId44" imgW="360" imgH="360" progId="">
                  <p:embed/>
                </p:oleObj>
              </mc:Choice>
              <mc:Fallback>
                <p:oleObj name="think-cell Slide" r:id="rId44" imgW="360" imgH="360" progId="">
                  <p:embed/>
                  <p:pic>
                    <p:nvPicPr>
                      <p:cNvPr id="0" name="Picture 2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ikdörtgen 5" hidden="1"/>
          <p:cNvSpPr/>
          <p:nvPr>
            <p:custDataLst>
              <p:tags r:id="rId3"/>
            </p:custDataLst>
          </p:nvPr>
        </p:nvSpPr>
        <p:spPr bwMode="auto">
          <a:xfrm>
            <a:off x="0" y="0"/>
            <a:ext cx="1714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tr-TR" sz="1400" dirty="0">
              <a:sym typeface="Arial"/>
            </a:endParaRPr>
          </a:p>
        </p:txBody>
      </p:sp>
      <p:sp>
        <p:nvSpPr>
          <p:cNvPr id="1235182" name="Başlık 1"/>
          <p:cNvSpPr txBox="1">
            <a:spLocks/>
          </p:cNvSpPr>
          <p:nvPr/>
        </p:nvSpPr>
        <p:spPr bwMode="auto">
          <a:xfrm>
            <a:off x="250825" y="371475"/>
            <a:ext cx="9307513" cy="1293813"/>
          </a:xfrm>
          <a:prstGeom prst="rect">
            <a:avLst/>
          </a:prstGeom>
          <a:noFill/>
          <a:ln w="9525">
            <a:noFill/>
            <a:miter lim="800000"/>
            <a:headEnd/>
            <a:tailEnd/>
          </a:ln>
        </p:spPr>
        <p:txBody>
          <a:bodyPr lIns="0" tIns="0" rIns="0" bIns="0"/>
          <a:lstStyle/>
          <a:p>
            <a:r>
              <a:rPr lang="tr-TR" sz="2700">
                <a:latin typeface="Book Antiqua" pitchFamily="18" charset="0"/>
              </a:rPr>
              <a:t>Mardin’de geceleyen yerli ve yabancı turist sayısında 2018 itibariyle belirgin artış yaşanmakta.</a:t>
            </a:r>
          </a:p>
          <a:p>
            <a:r>
              <a:rPr lang="tr-TR" sz="2700">
                <a:latin typeface="Book Antiqua" pitchFamily="18" charset="0"/>
              </a:rPr>
              <a:t>Fakat geceleyen yabancı turist sayısı düşük.</a:t>
            </a:r>
          </a:p>
        </p:txBody>
      </p:sp>
      <p:sp>
        <p:nvSpPr>
          <p:cNvPr id="1235183" name="Dikdörtgen 44"/>
          <p:cNvSpPr>
            <a:spLocks noChangeArrowheads="1"/>
          </p:cNvSpPr>
          <p:nvPr/>
        </p:nvSpPr>
        <p:spPr bwMode="auto">
          <a:xfrm>
            <a:off x="-20638" y="1693863"/>
            <a:ext cx="9923463" cy="396875"/>
          </a:xfrm>
          <a:prstGeom prst="rect">
            <a:avLst/>
          </a:prstGeom>
          <a:solidFill>
            <a:srgbClr val="002060"/>
          </a:solidFill>
          <a:ln w="9525">
            <a:noFill/>
            <a:miter lim="800000"/>
            <a:headEnd/>
            <a:tailEnd/>
          </a:ln>
        </p:spPr>
        <p:txBody>
          <a:bodyPr>
            <a:spAutoFit/>
          </a:bodyPr>
          <a:lstStyle/>
          <a:p>
            <a:pPr algn="ctr">
              <a:lnSpc>
                <a:spcPct val="110000"/>
              </a:lnSpc>
              <a:spcAft>
                <a:spcPts val="900"/>
              </a:spcAft>
            </a:pPr>
            <a:r>
              <a:rPr lang="tr-TR" sz="1800">
                <a:solidFill>
                  <a:schemeClr val="bg1"/>
                </a:solidFill>
                <a:latin typeface="Book Antiqua" pitchFamily="18" charset="0"/>
                <a:cs typeface="Tahoma" pitchFamily="34" charset="0"/>
              </a:rPr>
              <a:t>Mardin’de Geceleyen Turist Sayısı (kişi, 2005-18)</a:t>
            </a:r>
          </a:p>
        </p:txBody>
      </p:sp>
      <p:graphicFrame>
        <p:nvGraphicFramePr>
          <p:cNvPr id="1235180" name="Chart 3"/>
          <p:cNvGraphicFramePr>
            <a:graphicFrameLocks/>
          </p:cNvGraphicFramePr>
          <p:nvPr>
            <p:custDataLst>
              <p:tags r:id="rId4"/>
            </p:custDataLst>
          </p:nvPr>
        </p:nvGraphicFramePr>
        <p:xfrm>
          <a:off x="361950" y="2095500"/>
          <a:ext cx="8942388" cy="2908300"/>
        </p:xfrm>
        <a:graphic>
          <a:graphicData uri="http://schemas.openxmlformats.org/presentationml/2006/ole">
            <mc:AlternateContent xmlns:mc="http://schemas.openxmlformats.org/markup-compatibility/2006">
              <mc:Choice xmlns:v="urn:schemas-microsoft-com:vml" Requires="v">
                <p:oleObj spid="_x0000_s1235202" r:id="rId46" imgW="8943607" imgH="2908044" progId="Excel.Chart.8">
                  <p:embed/>
                </p:oleObj>
              </mc:Choice>
              <mc:Fallback>
                <p:oleObj r:id="rId46" imgW="8943607" imgH="2908044" progId="Excel.Chart.8">
                  <p:embed/>
                  <p:pic>
                    <p:nvPicPr>
                      <p:cNvPr id="0" name="Chart 3"/>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61950" y="2095500"/>
                        <a:ext cx="8942388"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5184" name="Metin Yer Tutucusu 2"/>
          <p:cNvSpPr>
            <a:spLocks noGrp="1"/>
          </p:cNvSpPr>
          <p:nvPr>
            <p:custDataLst>
              <p:tags r:id="rId5"/>
            </p:custDataLst>
          </p:nvPr>
        </p:nvSpPr>
        <p:spPr bwMode="gray">
          <a:xfrm>
            <a:off x="2909888" y="4365625"/>
            <a:ext cx="690562" cy="212725"/>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sz="1400">
                <a:sym typeface="+mn-lt"/>
              </a:rPr>
              <a:t>178126</a:t>
            </a:r>
          </a:p>
        </p:txBody>
      </p:sp>
      <p:sp>
        <p:nvSpPr>
          <p:cNvPr id="1235185" name="Metin Yer Tutucusu 2"/>
          <p:cNvSpPr>
            <a:spLocks noGrp="1"/>
          </p:cNvSpPr>
          <p:nvPr>
            <p:custDataLst>
              <p:tags r:id="rId6"/>
            </p:custDataLst>
          </p:nvPr>
        </p:nvSpPr>
        <p:spPr bwMode="gray">
          <a:xfrm>
            <a:off x="5084763" y="4321175"/>
            <a:ext cx="690562" cy="212725"/>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sz="1400">
                <a:sym typeface="+mn-lt"/>
              </a:rPr>
              <a:t>307250</a:t>
            </a:r>
          </a:p>
        </p:txBody>
      </p:sp>
      <p:sp>
        <p:nvSpPr>
          <p:cNvPr id="1235186" name="Metin Yer Tutucusu 2"/>
          <p:cNvSpPr>
            <a:spLocks noGrp="1"/>
          </p:cNvSpPr>
          <p:nvPr>
            <p:custDataLst>
              <p:tags r:id="rId7"/>
            </p:custDataLst>
          </p:nvPr>
        </p:nvSpPr>
        <p:spPr bwMode="auto">
          <a:xfrm>
            <a:off x="812800" y="4914900"/>
            <a:ext cx="406400"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2005</a:t>
            </a:r>
            <a:endParaRPr lang="tr-TR" sz="1400">
              <a:sym typeface="+mn-lt"/>
            </a:endParaRPr>
          </a:p>
        </p:txBody>
      </p:sp>
      <p:sp>
        <p:nvSpPr>
          <p:cNvPr id="1235187" name="Metin Yer Tutucusu 2"/>
          <p:cNvSpPr>
            <a:spLocks noGrp="1"/>
          </p:cNvSpPr>
          <p:nvPr>
            <p:custDataLst>
              <p:tags r:id="rId8"/>
            </p:custDataLst>
          </p:nvPr>
        </p:nvSpPr>
        <p:spPr bwMode="gray">
          <a:xfrm>
            <a:off x="1804988" y="4365625"/>
            <a:ext cx="690562" cy="212725"/>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altLang="en-US" sz="1400"/>
              <a:t>140408</a:t>
            </a:r>
            <a:endParaRPr lang="tr-TR" sz="1400">
              <a:sym typeface="+mn-lt"/>
            </a:endParaRPr>
          </a:p>
        </p:txBody>
      </p:sp>
      <p:sp>
        <p:nvSpPr>
          <p:cNvPr id="1235188" name="2 Metin Yer Tutucusu"/>
          <p:cNvSpPr>
            <a:spLocks noGrp="1"/>
          </p:cNvSpPr>
          <p:nvPr>
            <p:custDataLst>
              <p:tags r:id="rId9"/>
            </p:custDataLst>
          </p:nvPr>
        </p:nvSpPr>
        <p:spPr bwMode="gray">
          <a:xfrm>
            <a:off x="2984500" y="4610100"/>
            <a:ext cx="592138" cy="212725"/>
          </a:xfrm>
          <a:prstGeom prst="rect">
            <a:avLst/>
          </a:prstGeom>
          <a:noFill/>
          <a:ln w="9525">
            <a:noFill/>
            <a:miter lim="800000"/>
            <a:headEnd/>
            <a:tailEnd/>
          </a:ln>
        </p:spPr>
        <p:txBody>
          <a:bodyPr wrap="none" lIns="25400" tIns="0" rIns="25400" bIns="0" anchor="ctr"/>
          <a:lstStyle/>
          <a:p>
            <a:pPr algn="ctr">
              <a:buFont typeface="Arial" charset="0"/>
              <a:buNone/>
            </a:pPr>
            <a:r>
              <a:rPr lang="tr-TR" altLang="en-US" sz="1400" b="0">
                <a:solidFill>
                  <a:schemeClr val="bg1"/>
                </a:solidFill>
                <a:sym typeface="+mn-lt"/>
              </a:rPr>
              <a:t>20845</a:t>
            </a:r>
            <a:endParaRPr lang="tr-TR" sz="1400" b="0">
              <a:solidFill>
                <a:schemeClr val="bg1"/>
              </a:solidFill>
              <a:sym typeface="+mn-lt"/>
            </a:endParaRPr>
          </a:p>
        </p:txBody>
      </p:sp>
      <p:sp>
        <p:nvSpPr>
          <p:cNvPr id="1235189" name="Metin Yer Tutucusu 2"/>
          <p:cNvSpPr>
            <a:spLocks noGrp="1"/>
          </p:cNvSpPr>
          <p:nvPr>
            <p:custDataLst>
              <p:tags r:id="rId10"/>
            </p:custDataLst>
          </p:nvPr>
        </p:nvSpPr>
        <p:spPr bwMode="gray">
          <a:xfrm>
            <a:off x="8345488" y="4591050"/>
            <a:ext cx="690562" cy="212725"/>
          </a:xfrm>
          <a:prstGeom prst="rect">
            <a:avLst/>
          </a:prstGeom>
          <a:solidFill>
            <a:srgbClr val="C30C3E"/>
          </a:solidFill>
          <a:ln w="9525">
            <a:noFill/>
            <a:miter lim="800000"/>
            <a:headEnd/>
            <a:tailEnd/>
          </a:ln>
        </p:spPr>
        <p:txBody>
          <a:bodyPr wrap="none" lIns="25400" tIns="0" rIns="25400" bIns="0" anchor="ctr"/>
          <a:lstStyle/>
          <a:p>
            <a:pPr algn="ctr">
              <a:buFont typeface="Arial" charset="0"/>
              <a:buNone/>
            </a:pPr>
            <a:r>
              <a:rPr lang="tr-TR" altLang="en-US" sz="1400">
                <a:solidFill>
                  <a:schemeClr val="bg1"/>
                </a:solidFill>
              </a:rPr>
              <a:t>31565</a:t>
            </a:r>
            <a:endParaRPr lang="tr-TR" sz="1400">
              <a:solidFill>
                <a:schemeClr val="bg1"/>
              </a:solidFill>
              <a:sym typeface="+mn-lt"/>
            </a:endParaRPr>
          </a:p>
        </p:txBody>
      </p:sp>
      <p:sp>
        <p:nvSpPr>
          <p:cNvPr id="1235190" name="Metin Yer Tutucusu 2"/>
          <p:cNvSpPr>
            <a:spLocks noGrp="1"/>
          </p:cNvSpPr>
          <p:nvPr>
            <p:custDataLst>
              <p:tags r:id="rId11"/>
            </p:custDataLst>
          </p:nvPr>
        </p:nvSpPr>
        <p:spPr bwMode="auto">
          <a:xfrm>
            <a:off x="1938338" y="4924425"/>
            <a:ext cx="406400"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2007</a:t>
            </a:r>
            <a:endParaRPr lang="tr-TR" sz="1400">
              <a:sym typeface="+mn-lt"/>
            </a:endParaRPr>
          </a:p>
        </p:txBody>
      </p:sp>
      <p:sp>
        <p:nvSpPr>
          <p:cNvPr id="1235191" name="Metin Yer Tutucusu 2"/>
          <p:cNvSpPr>
            <a:spLocks noGrp="1"/>
          </p:cNvSpPr>
          <p:nvPr>
            <p:custDataLst>
              <p:tags r:id="rId12"/>
            </p:custDataLst>
          </p:nvPr>
        </p:nvSpPr>
        <p:spPr bwMode="gray">
          <a:xfrm>
            <a:off x="6196013" y="4384675"/>
            <a:ext cx="690562" cy="212725"/>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altLang="en-US" sz="1400"/>
              <a:t>238737</a:t>
            </a:r>
            <a:endParaRPr lang="tr-TR" sz="1400">
              <a:sym typeface="+mn-lt"/>
            </a:endParaRPr>
          </a:p>
        </p:txBody>
      </p:sp>
      <p:sp>
        <p:nvSpPr>
          <p:cNvPr id="1235192" name="2 Metin Yer Tutucusu"/>
          <p:cNvSpPr>
            <a:spLocks noGrp="1"/>
          </p:cNvSpPr>
          <p:nvPr>
            <p:custDataLst>
              <p:tags r:id="rId13"/>
            </p:custDataLst>
          </p:nvPr>
        </p:nvSpPr>
        <p:spPr bwMode="gray">
          <a:xfrm>
            <a:off x="4044950" y="4551363"/>
            <a:ext cx="592138" cy="212725"/>
          </a:xfrm>
          <a:prstGeom prst="rect">
            <a:avLst/>
          </a:prstGeom>
          <a:noFill/>
          <a:ln w="9525">
            <a:noFill/>
            <a:miter lim="800000"/>
            <a:headEnd/>
            <a:tailEnd/>
          </a:ln>
        </p:spPr>
        <p:txBody>
          <a:bodyPr wrap="none" lIns="25400" tIns="0" rIns="25400" bIns="0" anchor="ctr"/>
          <a:lstStyle/>
          <a:p>
            <a:pPr algn="ctr">
              <a:buFont typeface="Arial" charset="0"/>
              <a:buNone/>
            </a:pPr>
            <a:r>
              <a:rPr lang="tr-TR" sz="1400" b="0">
                <a:solidFill>
                  <a:schemeClr val="bg1"/>
                </a:solidFill>
                <a:sym typeface="+mn-lt"/>
              </a:rPr>
              <a:t>35739</a:t>
            </a:r>
          </a:p>
        </p:txBody>
      </p:sp>
      <p:sp>
        <p:nvSpPr>
          <p:cNvPr id="1235193" name="Metin Yer Tutucusu 2"/>
          <p:cNvSpPr>
            <a:spLocks noGrp="1"/>
          </p:cNvSpPr>
          <p:nvPr>
            <p:custDataLst>
              <p:tags r:id="rId14"/>
            </p:custDataLst>
          </p:nvPr>
        </p:nvSpPr>
        <p:spPr bwMode="gray">
          <a:xfrm>
            <a:off x="2246313" y="5364163"/>
            <a:ext cx="592137" cy="212725"/>
          </a:xfrm>
          <a:prstGeom prst="rect">
            <a:avLst/>
          </a:prstGeom>
          <a:noFill/>
          <a:ln w="9525">
            <a:noFill/>
            <a:miter lim="800000"/>
            <a:headEnd/>
            <a:tailEnd/>
          </a:ln>
        </p:spPr>
        <p:txBody>
          <a:bodyPr wrap="none" lIns="25400" tIns="0" rIns="25400" bIns="0" anchor="ctr"/>
          <a:lstStyle/>
          <a:p>
            <a:pPr algn="ctr">
              <a:buFont typeface="Arial" charset="0"/>
              <a:buNone/>
            </a:pPr>
            <a:endParaRPr lang="tr-TR" sz="1400">
              <a:solidFill>
                <a:schemeClr val="bg1"/>
              </a:solidFill>
              <a:sym typeface="+mn-lt"/>
            </a:endParaRPr>
          </a:p>
        </p:txBody>
      </p:sp>
      <p:sp>
        <p:nvSpPr>
          <p:cNvPr id="1235194" name="Metin Yer Tutucusu 2"/>
          <p:cNvSpPr>
            <a:spLocks noGrp="1"/>
          </p:cNvSpPr>
          <p:nvPr>
            <p:custDataLst>
              <p:tags r:id="rId15"/>
            </p:custDataLst>
          </p:nvPr>
        </p:nvSpPr>
        <p:spPr bwMode="auto">
          <a:xfrm>
            <a:off x="3027363" y="4924425"/>
            <a:ext cx="406400"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2010</a:t>
            </a:r>
            <a:endParaRPr lang="tr-TR" sz="1400">
              <a:sym typeface="+mn-lt"/>
            </a:endParaRPr>
          </a:p>
        </p:txBody>
      </p:sp>
      <p:sp>
        <p:nvSpPr>
          <p:cNvPr id="1235195" name="Metin Yer Tutucusu 2"/>
          <p:cNvSpPr>
            <a:spLocks noGrp="1"/>
          </p:cNvSpPr>
          <p:nvPr>
            <p:custDataLst>
              <p:tags r:id="rId16"/>
            </p:custDataLst>
          </p:nvPr>
        </p:nvSpPr>
        <p:spPr bwMode="gray">
          <a:xfrm>
            <a:off x="3995738" y="4151313"/>
            <a:ext cx="690562" cy="212725"/>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sz="1400">
                <a:sym typeface="+mn-lt"/>
              </a:rPr>
              <a:t>392783</a:t>
            </a:r>
          </a:p>
        </p:txBody>
      </p:sp>
      <p:sp>
        <p:nvSpPr>
          <p:cNvPr id="1235196" name="Metin Yer Tutucusu 2"/>
          <p:cNvSpPr>
            <a:spLocks noGrp="1"/>
          </p:cNvSpPr>
          <p:nvPr>
            <p:custDataLst>
              <p:tags r:id="rId17"/>
            </p:custDataLst>
          </p:nvPr>
        </p:nvSpPr>
        <p:spPr bwMode="auto">
          <a:xfrm>
            <a:off x="4141788" y="4922838"/>
            <a:ext cx="396875"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2013</a:t>
            </a:r>
            <a:endParaRPr lang="tr-TR" sz="1400">
              <a:sym typeface="+mn-lt"/>
            </a:endParaRPr>
          </a:p>
        </p:txBody>
      </p:sp>
      <p:sp>
        <p:nvSpPr>
          <p:cNvPr id="1235197" name="Metin Yer Tutucusu 2"/>
          <p:cNvSpPr>
            <a:spLocks noGrp="1"/>
          </p:cNvSpPr>
          <p:nvPr>
            <p:custDataLst>
              <p:tags r:id="rId18"/>
            </p:custDataLst>
          </p:nvPr>
        </p:nvSpPr>
        <p:spPr bwMode="gray">
          <a:xfrm>
            <a:off x="5084763" y="4627563"/>
            <a:ext cx="690562" cy="212725"/>
          </a:xfrm>
          <a:prstGeom prst="rect">
            <a:avLst/>
          </a:prstGeom>
          <a:solidFill>
            <a:srgbClr val="C30C3E"/>
          </a:solidFill>
          <a:ln w="9525">
            <a:noFill/>
            <a:miter lim="800000"/>
            <a:headEnd/>
            <a:tailEnd/>
          </a:ln>
        </p:spPr>
        <p:txBody>
          <a:bodyPr wrap="none" lIns="25400" tIns="0" rIns="25400" bIns="0" anchor="ctr"/>
          <a:lstStyle/>
          <a:p>
            <a:pPr algn="ctr">
              <a:buFont typeface="Arial" charset="0"/>
              <a:buNone/>
            </a:pPr>
            <a:r>
              <a:rPr lang="tr-TR" altLang="en-US" sz="1400">
                <a:solidFill>
                  <a:schemeClr val="bg1"/>
                </a:solidFill>
              </a:rPr>
              <a:t>27333</a:t>
            </a:r>
            <a:endParaRPr lang="tr-TR" sz="1400">
              <a:solidFill>
                <a:schemeClr val="bg1"/>
              </a:solidFill>
              <a:sym typeface="+mn-lt"/>
            </a:endParaRPr>
          </a:p>
        </p:txBody>
      </p:sp>
      <p:sp>
        <p:nvSpPr>
          <p:cNvPr id="1235198" name="Metin Yer Tutucusu 2"/>
          <p:cNvSpPr>
            <a:spLocks noGrp="1"/>
          </p:cNvSpPr>
          <p:nvPr>
            <p:custDataLst>
              <p:tags r:id="rId19"/>
            </p:custDataLst>
          </p:nvPr>
        </p:nvSpPr>
        <p:spPr bwMode="gray">
          <a:xfrm>
            <a:off x="725488" y="4378325"/>
            <a:ext cx="704850" cy="461963"/>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altLang="en-US" sz="1400"/>
              <a:t>22877</a:t>
            </a:r>
          </a:p>
          <a:p>
            <a:pPr algn="ctr">
              <a:buFont typeface="Arial" charset="0"/>
              <a:buNone/>
            </a:pPr>
            <a:endParaRPr lang="tr-TR" sz="1400">
              <a:sym typeface="+mn-lt"/>
            </a:endParaRPr>
          </a:p>
        </p:txBody>
      </p:sp>
      <p:sp>
        <p:nvSpPr>
          <p:cNvPr id="1235199" name="Metin Yer Tutucusu 2"/>
          <p:cNvSpPr>
            <a:spLocks noGrp="1"/>
          </p:cNvSpPr>
          <p:nvPr>
            <p:custDataLst>
              <p:tags r:id="rId20"/>
            </p:custDataLst>
          </p:nvPr>
        </p:nvSpPr>
        <p:spPr bwMode="gray">
          <a:xfrm>
            <a:off x="6196013" y="4632325"/>
            <a:ext cx="690562" cy="212725"/>
          </a:xfrm>
          <a:prstGeom prst="rect">
            <a:avLst/>
          </a:prstGeom>
          <a:solidFill>
            <a:srgbClr val="C30C3E"/>
          </a:solidFill>
          <a:ln w="9525">
            <a:noFill/>
            <a:miter lim="800000"/>
            <a:headEnd/>
            <a:tailEnd/>
          </a:ln>
        </p:spPr>
        <p:txBody>
          <a:bodyPr wrap="none" lIns="25400" tIns="0" rIns="25400" bIns="0" anchor="ctr"/>
          <a:lstStyle/>
          <a:p>
            <a:pPr algn="ctr">
              <a:buFont typeface="Arial" charset="0"/>
              <a:buNone/>
            </a:pPr>
            <a:r>
              <a:rPr lang="tr-TR" altLang="en-US" sz="1400">
                <a:solidFill>
                  <a:schemeClr val="bg1"/>
                </a:solidFill>
                <a:sym typeface="+mn-lt"/>
              </a:rPr>
              <a:t>16624</a:t>
            </a:r>
            <a:endParaRPr lang="tr-TR" sz="1400">
              <a:solidFill>
                <a:schemeClr val="bg1"/>
              </a:solidFill>
              <a:sym typeface="+mn-lt"/>
            </a:endParaRPr>
          </a:p>
        </p:txBody>
      </p:sp>
      <p:sp>
        <p:nvSpPr>
          <p:cNvPr id="1235200" name="Metin Yer Tutucusu 2"/>
          <p:cNvSpPr>
            <a:spLocks noGrp="1"/>
          </p:cNvSpPr>
          <p:nvPr>
            <p:custDataLst>
              <p:tags r:id="rId21"/>
            </p:custDataLst>
          </p:nvPr>
        </p:nvSpPr>
        <p:spPr bwMode="auto">
          <a:xfrm>
            <a:off x="6315075" y="4914900"/>
            <a:ext cx="406400"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2016</a:t>
            </a:r>
            <a:endParaRPr lang="tr-TR" sz="1400">
              <a:sym typeface="+mn-lt"/>
            </a:endParaRPr>
          </a:p>
        </p:txBody>
      </p:sp>
      <p:sp>
        <p:nvSpPr>
          <p:cNvPr id="1235201" name="Metin Yer Tutucusu 2"/>
          <p:cNvSpPr>
            <a:spLocks noGrp="1"/>
          </p:cNvSpPr>
          <p:nvPr>
            <p:custDataLst>
              <p:tags r:id="rId22"/>
            </p:custDataLst>
          </p:nvPr>
        </p:nvSpPr>
        <p:spPr bwMode="gray">
          <a:xfrm>
            <a:off x="8345488" y="3427413"/>
            <a:ext cx="690562" cy="212725"/>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altLang="en-US" sz="1400"/>
              <a:t>485455</a:t>
            </a:r>
            <a:endParaRPr lang="tr-TR" sz="1400">
              <a:sym typeface="+mn-lt"/>
            </a:endParaRPr>
          </a:p>
        </p:txBody>
      </p:sp>
      <p:sp>
        <p:nvSpPr>
          <p:cNvPr id="1235202" name="Metin Yer Tutucusu 2"/>
          <p:cNvSpPr>
            <a:spLocks noGrp="1"/>
          </p:cNvSpPr>
          <p:nvPr>
            <p:custDataLst>
              <p:tags r:id="rId23"/>
            </p:custDataLst>
          </p:nvPr>
        </p:nvSpPr>
        <p:spPr bwMode="gray">
          <a:xfrm>
            <a:off x="7202488" y="4213225"/>
            <a:ext cx="838200" cy="212725"/>
          </a:xfrm>
          <a:prstGeom prst="rect">
            <a:avLst/>
          </a:prstGeom>
          <a:solidFill>
            <a:srgbClr val="9DB1CF"/>
          </a:solidFill>
          <a:ln w="9525">
            <a:noFill/>
            <a:miter lim="800000"/>
            <a:headEnd/>
            <a:tailEnd/>
          </a:ln>
        </p:spPr>
        <p:txBody>
          <a:bodyPr wrap="none" lIns="25400" tIns="0" rIns="25400" bIns="0" anchor="ctr"/>
          <a:lstStyle/>
          <a:p>
            <a:pPr algn="ctr">
              <a:buFont typeface="Arial" charset="0"/>
              <a:buNone/>
            </a:pPr>
            <a:r>
              <a:rPr lang="tr-TR" altLang="en-US" sz="1400"/>
              <a:t>364156</a:t>
            </a:r>
            <a:endParaRPr lang="tr-TR" sz="1400">
              <a:sym typeface="+mn-lt"/>
            </a:endParaRPr>
          </a:p>
        </p:txBody>
      </p:sp>
      <p:sp>
        <p:nvSpPr>
          <p:cNvPr id="1235203" name="Metin Yer Tutucusu 2"/>
          <p:cNvSpPr>
            <a:spLocks noGrp="1"/>
          </p:cNvSpPr>
          <p:nvPr>
            <p:custDataLst>
              <p:tags r:id="rId24"/>
            </p:custDataLst>
          </p:nvPr>
        </p:nvSpPr>
        <p:spPr bwMode="gray">
          <a:xfrm>
            <a:off x="7277100" y="4627563"/>
            <a:ext cx="690563" cy="212725"/>
          </a:xfrm>
          <a:prstGeom prst="rect">
            <a:avLst/>
          </a:prstGeom>
          <a:solidFill>
            <a:srgbClr val="C30C3E"/>
          </a:solidFill>
          <a:ln w="9525">
            <a:noFill/>
            <a:miter lim="800000"/>
            <a:headEnd/>
            <a:tailEnd/>
          </a:ln>
        </p:spPr>
        <p:txBody>
          <a:bodyPr wrap="none" lIns="25400" tIns="0" rIns="25400" bIns="0" anchor="ctr"/>
          <a:lstStyle/>
          <a:p>
            <a:pPr algn="ctr">
              <a:buFont typeface="Arial" charset="0"/>
              <a:buNone/>
            </a:pPr>
            <a:r>
              <a:rPr lang="tr-TR" altLang="en-US" sz="1400">
                <a:solidFill>
                  <a:schemeClr val="bg1"/>
                </a:solidFill>
              </a:rPr>
              <a:t>18028</a:t>
            </a:r>
            <a:endParaRPr lang="tr-TR" sz="1400">
              <a:solidFill>
                <a:schemeClr val="bg1"/>
              </a:solidFill>
              <a:sym typeface="+mn-lt"/>
            </a:endParaRPr>
          </a:p>
        </p:txBody>
      </p:sp>
      <p:sp>
        <p:nvSpPr>
          <p:cNvPr id="1235204" name="Metin Yer Tutucusu 2"/>
          <p:cNvSpPr>
            <a:spLocks noGrp="1"/>
          </p:cNvSpPr>
          <p:nvPr>
            <p:custDataLst>
              <p:tags r:id="rId25"/>
            </p:custDataLst>
          </p:nvPr>
        </p:nvSpPr>
        <p:spPr bwMode="auto">
          <a:xfrm>
            <a:off x="7415213" y="4914900"/>
            <a:ext cx="406400"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2017</a:t>
            </a:r>
            <a:endParaRPr lang="tr-TR" sz="1400">
              <a:sym typeface="+mn-lt"/>
            </a:endParaRPr>
          </a:p>
        </p:txBody>
      </p:sp>
      <p:sp>
        <p:nvSpPr>
          <p:cNvPr id="1235205" name="Metin Yer Tutucusu 2"/>
          <p:cNvSpPr>
            <a:spLocks noGrp="1"/>
          </p:cNvSpPr>
          <p:nvPr>
            <p:custDataLst>
              <p:tags r:id="rId26"/>
            </p:custDataLst>
          </p:nvPr>
        </p:nvSpPr>
        <p:spPr bwMode="auto">
          <a:xfrm>
            <a:off x="8534400" y="4922838"/>
            <a:ext cx="406400"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2018</a:t>
            </a:r>
            <a:endParaRPr lang="tr-TR" sz="1400">
              <a:sym typeface="+mn-lt"/>
            </a:endParaRPr>
          </a:p>
        </p:txBody>
      </p:sp>
      <p:sp>
        <p:nvSpPr>
          <p:cNvPr id="1235206" name="Metin Yer Tutucusu 2"/>
          <p:cNvSpPr>
            <a:spLocks noGrp="1"/>
          </p:cNvSpPr>
          <p:nvPr>
            <p:custDataLst>
              <p:tags r:id="rId27"/>
            </p:custDataLst>
          </p:nvPr>
        </p:nvSpPr>
        <p:spPr bwMode="gray">
          <a:xfrm>
            <a:off x="8270875" y="2390775"/>
            <a:ext cx="838200" cy="212725"/>
          </a:xfrm>
          <a:prstGeom prst="rect">
            <a:avLst/>
          </a:prstGeom>
          <a:noFill/>
          <a:ln w="9525">
            <a:noFill/>
            <a:miter lim="800000"/>
            <a:headEnd/>
            <a:tailEnd/>
          </a:ln>
        </p:spPr>
        <p:txBody>
          <a:bodyPr wrap="none" lIns="25400" tIns="0" rIns="25400" bIns="0" anchor="b"/>
          <a:lstStyle/>
          <a:p>
            <a:pPr algn="ctr">
              <a:buFont typeface="Arial" charset="0"/>
              <a:buNone/>
            </a:pPr>
            <a:r>
              <a:rPr lang="tr-TR" altLang="en-US" sz="1400"/>
              <a:t>517020</a:t>
            </a:r>
            <a:endParaRPr lang="tr-TR" sz="1400">
              <a:sym typeface="+mn-lt"/>
            </a:endParaRPr>
          </a:p>
        </p:txBody>
      </p:sp>
      <p:sp>
        <p:nvSpPr>
          <p:cNvPr id="1235207" name="Metin Yer Tutucusu 2"/>
          <p:cNvSpPr>
            <a:spLocks noGrp="1"/>
          </p:cNvSpPr>
          <p:nvPr>
            <p:custDataLst>
              <p:tags r:id="rId28"/>
            </p:custDataLst>
          </p:nvPr>
        </p:nvSpPr>
        <p:spPr bwMode="gray">
          <a:xfrm>
            <a:off x="725488" y="4065588"/>
            <a:ext cx="690562" cy="212725"/>
          </a:xfrm>
          <a:prstGeom prst="rect">
            <a:avLst/>
          </a:prstGeom>
          <a:noFill/>
          <a:ln w="9525">
            <a:noFill/>
            <a:miter lim="800000"/>
            <a:headEnd/>
            <a:tailEnd/>
          </a:ln>
        </p:spPr>
        <p:txBody>
          <a:bodyPr wrap="none" lIns="25400" tIns="0" rIns="25400" bIns="0" anchor="b"/>
          <a:lstStyle/>
          <a:p>
            <a:pPr algn="ctr">
              <a:buFont typeface="Arial" charset="0"/>
              <a:buNone/>
            </a:pPr>
            <a:r>
              <a:rPr lang="tr-TR" altLang="en-US" sz="1400"/>
              <a:t>25001</a:t>
            </a:r>
            <a:endParaRPr lang="tr-TR" sz="1400">
              <a:sym typeface="+mn-lt"/>
            </a:endParaRPr>
          </a:p>
        </p:txBody>
      </p:sp>
      <p:sp>
        <p:nvSpPr>
          <p:cNvPr id="1235208" name="Metin Yer Tutucusu 2"/>
          <p:cNvSpPr>
            <a:spLocks noGrp="1"/>
          </p:cNvSpPr>
          <p:nvPr>
            <p:custDataLst>
              <p:tags r:id="rId29"/>
            </p:custDataLst>
          </p:nvPr>
        </p:nvSpPr>
        <p:spPr bwMode="gray">
          <a:xfrm>
            <a:off x="1827213" y="4081463"/>
            <a:ext cx="690562" cy="212725"/>
          </a:xfrm>
          <a:prstGeom prst="rect">
            <a:avLst/>
          </a:prstGeom>
          <a:noFill/>
          <a:ln w="9525">
            <a:noFill/>
            <a:miter lim="800000"/>
            <a:headEnd/>
            <a:tailEnd/>
          </a:ln>
        </p:spPr>
        <p:txBody>
          <a:bodyPr wrap="none" lIns="25400" tIns="0" rIns="25400" bIns="0" anchor="b"/>
          <a:lstStyle/>
          <a:p>
            <a:pPr algn="ctr">
              <a:buFont typeface="Arial" charset="0"/>
              <a:buNone/>
            </a:pPr>
            <a:r>
              <a:rPr lang="tr-TR" altLang="en-US" sz="1400"/>
              <a:t>157054</a:t>
            </a:r>
            <a:endParaRPr lang="tr-TR" sz="1400">
              <a:sym typeface="+mn-lt"/>
            </a:endParaRPr>
          </a:p>
        </p:txBody>
      </p:sp>
      <p:sp>
        <p:nvSpPr>
          <p:cNvPr id="1235209" name="Metin Yer Tutucusu 2"/>
          <p:cNvSpPr>
            <a:spLocks noGrp="1"/>
          </p:cNvSpPr>
          <p:nvPr>
            <p:custDataLst>
              <p:tags r:id="rId30"/>
            </p:custDataLst>
          </p:nvPr>
        </p:nvSpPr>
        <p:spPr bwMode="gray">
          <a:xfrm>
            <a:off x="2886075" y="4065588"/>
            <a:ext cx="690563" cy="212725"/>
          </a:xfrm>
          <a:prstGeom prst="rect">
            <a:avLst/>
          </a:prstGeom>
          <a:noFill/>
          <a:ln w="9525">
            <a:noFill/>
            <a:miter lim="800000"/>
            <a:headEnd/>
            <a:tailEnd/>
          </a:ln>
        </p:spPr>
        <p:txBody>
          <a:bodyPr wrap="none" lIns="25400" tIns="0" rIns="25400" bIns="0" anchor="b"/>
          <a:lstStyle/>
          <a:p>
            <a:pPr algn="ctr">
              <a:buFont typeface="Arial" charset="0"/>
              <a:buNone/>
            </a:pPr>
            <a:r>
              <a:rPr lang="tr-TR" sz="1400">
                <a:sym typeface="+mn-lt"/>
              </a:rPr>
              <a:t>198971</a:t>
            </a:r>
          </a:p>
        </p:txBody>
      </p:sp>
      <p:sp>
        <p:nvSpPr>
          <p:cNvPr id="1235210" name="Metin Yer Tutucusu 2"/>
          <p:cNvSpPr>
            <a:spLocks noGrp="1"/>
          </p:cNvSpPr>
          <p:nvPr>
            <p:custDataLst>
              <p:tags r:id="rId31"/>
            </p:custDataLst>
          </p:nvPr>
        </p:nvSpPr>
        <p:spPr bwMode="gray">
          <a:xfrm>
            <a:off x="3995738" y="3640138"/>
            <a:ext cx="690562" cy="212725"/>
          </a:xfrm>
          <a:prstGeom prst="rect">
            <a:avLst/>
          </a:prstGeom>
          <a:noFill/>
          <a:ln w="9525">
            <a:noFill/>
            <a:miter lim="800000"/>
            <a:headEnd/>
            <a:tailEnd/>
          </a:ln>
        </p:spPr>
        <p:txBody>
          <a:bodyPr wrap="none" lIns="25400" tIns="0" rIns="25400" bIns="0" anchor="b"/>
          <a:lstStyle/>
          <a:p>
            <a:pPr algn="ctr">
              <a:buFont typeface="Arial" charset="0"/>
              <a:buNone/>
            </a:pPr>
            <a:r>
              <a:rPr lang="tr-TR" sz="1400">
                <a:sym typeface="+mn-lt"/>
              </a:rPr>
              <a:t>428522</a:t>
            </a:r>
          </a:p>
        </p:txBody>
      </p:sp>
      <p:sp>
        <p:nvSpPr>
          <p:cNvPr id="1235211" name="Metin Yer Tutucusu 2"/>
          <p:cNvSpPr>
            <a:spLocks noGrp="1"/>
          </p:cNvSpPr>
          <p:nvPr>
            <p:custDataLst>
              <p:tags r:id="rId32"/>
            </p:custDataLst>
          </p:nvPr>
        </p:nvSpPr>
        <p:spPr bwMode="gray">
          <a:xfrm>
            <a:off x="5084763" y="3862388"/>
            <a:ext cx="690562" cy="212725"/>
          </a:xfrm>
          <a:prstGeom prst="rect">
            <a:avLst/>
          </a:prstGeom>
          <a:noFill/>
          <a:ln w="9525">
            <a:noFill/>
            <a:miter lim="800000"/>
            <a:headEnd/>
            <a:tailEnd/>
          </a:ln>
        </p:spPr>
        <p:txBody>
          <a:bodyPr wrap="none" lIns="25400" tIns="0" rIns="25400" bIns="0" anchor="b"/>
          <a:lstStyle/>
          <a:p>
            <a:pPr algn="ctr">
              <a:buFont typeface="Arial" charset="0"/>
              <a:buNone/>
            </a:pPr>
            <a:r>
              <a:rPr lang="tr-TR" altLang="en-US" sz="1400"/>
              <a:t>334583</a:t>
            </a:r>
            <a:endParaRPr lang="tr-TR" sz="1400">
              <a:sym typeface="+mn-lt"/>
            </a:endParaRPr>
          </a:p>
        </p:txBody>
      </p:sp>
      <p:sp>
        <p:nvSpPr>
          <p:cNvPr id="1235212" name="Metin Yer Tutucusu 2"/>
          <p:cNvSpPr>
            <a:spLocks noGrp="1"/>
          </p:cNvSpPr>
          <p:nvPr>
            <p:custDataLst>
              <p:tags r:id="rId33"/>
            </p:custDataLst>
          </p:nvPr>
        </p:nvSpPr>
        <p:spPr bwMode="gray">
          <a:xfrm>
            <a:off x="6196013" y="3940175"/>
            <a:ext cx="690562" cy="212725"/>
          </a:xfrm>
          <a:prstGeom prst="rect">
            <a:avLst/>
          </a:prstGeom>
          <a:noFill/>
          <a:ln w="9525">
            <a:noFill/>
            <a:miter lim="800000"/>
            <a:headEnd/>
            <a:tailEnd/>
          </a:ln>
        </p:spPr>
        <p:txBody>
          <a:bodyPr wrap="none" lIns="25400" tIns="0" rIns="25400" bIns="0" anchor="b"/>
          <a:lstStyle/>
          <a:p>
            <a:pPr algn="ctr">
              <a:buFont typeface="Arial" charset="0"/>
              <a:buNone/>
            </a:pPr>
            <a:r>
              <a:rPr lang="tr-TR" altLang="en-US" sz="1400"/>
              <a:t>255361</a:t>
            </a:r>
            <a:endParaRPr lang="tr-TR" sz="1400">
              <a:sym typeface="+mn-lt"/>
            </a:endParaRPr>
          </a:p>
        </p:txBody>
      </p:sp>
      <p:sp>
        <p:nvSpPr>
          <p:cNvPr id="1235213" name="Metin Yer Tutucusu 2"/>
          <p:cNvSpPr>
            <a:spLocks noGrp="1"/>
          </p:cNvSpPr>
          <p:nvPr>
            <p:custDataLst>
              <p:tags r:id="rId34"/>
            </p:custDataLst>
          </p:nvPr>
        </p:nvSpPr>
        <p:spPr bwMode="gray">
          <a:xfrm>
            <a:off x="7202488" y="3727450"/>
            <a:ext cx="838200" cy="212725"/>
          </a:xfrm>
          <a:prstGeom prst="rect">
            <a:avLst/>
          </a:prstGeom>
          <a:noFill/>
          <a:ln w="9525">
            <a:noFill/>
            <a:miter lim="800000"/>
            <a:headEnd/>
            <a:tailEnd/>
          </a:ln>
        </p:spPr>
        <p:txBody>
          <a:bodyPr wrap="none" lIns="25400" tIns="0" rIns="25400" bIns="0" anchor="b"/>
          <a:lstStyle/>
          <a:p>
            <a:pPr algn="ctr">
              <a:buFont typeface="Arial" charset="0"/>
              <a:buNone/>
            </a:pPr>
            <a:r>
              <a:rPr lang="tr-TR" altLang="en-US" sz="1400"/>
              <a:t>382184</a:t>
            </a:r>
            <a:endParaRPr lang="tr-TR" sz="1400">
              <a:sym typeface="+mn-lt"/>
            </a:endParaRPr>
          </a:p>
        </p:txBody>
      </p:sp>
      <p:sp>
        <p:nvSpPr>
          <p:cNvPr id="1235214" name="Metin Yer Tutucusu 2"/>
          <p:cNvSpPr>
            <a:spLocks noGrp="1"/>
          </p:cNvSpPr>
          <p:nvPr>
            <p:custDataLst>
              <p:tags r:id="rId35"/>
            </p:custDataLst>
          </p:nvPr>
        </p:nvSpPr>
        <p:spPr bwMode="auto">
          <a:xfrm>
            <a:off x="5227638" y="4914900"/>
            <a:ext cx="406400" cy="212725"/>
          </a:xfrm>
          <a:prstGeom prst="rect">
            <a:avLst/>
          </a:prstGeom>
          <a:noFill/>
          <a:ln w="9525">
            <a:noFill/>
            <a:miter lim="800000"/>
            <a:headEnd/>
            <a:tailEnd/>
          </a:ln>
        </p:spPr>
        <p:txBody>
          <a:bodyPr wrap="none" lIns="0" tIns="0" rIns="0" bIns="0"/>
          <a:lstStyle/>
          <a:p>
            <a:pPr algn="ctr">
              <a:buFont typeface="Arial" charset="0"/>
              <a:buNone/>
            </a:pPr>
            <a:r>
              <a:rPr lang="tr-TR" altLang="en-US" sz="1400"/>
              <a:t>2015</a:t>
            </a:r>
            <a:endParaRPr lang="tr-TR" sz="1400">
              <a:sym typeface="+mn-lt"/>
            </a:endParaRPr>
          </a:p>
        </p:txBody>
      </p:sp>
      <p:sp>
        <p:nvSpPr>
          <p:cNvPr id="120" name="Dikdörtgen 119"/>
          <p:cNvSpPr/>
          <p:nvPr>
            <p:custDataLst>
              <p:tags r:id="rId36"/>
            </p:custDataLst>
          </p:nvPr>
        </p:nvSpPr>
        <p:spPr bwMode="auto">
          <a:xfrm>
            <a:off x="708025" y="2614613"/>
            <a:ext cx="250825" cy="187325"/>
          </a:xfrm>
          <a:prstGeom prst="rect">
            <a:avLst/>
          </a:prstGeom>
          <a:solidFill>
            <a:srgbClr val="9DB1CF"/>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1" name="Dikdörtgen 120"/>
          <p:cNvSpPr/>
          <p:nvPr>
            <p:custDataLst>
              <p:tags r:id="rId37"/>
            </p:custDataLst>
          </p:nvPr>
        </p:nvSpPr>
        <p:spPr bwMode="auto">
          <a:xfrm>
            <a:off x="1981200" y="2622550"/>
            <a:ext cx="250825" cy="187325"/>
          </a:xfrm>
          <a:prstGeom prst="rect">
            <a:avLst/>
          </a:prstGeom>
          <a:solidFill>
            <a:srgbClr val="C30C3E"/>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4" name="Metin Yer Tutucusu 2"/>
          <p:cNvSpPr>
            <a:spLocks noGrp="1"/>
          </p:cNvSpPr>
          <p:nvPr>
            <p:custDataLst>
              <p:tags r:id="rId38"/>
            </p:custDataLst>
          </p:nvPr>
        </p:nvSpPr>
        <p:spPr bwMode="auto">
          <a:xfrm>
            <a:off x="1054100" y="2589213"/>
            <a:ext cx="376238" cy="212725"/>
          </a:xfrm>
          <a:prstGeom prst="rect">
            <a:avLst/>
          </a:prstGeom>
          <a:noFill/>
          <a:extLst/>
        </p:spPr>
        <p:txBody>
          <a:bodyPr wrap="none" lIns="0" tIns="0" rIns="0" bIns="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defRPr/>
            </a:pPr>
            <a:fld id="{32ABC54F-AB1D-4F7D-AF63-22DE65E5E970}" type="datetime'Y''''''''''''''''''''''''''e''rl''''''''''''''''''i'''''''">
              <a:rPr lang="tr-TR" altLang="en-US" sz="1400">
                <a:latin typeface="+mj-lt"/>
                <a:sym typeface="+mn-lt"/>
              </a:rPr>
              <a:pPr marL="0" indent="0">
                <a:spcBef>
                  <a:spcPct val="0"/>
                </a:spcBef>
                <a:buFont typeface="Arial" panose="020B0604020202020204" pitchFamily="34" charset="0"/>
                <a:buNone/>
                <a:defRPr/>
              </a:pPr>
              <a:t>Yerli</a:t>
            </a:fld>
            <a:endParaRPr lang="tr-TR" sz="1400" dirty="0">
              <a:latin typeface="+mj-lt"/>
              <a:sym typeface="+mn-lt"/>
            </a:endParaRPr>
          </a:p>
        </p:txBody>
      </p:sp>
      <p:sp>
        <p:nvSpPr>
          <p:cNvPr id="85" name="Metin Yer Tutucusu 2"/>
          <p:cNvSpPr>
            <a:spLocks noGrp="1"/>
          </p:cNvSpPr>
          <p:nvPr>
            <p:custDataLst>
              <p:tags r:id="rId39"/>
            </p:custDataLst>
          </p:nvPr>
        </p:nvSpPr>
        <p:spPr bwMode="auto">
          <a:xfrm>
            <a:off x="2344738" y="2589213"/>
            <a:ext cx="669925" cy="212725"/>
          </a:xfrm>
          <a:prstGeom prst="rect">
            <a:avLst/>
          </a:prstGeom>
          <a:noFill/>
          <a:extLst/>
        </p:spPr>
        <p:txBody>
          <a:bodyPr wrap="none" lIns="0" tIns="0" rIns="0" bIns="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defRPr/>
            </a:pPr>
            <a:fld id="{B092435E-6A04-4987-AB42-F6CA4F0094CC}" type="datetime'''''''''''Y''ab''a''''n''''''''''''''c''''''''ı'''''''''''''''">
              <a:rPr lang="tr-TR" altLang="en-US" sz="1400">
                <a:latin typeface="+mj-lt"/>
                <a:sym typeface="+mn-lt"/>
              </a:rPr>
              <a:pPr marL="0" indent="0">
                <a:spcBef>
                  <a:spcPct val="0"/>
                </a:spcBef>
                <a:buFont typeface="Arial" panose="020B0604020202020204" pitchFamily="34" charset="0"/>
                <a:buNone/>
                <a:defRPr/>
              </a:pPr>
              <a:t>Yabancı</a:t>
            </a:fld>
            <a:endParaRPr lang="tr-TR" sz="1400" dirty="0">
              <a:latin typeface="+mj-lt"/>
              <a:sym typeface="+mn-lt"/>
            </a:endParaRPr>
          </a:p>
        </p:txBody>
      </p:sp>
      <p:graphicFrame>
        <p:nvGraphicFramePr>
          <p:cNvPr id="144" name="Tablo 143"/>
          <p:cNvGraphicFramePr>
            <a:graphicFrameLocks noGrp="1"/>
          </p:cNvGraphicFramePr>
          <p:nvPr/>
        </p:nvGraphicFramePr>
        <p:xfrm>
          <a:off x="334963" y="5456238"/>
          <a:ext cx="9151937" cy="765051"/>
        </p:xfrm>
        <a:graphic>
          <a:graphicData uri="http://schemas.openxmlformats.org/drawingml/2006/table">
            <a:tbl>
              <a:tblPr/>
              <a:tblGrid>
                <a:gridCol w="4686300"/>
                <a:gridCol w="4465637"/>
              </a:tblGrid>
              <a:tr h="188913">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cs typeface="Tahoma" pitchFamily="34" charset="0"/>
                        </a:rPr>
                        <a:t>Mardin’in turizm kapasitesi (2019)  (Turizm yatırım belgeli ve turizm işletme belgeli konaklama tesisleri)</a:t>
                      </a:r>
                      <a:endParaRPr kumimoji="0" lang="tr-TR" sz="1200" b="1" i="0" u="none" strike="noStrike" cap="none" normalizeH="0" baseline="0" smtClean="0">
                        <a:ln>
                          <a:noFill/>
                        </a:ln>
                        <a:solidFill>
                          <a:srgbClr val="000000"/>
                        </a:solidFill>
                        <a:effectLst/>
                        <a:latin typeface="Book Antiqua" pitchFamily="18" charset="0"/>
                        <a:cs typeface="Tahoma"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188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cs typeface="Tahoma" pitchFamily="34" charset="0"/>
                        </a:rPr>
                        <a:t>Tesis sayısı</a:t>
                      </a:r>
                      <a:endParaRPr kumimoji="0" lang="tr-TR" sz="1200" b="1" i="0" u="none" strike="noStrike" cap="none" normalizeH="0" baseline="0" smtClean="0">
                        <a:ln>
                          <a:noFill/>
                        </a:ln>
                        <a:solidFill>
                          <a:srgbClr val="000000"/>
                        </a:solidFill>
                        <a:effectLst/>
                        <a:latin typeface="Book Antiqua" pitchFamily="18" charset="0"/>
                        <a:cs typeface="Tahoma"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cs typeface="Tahoma" pitchFamily="34" charset="0"/>
                        </a:rPr>
                        <a:t>36</a:t>
                      </a:r>
                      <a:endParaRPr kumimoji="0" lang="tr-TR" sz="1200" b="1" i="0" u="none" strike="noStrike" cap="none" normalizeH="0" baseline="0" smtClean="0">
                        <a:ln>
                          <a:noFill/>
                        </a:ln>
                        <a:solidFill>
                          <a:srgbClr val="000000"/>
                        </a:solidFill>
                        <a:effectLst/>
                        <a:latin typeface="Book Antiqua" pitchFamily="18" charset="0"/>
                        <a:cs typeface="Tahoma" pitchFamily="34" charset="0"/>
                      </a:endParaRPr>
                    </a:p>
                  </a:txBody>
                  <a:tcPr marL="7683" marR="7683" marT="916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cs typeface="Tahoma" pitchFamily="34" charset="0"/>
                        </a:rPr>
                        <a:t>Oda sayısı</a:t>
                      </a:r>
                      <a:endParaRPr kumimoji="0" lang="tr-TR" sz="1200" b="1" i="0" u="none" strike="noStrike" cap="none" normalizeH="0" baseline="0" smtClean="0">
                        <a:ln>
                          <a:noFill/>
                        </a:ln>
                        <a:solidFill>
                          <a:srgbClr val="000000"/>
                        </a:solidFill>
                        <a:effectLst/>
                        <a:latin typeface="Book Antiqua" pitchFamily="18" charset="0"/>
                        <a:cs typeface="Tahoma"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cs typeface="Tahoma" pitchFamily="34" charset="0"/>
                        </a:rPr>
                        <a:t>2059</a:t>
                      </a:r>
                      <a:endParaRPr kumimoji="0" lang="tr-TR" sz="1200" b="1" i="0" u="none" strike="noStrike" cap="none" normalizeH="0" baseline="0" smtClean="0">
                        <a:ln>
                          <a:noFill/>
                        </a:ln>
                        <a:solidFill>
                          <a:srgbClr val="000000"/>
                        </a:solidFill>
                        <a:effectLst/>
                        <a:latin typeface="Book Antiqua" pitchFamily="18" charset="0"/>
                        <a:cs typeface="Tahoma" pitchFamily="34" charset="0"/>
                      </a:endParaRPr>
                    </a:p>
                  </a:txBody>
                  <a:tcPr marL="7683" marR="7683" marT="916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cs typeface="Tahoma" pitchFamily="34" charset="0"/>
                        </a:rPr>
                        <a:t>Yatak sayısı</a:t>
                      </a:r>
                      <a:endParaRPr kumimoji="0" lang="tr-TR" sz="1200" b="1" i="0" u="none" strike="noStrike" cap="none" normalizeH="0" baseline="0" smtClean="0">
                        <a:ln>
                          <a:noFill/>
                        </a:ln>
                        <a:solidFill>
                          <a:srgbClr val="000000"/>
                        </a:solidFill>
                        <a:effectLst/>
                        <a:latin typeface="Book Antiqua" pitchFamily="18" charset="0"/>
                        <a:cs typeface="Tahoma"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cs typeface="Tahoma" pitchFamily="34" charset="0"/>
                        </a:rPr>
                        <a:t>4201</a:t>
                      </a:r>
                      <a:endParaRPr kumimoji="0" lang="tr-TR" sz="1200" b="1" i="0" u="none" strike="noStrike" cap="none" normalizeH="0" baseline="0" smtClean="0">
                        <a:ln>
                          <a:noFill/>
                        </a:ln>
                        <a:solidFill>
                          <a:srgbClr val="000000"/>
                        </a:solidFill>
                        <a:effectLst/>
                        <a:latin typeface="Book Antiqua" pitchFamily="18" charset="0"/>
                        <a:cs typeface="Tahoma" pitchFamily="34" charset="0"/>
                      </a:endParaRPr>
                    </a:p>
                  </a:txBody>
                  <a:tcPr marL="7683" marR="7683" marT="916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5235" name="2 Metin Yer Tutucusu"/>
          <p:cNvSpPr>
            <a:spLocks noGrp="1"/>
          </p:cNvSpPr>
          <p:nvPr>
            <p:custDataLst>
              <p:tags r:id="rId40"/>
            </p:custDataLst>
          </p:nvPr>
        </p:nvSpPr>
        <p:spPr bwMode="gray">
          <a:xfrm>
            <a:off x="1854200" y="4598988"/>
            <a:ext cx="592138" cy="212725"/>
          </a:xfrm>
          <a:prstGeom prst="rect">
            <a:avLst/>
          </a:prstGeom>
          <a:noFill/>
          <a:ln w="9525">
            <a:noFill/>
            <a:miter lim="800000"/>
            <a:headEnd/>
            <a:tailEnd/>
          </a:ln>
        </p:spPr>
        <p:txBody>
          <a:bodyPr wrap="none" lIns="25400" tIns="0" rIns="25400" bIns="0" anchor="ctr"/>
          <a:lstStyle/>
          <a:p>
            <a:pPr algn="ctr">
              <a:buFont typeface="Arial" charset="0"/>
              <a:buNone/>
            </a:pPr>
            <a:r>
              <a:rPr lang="tr-TR" sz="1400" b="0">
                <a:solidFill>
                  <a:schemeClr val="bg1"/>
                </a:solidFill>
                <a:sym typeface="+mn-lt"/>
              </a:rPr>
              <a:t>16646</a:t>
            </a:r>
          </a:p>
        </p:txBody>
      </p:sp>
      <p:sp>
        <p:nvSpPr>
          <p:cNvPr id="1235236" name="Dikdörtgen 1"/>
          <p:cNvSpPr>
            <a:spLocks noChangeArrowheads="1"/>
          </p:cNvSpPr>
          <p:nvPr/>
        </p:nvSpPr>
        <p:spPr bwMode="auto">
          <a:xfrm>
            <a:off x="357188" y="6227763"/>
            <a:ext cx="8693150" cy="461962"/>
          </a:xfrm>
          <a:prstGeom prst="rect">
            <a:avLst/>
          </a:prstGeom>
          <a:noFill/>
          <a:ln w="9525">
            <a:noFill/>
            <a:miter lim="800000"/>
            <a:headEnd/>
            <a:tailEnd/>
          </a:ln>
        </p:spPr>
        <p:txBody>
          <a:bodyPr>
            <a:spAutoFit/>
          </a:bodyPr>
          <a:lstStyle/>
          <a:p>
            <a:r>
              <a:rPr lang="tr-TR" sz="800" b="0" dirty="0"/>
              <a:t>Kaynaklar:</a:t>
            </a:r>
          </a:p>
          <a:p>
            <a:r>
              <a:rPr lang="de-DE" sz="800" b="0" dirty="0"/>
              <a:t>TÜİK, </a:t>
            </a:r>
            <a:r>
              <a:rPr lang="de-DE" sz="800" b="0" dirty="0" err="1"/>
              <a:t>İstatistik</a:t>
            </a:r>
            <a:r>
              <a:rPr lang="de-DE" sz="800" b="0" dirty="0"/>
              <a:t> </a:t>
            </a:r>
            <a:r>
              <a:rPr lang="de-DE" sz="800" b="0" dirty="0" err="1"/>
              <a:t>Göstergeler</a:t>
            </a:r>
            <a:r>
              <a:rPr lang="de-DE" sz="800" b="0" dirty="0"/>
              <a:t>, </a:t>
            </a:r>
            <a:r>
              <a:rPr lang="de-DE" sz="800" b="0" dirty="0">
                <a:hlinkClick r:id="rId48"/>
              </a:rPr>
              <a:t>https://biruni.tuik.gov.tr/ilgosterge/?locale=tr</a:t>
            </a:r>
            <a:r>
              <a:rPr lang="de-DE" sz="800" b="0" dirty="0"/>
              <a:t>, 2018 (E.T.15.05.2019</a:t>
            </a:r>
            <a:r>
              <a:rPr lang="de-DE" sz="800" b="0" dirty="0" smtClean="0"/>
              <a:t>)</a:t>
            </a:r>
            <a:r>
              <a:rPr lang="tr-TR" sz="800" b="0" dirty="0" smtClean="0"/>
              <a:t>.</a:t>
            </a:r>
            <a:endParaRPr lang="tr-TR" sz="800" b="0" dirty="0"/>
          </a:p>
          <a:p>
            <a:r>
              <a:rPr lang="tr-TR" sz="800" b="0" dirty="0"/>
              <a:t>Kültür ve Turizm Bakanlığı, Turizm İstatistikleri, </a:t>
            </a:r>
            <a:r>
              <a:rPr lang="tr-TR" sz="800" b="0" dirty="0">
                <a:hlinkClick r:id="rId49"/>
              </a:rPr>
              <a:t>http://yigm.kulturturizm.gov.tr/TR-201136/turizm-yatirim-ve-isletme-bakanlik-belgeli-tesis-istati-.html</a:t>
            </a:r>
            <a:r>
              <a:rPr lang="tr-TR" sz="800" b="0" dirty="0"/>
              <a:t>, 2019 (E.T. 15.05.2019</a:t>
            </a:r>
            <a:r>
              <a:rPr lang="tr-TR" sz="800" b="0" dirty="0" smtClean="0"/>
              <a:t>).</a:t>
            </a:r>
            <a:endParaRPr lang="tr-TR" sz="800" b="0" dirty="0"/>
          </a:p>
        </p:txBody>
      </p:sp>
      <p:sp>
        <p:nvSpPr>
          <p:cNvPr id="1235237" name="2 Metin Yer Tutucusu"/>
          <p:cNvSpPr>
            <a:spLocks noGrp="1"/>
          </p:cNvSpPr>
          <p:nvPr>
            <p:custDataLst>
              <p:tags r:id="rId41"/>
            </p:custDataLst>
          </p:nvPr>
        </p:nvSpPr>
        <p:spPr bwMode="gray">
          <a:xfrm>
            <a:off x="774700" y="4632325"/>
            <a:ext cx="592138" cy="212725"/>
          </a:xfrm>
          <a:prstGeom prst="rect">
            <a:avLst/>
          </a:prstGeom>
          <a:noFill/>
          <a:ln w="9525">
            <a:noFill/>
            <a:miter lim="800000"/>
            <a:headEnd/>
            <a:tailEnd/>
          </a:ln>
        </p:spPr>
        <p:txBody>
          <a:bodyPr wrap="none" lIns="25400" tIns="0" rIns="25400" bIns="0" anchor="ctr"/>
          <a:lstStyle/>
          <a:p>
            <a:pPr algn="ctr">
              <a:buFont typeface="Arial" charset="0"/>
              <a:buNone/>
            </a:pPr>
            <a:r>
              <a:rPr lang="tr-TR" sz="1400" b="0">
                <a:solidFill>
                  <a:schemeClr val="bg1"/>
                </a:solidFill>
                <a:sym typeface="+mn-lt"/>
              </a:rPr>
              <a:t>2124</a:t>
            </a:r>
          </a:p>
        </p:txBody>
      </p:sp>
      <p:sp>
        <p:nvSpPr>
          <p:cNvPr id="1235238"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4C124BCF-E714-4211-99F8-057F5A50249B}" type="slidenum">
              <a:rPr lang="en-US"/>
              <a:pPr/>
              <a:t>37</a:t>
            </a:fld>
            <a:endParaRPr 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350" name="Object 23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2361" name="think-cell Slide" r:id="rId5" imgW="360" imgH="360" progId="">
                  <p:embed/>
                </p:oleObj>
              </mc:Choice>
              <mc:Fallback>
                <p:oleObj name="think-cell Slide" r:id="rId5" imgW="360" imgH="360" progId="">
                  <p:embed/>
                  <p:pic>
                    <p:nvPicPr>
                      <p:cNvPr id="0" name="Picture 2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2351" name="Dikdörtgen 6" hidden="1"/>
          <p:cNvSpPr>
            <a:spLocks noChangeArrowheads="1"/>
          </p:cNvSpPr>
          <p:nvPr>
            <p:custDataLst>
              <p:tags r:id="rId3"/>
            </p:custDataLst>
          </p:nvPr>
        </p:nvSpPr>
        <p:spPr bwMode="auto">
          <a:xfrm>
            <a:off x="0" y="0"/>
            <a:ext cx="171450" cy="158750"/>
          </a:xfrm>
          <a:prstGeom prst="rect">
            <a:avLst/>
          </a:prstGeom>
          <a:solidFill>
            <a:schemeClr val="accent1"/>
          </a:solidFill>
          <a:ln w="9525" algn="ctr">
            <a:solidFill>
              <a:schemeClr val="tx1"/>
            </a:solidFill>
            <a:round/>
            <a:headEnd/>
            <a:tailEnd/>
          </a:ln>
        </p:spPr>
        <p:txBody>
          <a:bodyPr wrap="none" lIns="0" tIns="0" rIns="0" bIns="0"/>
          <a:lstStyle/>
          <a:p>
            <a:endParaRPr lang="tr-TR" sz="1400" b="0">
              <a:solidFill>
                <a:srgbClr val="000000"/>
              </a:solidFill>
              <a:latin typeface="Tahoma" pitchFamily="34" charset="0"/>
              <a:cs typeface="Tahoma" pitchFamily="34" charset="0"/>
              <a:sym typeface="Tahoma" pitchFamily="34" charset="0"/>
            </a:endParaRPr>
          </a:p>
        </p:txBody>
      </p:sp>
      <p:sp>
        <p:nvSpPr>
          <p:cNvPr id="1242352" name="Metin kutusu 3"/>
          <p:cNvSpPr txBox="1">
            <a:spLocks noChangeArrowheads="1"/>
          </p:cNvSpPr>
          <p:nvPr/>
        </p:nvSpPr>
        <p:spPr bwMode="auto">
          <a:xfrm>
            <a:off x="539750" y="6140450"/>
            <a:ext cx="8907463" cy="554038"/>
          </a:xfrm>
          <a:prstGeom prst="rect">
            <a:avLst/>
          </a:prstGeom>
          <a:noFill/>
          <a:ln w="9525">
            <a:noFill/>
            <a:miter lim="800000"/>
            <a:headEnd/>
            <a:tailEnd/>
          </a:ln>
        </p:spPr>
        <p:txBody>
          <a:bodyPr>
            <a:spAutoFit/>
          </a:bodyPr>
          <a:lstStyle/>
          <a:p>
            <a:r>
              <a:rPr lang="tr-TR" sz="1000" b="0" dirty="0">
                <a:solidFill>
                  <a:srgbClr val="000000"/>
                </a:solidFill>
                <a:latin typeface="Tahoma" pitchFamily="34" charset="0"/>
                <a:cs typeface="Tahoma" pitchFamily="34" charset="0"/>
              </a:rPr>
              <a:t>Kaynaklar:</a:t>
            </a:r>
          </a:p>
          <a:p>
            <a:r>
              <a:rPr lang="tr-TR" sz="1000" b="0" dirty="0">
                <a:solidFill>
                  <a:srgbClr val="000000"/>
                </a:solidFill>
                <a:latin typeface="Tahoma" pitchFamily="34" charset="0"/>
                <a:cs typeface="Tahoma" pitchFamily="34" charset="0"/>
              </a:rPr>
              <a:t>Mardin Büyükşehir Belediyesi, </a:t>
            </a:r>
            <a:r>
              <a:rPr lang="tr-TR" sz="1000" b="0" dirty="0">
                <a:hlinkClick r:id="rId7"/>
              </a:rPr>
              <a:t>https://www.mardin.bel.tr/</a:t>
            </a:r>
            <a:r>
              <a:rPr lang="tr-TR" sz="1000" b="0" dirty="0"/>
              <a:t>, 17.05.2019.</a:t>
            </a:r>
            <a:endParaRPr lang="tr-TR" sz="1000" b="0" dirty="0">
              <a:solidFill>
                <a:srgbClr val="000000"/>
              </a:solidFill>
              <a:latin typeface="Tahoma" pitchFamily="34" charset="0"/>
              <a:cs typeface="Tahoma" pitchFamily="34" charset="0"/>
            </a:endParaRPr>
          </a:p>
          <a:p>
            <a:r>
              <a:rPr lang="tr-TR" sz="1000" b="0" dirty="0" err="1">
                <a:solidFill>
                  <a:srgbClr val="000000"/>
                </a:solidFill>
                <a:latin typeface="Tahoma" pitchFamily="34" charset="0"/>
                <a:cs typeface="Tahoma" pitchFamily="34" charset="0"/>
              </a:rPr>
              <a:t>TripAdvisor</a:t>
            </a:r>
            <a:r>
              <a:rPr lang="tr-TR" sz="1000" b="0" dirty="0">
                <a:solidFill>
                  <a:srgbClr val="000000"/>
                </a:solidFill>
                <a:latin typeface="Tahoma" pitchFamily="34" charset="0"/>
                <a:cs typeface="Tahoma" pitchFamily="34" charset="0"/>
              </a:rPr>
              <a:t>, Mardin, </a:t>
            </a:r>
            <a:r>
              <a:rPr lang="tr-TR" sz="1000" b="0" dirty="0">
                <a:hlinkClick r:id="rId8"/>
              </a:rPr>
              <a:t>https://www.tripadvisor.com.tr/Attractions-g672951-Activities-Mardin_Mardin_Province.html</a:t>
            </a:r>
            <a:r>
              <a:rPr lang="tr-TR" sz="1000" b="0" dirty="0">
                <a:solidFill>
                  <a:srgbClr val="000000"/>
                </a:solidFill>
                <a:latin typeface="Tahoma" pitchFamily="34" charset="0"/>
                <a:cs typeface="Tahoma" pitchFamily="34" charset="0"/>
              </a:rPr>
              <a:t>, 2019 (E.T. 15.05.2019</a:t>
            </a:r>
            <a:r>
              <a:rPr lang="tr-TR" sz="1000" b="0" dirty="0" smtClean="0">
                <a:solidFill>
                  <a:srgbClr val="000000"/>
                </a:solidFill>
                <a:latin typeface="Tahoma" pitchFamily="34" charset="0"/>
                <a:cs typeface="Tahoma" pitchFamily="34" charset="0"/>
              </a:rPr>
              <a:t>).</a:t>
            </a:r>
            <a:endParaRPr lang="tr-TR" sz="1000" b="0" dirty="0">
              <a:solidFill>
                <a:srgbClr val="000000"/>
              </a:solidFill>
              <a:latin typeface="Tahoma" pitchFamily="34" charset="0"/>
              <a:cs typeface="Tahoma" pitchFamily="34" charset="0"/>
            </a:endParaRPr>
          </a:p>
        </p:txBody>
      </p:sp>
      <p:sp>
        <p:nvSpPr>
          <p:cNvPr id="1242353" name="AutoShape 95" descr="akdamar van ile ilgili görsel sonucu"/>
          <p:cNvSpPr>
            <a:spLocks noChangeAspect="1" noChangeArrowheads="1"/>
          </p:cNvSpPr>
          <p:nvPr/>
        </p:nvSpPr>
        <p:spPr bwMode="auto">
          <a:xfrm>
            <a:off x="168275" y="-144463"/>
            <a:ext cx="330200" cy="304801"/>
          </a:xfrm>
          <a:prstGeom prst="rect">
            <a:avLst/>
          </a:prstGeom>
          <a:noFill/>
          <a:ln w="9525">
            <a:noFill/>
            <a:miter lim="800000"/>
            <a:headEnd/>
            <a:tailEnd/>
          </a:ln>
        </p:spPr>
        <p:txBody>
          <a:bodyPr/>
          <a:lstStyle/>
          <a:p>
            <a:endParaRPr lang="tr-TR"/>
          </a:p>
        </p:txBody>
      </p:sp>
      <p:sp>
        <p:nvSpPr>
          <p:cNvPr id="1242354" name="AutoShape 102" descr="tripadvisor ile ilgili görsel sonucu"/>
          <p:cNvSpPr>
            <a:spLocks noChangeAspect="1" noChangeArrowheads="1"/>
          </p:cNvSpPr>
          <p:nvPr/>
        </p:nvSpPr>
        <p:spPr bwMode="auto">
          <a:xfrm>
            <a:off x="333375" y="7938"/>
            <a:ext cx="330200" cy="304800"/>
          </a:xfrm>
          <a:prstGeom prst="rect">
            <a:avLst/>
          </a:prstGeom>
          <a:noFill/>
          <a:ln w="9525">
            <a:noFill/>
            <a:miter lim="800000"/>
            <a:headEnd/>
            <a:tailEnd/>
          </a:ln>
        </p:spPr>
        <p:txBody>
          <a:bodyPr/>
          <a:lstStyle/>
          <a:p>
            <a:endParaRPr lang="tr-TR"/>
          </a:p>
        </p:txBody>
      </p:sp>
      <p:pic>
        <p:nvPicPr>
          <p:cNvPr id="1242355" name="Picture 104"/>
          <p:cNvPicPr>
            <a:picLocks noChangeAspect="1" noChangeArrowheads="1"/>
          </p:cNvPicPr>
          <p:nvPr/>
        </p:nvPicPr>
        <p:blipFill>
          <a:blip r:embed="rId9"/>
          <a:srcRect/>
          <a:stretch>
            <a:fillRect/>
          </a:stretch>
        </p:blipFill>
        <p:spPr bwMode="auto">
          <a:xfrm>
            <a:off x="3248025" y="5578475"/>
            <a:ext cx="431800" cy="385763"/>
          </a:xfrm>
          <a:prstGeom prst="rect">
            <a:avLst/>
          </a:prstGeom>
          <a:noFill/>
          <a:ln w="9525">
            <a:noFill/>
            <a:miter lim="800000"/>
            <a:headEnd/>
            <a:tailEnd/>
          </a:ln>
        </p:spPr>
      </p:pic>
      <p:pic>
        <p:nvPicPr>
          <p:cNvPr id="1242356" name="Picture 105"/>
          <p:cNvPicPr>
            <a:picLocks noChangeAspect="1" noChangeArrowheads="1"/>
          </p:cNvPicPr>
          <p:nvPr/>
        </p:nvPicPr>
        <p:blipFill>
          <a:blip r:embed="rId10"/>
          <a:srcRect/>
          <a:stretch>
            <a:fillRect/>
          </a:stretch>
        </p:blipFill>
        <p:spPr bwMode="auto">
          <a:xfrm>
            <a:off x="828675" y="5521325"/>
            <a:ext cx="425450" cy="406400"/>
          </a:xfrm>
          <a:prstGeom prst="rect">
            <a:avLst/>
          </a:prstGeom>
          <a:noFill/>
          <a:ln w="9525">
            <a:noFill/>
            <a:miter lim="800000"/>
            <a:headEnd/>
            <a:tailEnd/>
          </a:ln>
        </p:spPr>
      </p:pic>
      <p:pic>
        <p:nvPicPr>
          <p:cNvPr id="1242357" name="Picture 106"/>
          <p:cNvPicPr>
            <a:picLocks noChangeAspect="1" noChangeArrowheads="1"/>
          </p:cNvPicPr>
          <p:nvPr/>
        </p:nvPicPr>
        <p:blipFill>
          <a:blip r:embed="rId11"/>
          <a:srcRect/>
          <a:stretch>
            <a:fillRect/>
          </a:stretch>
        </p:blipFill>
        <p:spPr bwMode="auto">
          <a:xfrm>
            <a:off x="6751638" y="5594350"/>
            <a:ext cx="420687" cy="395288"/>
          </a:xfrm>
          <a:prstGeom prst="rect">
            <a:avLst/>
          </a:prstGeom>
          <a:noFill/>
          <a:ln w="9525">
            <a:noFill/>
            <a:miter lim="800000"/>
            <a:headEnd/>
            <a:tailEnd/>
          </a:ln>
        </p:spPr>
      </p:pic>
      <p:sp>
        <p:nvSpPr>
          <p:cNvPr id="29" name="Metin kutusu 28"/>
          <p:cNvSpPr txBox="1"/>
          <p:nvPr/>
        </p:nvSpPr>
        <p:spPr>
          <a:xfrm>
            <a:off x="1411288" y="5551488"/>
            <a:ext cx="1144587" cy="400050"/>
          </a:xfrm>
          <a:prstGeom prst="rect">
            <a:avLst/>
          </a:prstGeom>
          <a:noFill/>
        </p:spPr>
        <p:txBody>
          <a:bodyPr>
            <a:spAutoFit/>
          </a:bodyPr>
          <a:lstStyle/>
          <a:p>
            <a:pPr>
              <a:defRPr/>
            </a:pPr>
            <a:r>
              <a:rPr lang="tr-TR" sz="2000" dirty="0">
                <a:latin typeface="+mj-lt"/>
                <a:ea typeface="Tahoma" panose="020B0604030504040204" pitchFamily="34" charset="0"/>
                <a:cs typeface="Tahoma" panose="020B0604030504040204" pitchFamily="34" charset="0"/>
              </a:rPr>
              <a:t>55 Otel</a:t>
            </a:r>
          </a:p>
        </p:txBody>
      </p:sp>
      <p:sp>
        <p:nvSpPr>
          <p:cNvPr id="54" name="Metin kutusu 53"/>
          <p:cNvSpPr txBox="1"/>
          <p:nvPr/>
        </p:nvSpPr>
        <p:spPr>
          <a:xfrm>
            <a:off x="3894138" y="5578475"/>
            <a:ext cx="2352675" cy="400050"/>
          </a:xfrm>
          <a:prstGeom prst="rect">
            <a:avLst/>
          </a:prstGeom>
          <a:noFill/>
        </p:spPr>
        <p:txBody>
          <a:bodyPr>
            <a:spAutoFit/>
          </a:bodyPr>
          <a:lstStyle/>
          <a:p>
            <a:pPr>
              <a:defRPr/>
            </a:pPr>
            <a:r>
              <a:rPr lang="tr-TR" sz="2000" dirty="0">
                <a:latin typeface="+mj-lt"/>
                <a:ea typeface="Tahoma" panose="020B0604030504040204" pitchFamily="34" charset="0"/>
                <a:cs typeface="Tahoma" panose="020B0604030504040204" pitchFamily="34" charset="0"/>
              </a:rPr>
              <a:t>16 Gezilecek yer</a:t>
            </a:r>
          </a:p>
        </p:txBody>
      </p:sp>
      <p:sp>
        <p:nvSpPr>
          <p:cNvPr id="55" name="Metin kutusu 54"/>
          <p:cNvSpPr txBox="1"/>
          <p:nvPr/>
        </p:nvSpPr>
        <p:spPr>
          <a:xfrm>
            <a:off x="7354888" y="5591175"/>
            <a:ext cx="1919287" cy="400050"/>
          </a:xfrm>
          <a:prstGeom prst="rect">
            <a:avLst/>
          </a:prstGeom>
          <a:noFill/>
        </p:spPr>
        <p:txBody>
          <a:bodyPr>
            <a:spAutoFit/>
          </a:bodyPr>
          <a:lstStyle/>
          <a:p>
            <a:pPr>
              <a:defRPr/>
            </a:pPr>
            <a:r>
              <a:rPr lang="tr-TR" sz="2000" dirty="0">
                <a:latin typeface="+mj-lt"/>
                <a:ea typeface="Tahoma" panose="020B0604030504040204" pitchFamily="34" charset="0"/>
                <a:cs typeface="Tahoma" panose="020B0604030504040204" pitchFamily="34" charset="0"/>
              </a:rPr>
              <a:t>71 Restoran</a:t>
            </a:r>
          </a:p>
        </p:txBody>
      </p:sp>
      <p:sp>
        <p:nvSpPr>
          <p:cNvPr id="1242361" name="Başlık 1"/>
          <p:cNvSpPr txBox="1">
            <a:spLocks/>
          </p:cNvSpPr>
          <p:nvPr/>
        </p:nvSpPr>
        <p:spPr bwMode="auto">
          <a:xfrm>
            <a:off x="828675" y="312738"/>
            <a:ext cx="8815388" cy="873125"/>
          </a:xfrm>
          <a:prstGeom prst="rect">
            <a:avLst/>
          </a:prstGeom>
          <a:noFill/>
          <a:ln w="9525">
            <a:noFill/>
            <a:miter lim="800000"/>
            <a:headEnd/>
            <a:tailEnd/>
          </a:ln>
        </p:spPr>
        <p:txBody>
          <a:bodyPr lIns="0" tIns="0" rIns="0" bIns="0"/>
          <a:lstStyle/>
          <a:p>
            <a:r>
              <a:rPr lang="tr-TR" sz="2700">
                <a:latin typeface="Book Antiqua" pitchFamily="18" charset="0"/>
              </a:rPr>
              <a:t>Mardin, kimi rivayetlere göre 10,000 yıllık geçmişe dayanan tarihî bir şehir…</a:t>
            </a:r>
          </a:p>
        </p:txBody>
      </p:sp>
      <p:pic>
        <p:nvPicPr>
          <p:cNvPr id="1242362" name="Picture 103"/>
          <p:cNvPicPr>
            <a:picLocks noChangeAspect="1" noChangeArrowheads="1"/>
          </p:cNvPicPr>
          <p:nvPr/>
        </p:nvPicPr>
        <p:blipFill>
          <a:blip r:embed="rId12"/>
          <a:srcRect/>
          <a:stretch>
            <a:fillRect/>
          </a:stretch>
        </p:blipFill>
        <p:spPr bwMode="auto">
          <a:xfrm>
            <a:off x="1458913" y="4903788"/>
            <a:ext cx="1119187" cy="482600"/>
          </a:xfrm>
          <a:prstGeom prst="rect">
            <a:avLst/>
          </a:prstGeom>
          <a:noFill/>
          <a:ln w="9525">
            <a:noFill/>
            <a:miter lim="800000"/>
            <a:headEnd/>
            <a:tailEnd/>
          </a:ln>
        </p:spPr>
      </p:pic>
      <p:sp>
        <p:nvSpPr>
          <p:cNvPr id="1242363" name="Başlık 1"/>
          <p:cNvSpPr txBox="1">
            <a:spLocks/>
          </p:cNvSpPr>
          <p:nvPr/>
        </p:nvSpPr>
        <p:spPr bwMode="auto">
          <a:xfrm>
            <a:off x="2581275" y="4973638"/>
            <a:ext cx="5978525" cy="412750"/>
          </a:xfrm>
          <a:prstGeom prst="rect">
            <a:avLst/>
          </a:prstGeom>
          <a:noFill/>
          <a:ln w="9525">
            <a:noFill/>
            <a:miter lim="800000"/>
            <a:headEnd/>
            <a:tailEnd/>
          </a:ln>
        </p:spPr>
        <p:txBody>
          <a:bodyPr lIns="0" tIns="0" rIns="0" bIns="0"/>
          <a:lstStyle/>
          <a:p>
            <a:r>
              <a:rPr lang="tr-TR" sz="2600">
                <a:latin typeface="Book Antiqua" pitchFamily="18" charset="0"/>
              </a:rPr>
              <a:t>‘a göre Mardin’de ‘’En tercih edilenler’’</a:t>
            </a:r>
          </a:p>
        </p:txBody>
      </p:sp>
      <p:pic>
        <p:nvPicPr>
          <p:cNvPr id="1242364" name="Picture 151" descr="C:\Users\acer\Desktop\merdin.jpg"/>
          <p:cNvPicPr>
            <a:picLocks noChangeAspect="1" noChangeArrowheads="1"/>
          </p:cNvPicPr>
          <p:nvPr/>
        </p:nvPicPr>
        <p:blipFill>
          <a:blip r:embed="rId13"/>
          <a:srcRect/>
          <a:stretch>
            <a:fillRect/>
          </a:stretch>
        </p:blipFill>
        <p:spPr bwMode="auto">
          <a:xfrm>
            <a:off x="498475" y="1273175"/>
            <a:ext cx="4452938" cy="3340100"/>
          </a:xfrm>
          <a:prstGeom prst="rect">
            <a:avLst/>
          </a:prstGeom>
          <a:noFill/>
          <a:ln w="9525">
            <a:noFill/>
            <a:miter lim="800000"/>
            <a:headEnd/>
            <a:tailEnd/>
          </a:ln>
        </p:spPr>
      </p:pic>
      <p:pic>
        <p:nvPicPr>
          <p:cNvPr id="1242365" name="Picture 152" descr="C:\Users\acer\Desktop\midyat.jpg"/>
          <p:cNvPicPr>
            <a:picLocks noChangeAspect="1" noChangeArrowheads="1"/>
          </p:cNvPicPr>
          <p:nvPr/>
        </p:nvPicPr>
        <p:blipFill>
          <a:blip r:embed="rId14"/>
          <a:srcRect/>
          <a:stretch>
            <a:fillRect/>
          </a:stretch>
        </p:blipFill>
        <p:spPr bwMode="auto">
          <a:xfrm>
            <a:off x="4951413" y="1273175"/>
            <a:ext cx="4441825" cy="3340100"/>
          </a:xfrm>
          <a:prstGeom prst="rect">
            <a:avLst/>
          </a:prstGeom>
          <a:noFill/>
          <a:ln w="9525">
            <a:noFill/>
            <a:miter lim="800000"/>
            <a:headEnd/>
            <a:tailEnd/>
          </a:ln>
        </p:spPr>
      </p:pic>
      <p:sp>
        <p:nvSpPr>
          <p:cNvPr id="1242366"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47E4950B-7813-4771-A6D4-C3B1DF669BD9}" type="slidenum">
              <a:rPr lang="en-US"/>
              <a:pPr/>
              <a:t>38</a:t>
            </a:fld>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921" name="Başlık 1"/>
          <p:cNvSpPr>
            <a:spLocks noGrp="1"/>
          </p:cNvSpPr>
          <p:nvPr>
            <p:ph type="title"/>
          </p:nvPr>
        </p:nvSpPr>
        <p:spPr>
          <a:xfrm>
            <a:off x="728663" y="593725"/>
            <a:ext cx="8877300" cy="495300"/>
          </a:xfrm>
        </p:spPr>
        <p:txBody>
          <a:bodyPr/>
          <a:lstStyle/>
          <a:p>
            <a:pPr eaLnBrk="1" hangingPunct="1"/>
            <a:r>
              <a:rPr lang="tr-TR" smtClean="0"/>
              <a:t>Mardin’in bazı avantajları / dezavantajları</a:t>
            </a:r>
          </a:p>
        </p:txBody>
      </p:sp>
      <p:sp>
        <p:nvSpPr>
          <p:cNvPr id="2257922" name="İçerik Yer Tutucusu 2"/>
          <p:cNvSpPr>
            <a:spLocks noGrp="1"/>
          </p:cNvSpPr>
          <p:nvPr>
            <p:ph idx="1"/>
          </p:nvPr>
        </p:nvSpPr>
        <p:spPr>
          <a:xfrm>
            <a:off x="728663" y="1295400"/>
            <a:ext cx="8566150" cy="4883150"/>
          </a:xfrm>
        </p:spPr>
        <p:txBody>
          <a:bodyPr/>
          <a:lstStyle/>
          <a:p>
            <a:pPr marL="0" indent="0" algn="just" eaLnBrk="1" hangingPunct="1">
              <a:spcBef>
                <a:spcPts val="600"/>
              </a:spcBef>
              <a:buFont typeface="Wingdings" panose="05000000000000000000" pitchFamily="2" charset="2"/>
              <a:buNone/>
            </a:pPr>
            <a:r>
              <a:rPr lang="tr-TR" sz="2400" b="1" i="1" smtClean="0">
                <a:solidFill>
                  <a:srgbClr val="990000"/>
                </a:solidFill>
                <a:latin typeface="Book Antiqua" pitchFamily="18" charset="0"/>
              </a:rPr>
              <a:t>Mardin;</a:t>
            </a:r>
          </a:p>
          <a:p>
            <a:pPr marL="0" indent="0" algn="just" eaLnBrk="1" hangingPunct="1">
              <a:spcBef>
                <a:spcPts val="600"/>
              </a:spcBef>
            </a:pPr>
            <a:r>
              <a:rPr lang="tr-TR" sz="2400" smtClean="0">
                <a:latin typeface="Book Antiqua" pitchFamily="18" charset="0"/>
              </a:rPr>
              <a:t>Düşük GSYİH ve KBGSYİH değerlerine sahiptir.</a:t>
            </a:r>
          </a:p>
          <a:p>
            <a:pPr marL="0" indent="0" algn="just" eaLnBrk="1" hangingPunct="1">
              <a:spcBef>
                <a:spcPts val="600"/>
              </a:spcBef>
            </a:pPr>
            <a:r>
              <a:rPr lang="tr-TR" sz="2400" smtClean="0">
                <a:latin typeface="Book Antiqua" pitchFamily="18" charset="0"/>
              </a:rPr>
              <a:t>Sektörel katma değer itibariyle hizmet ağırlıklı bir yapıdadır.</a:t>
            </a:r>
          </a:p>
          <a:p>
            <a:pPr marL="0" indent="0" algn="just" eaLnBrk="1" hangingPunct="1">
              <a:spcBef>
                <a:spcPts val="600"/>
              </a:spcBef>
            </a:pPr>
            <a:r>
              <a:rPr lang="tr-TR" sz="2400" smtClean="0">
                <a:latin typeface="Book Antiqua" pitchFamily="18" charset="0"/>
              </a:rPr>
              <a:t>Dış ticareti dışsal faktörler sebebiyle kırılgan niteliktedir.</a:t>
            </a:r>
          </a:p>
          <a:p>
            <a:pPr marL="0" indent="0" algn="just" eaLnBrk="1" hangingPunct="1">
              <a:spcBef>
                <a:spcPts val="600"/>
              </a:spcBef>
            </a:pPr>
            <a:r>
              <a:rPr lang="tr-TR" sz="2400" smtClean="0">
                <a:latin typeface="Book Antiqua" pitchFamily="18" charset="0"/>
              </a:rPr>
              <a:t>Şehrin beşerî sermaye eksikliği, rekabetçiliğini olumsuz etkileyen en önemli faktörlerdendir.</a:t>
            </a:r>
          </a:p>
          <a:p>
            <a:pPr marL="0" indent="0" eaLnBrk="1" hangingPunct="1">
              <a:spcBef>
                <a:spcPts val="600"/>
              </a:spcBef>
            </a:pPr>
            <a:r>
              <a:rPr lang="tr-TR" sz="2400" smtClean="0">
                <a:latin typeface="Book Antiqua" pitchFamily="18" charset="0"/>
              </a:rPr>
              <a:t>İ</a:t>
            </a:r>
            <a:r>
              <a:rPr lang="en-GB" sz="2400" smtClean="0">
                <a:latin typeface="Book Antiqua" pitchFamily="18" charset="0"/>
              </a:rPr>
              <a:t>şsizlik </a:t>
            </a:r>
            <a:r>
              <a:rPr lang="tr-TR" sz="2400" smtClean="0">
                <a:latin typeface="Book Antiqua" pitchFamily="18" charset="0"/>
              </a:rPr>
              <a:t>oranı da Türkiye ortalamasının epey üstündedir.</a:t>
            </a:r>
          </a:p>
          <a:p>
            <a:pPr marL="0" indent="0" eaLnBrk="1" hangingPunct="1">
              <a:spcBef>
                <a:spcPts val="600"/>
              </a:spcBef>
              <a:buFont typeface="Wingdings" panose="05000000000000000000" pitchFamily="2" charset="2"/>
              <a:buNone/>
            </a:pPr>
            <a:endParaRPr lang="tr-TR" sz="800" smtClean="0">
              <a:latin typeface="Book Antiqua" pitchFamily="18" charset="0"/>
            </a:endParaRPr>
          </a:p>
          <a:p>
            <a:pPr marL="0" indent="0" algn="just" eaLnBrk="1" hangingPunct="1">
              <a:spcBef>
                <a:spcPts val="600"/>
              </a:spcBef>
              <a:buFont typeface="Wingdings" panose="05000000000000000000" pitchFamily="2" charset="2"/>
              <a:buNone/>
            </a:pPr>
            <a:r>
              <a:rPr lang="tr-TR" sz="2400" b="1" i="1" smtClean="0">
                <a:solidFill>
                  <a:srgbClr val="990000"/>
                </a:solidFill>
                <a:latin typeface="Book Antiqua" pitchFamily="18" charset="0"/>
              </a:rPr>
              <a:t>Fakat öte yandan Mardin;</a:t>
            </a:r>
          </a:p>
          <a:p>
            <a:pPr marL="0" indent="0" eaLnBrk="1" hangingPunct="1">
              <a:spcBef>
                <a:spcPts val="600"/>
              </a:spcBef>
            </a:pPr>
            <a:r>
              <a:rPr lang="tr-TR" sz="2400" smtClean="0">
                <a:latin typeface="Book Antiqua" pitchFamily="18" charset="0"/>
              </a:rPr>
              <a:t>Her zaman yüksek cazibeli bir şehir olmuştur.</a:t>
            </a:r>
          </a:p>
          <a:p>
            <a:pPr marL="0" indent="0" eaLnBrk="1" hangingPunct="1">
              <a:spcBef>
                <a:spcPts val="600"/>
              </a:spcBef>
            </a:pPr>
            <a:r>
              <a:rPr lang="tr-TR" sz="2400" smtClean="0">
                <a:latin typeface="Book Antiqua" pitchFamily="18" charset="0"/>
              </a:rPr>
              <a:t>Ticarî açıdan daima dinamik bir yapıdadır.</a:t>
            </a:r>
          </a:p>
          <a:p>
            <a:pPr marL="0" indent="0" eaLnBrk="1" hangingPunct="1">
              <a:spcBef>
                <a:spcPts val="600"/>
              </a:spcBef>
            </a:pPr>
            <a:r>
              <a:rPr lang="tr-TR" sz="2400" smtClean="0">
                <a:latin typeface="Book Antiqua" pitchFamily="18" charset="0"/>
              </a:rPr>
              <a:t>Yüksek bir ziraî ve turistik potansiyele sahiptir</a:t>
            </a:r>
            <a:r>
              <a:rPr lang="tr-TR" sz="1800" smtClean="0">
                <a:latin typeface="Book Antiqua" pitchFamily="18" charset="0"/>
              </a:rPr>
              <a:t>.</a:t>
            </a:r>
          </a:p>
        </p:txBody>
      </p:sp>
      <p:sp>
        <p:nvSpPr>
          <p:cNvPr id="2257923" name="Slayt Numarası Yer Tutucusu 4"/>
          <p:cNvSpPr>
            <a:spLocks noGrp="1"/>
          </p:cNvSpPr>
          <p:nvPr>
            <p:ph type="sldNum" sz="quarter" idx="12"/>
          </p:nvPr>
        </p:nvSpPr>
        <p:spPr bwMode="auto">
          <a:noFill/>
          <a:ln>
            <a:miter lim="800000"/>
            <a:headEnd/>
            <a:tailEnd/>
          </a:ln>
        </p:spPr>
        <p:txBody>
          <a:bodyPr/>
          <a:lstStyle/>
          <a:p>
            <a:fld id="{DCC13FDA-52D4-4AAD-B2B0-1B8896A9FB80}" type="slidenum">
              <a:rPr lang="en-US" smtClean="0"/>
              <a:pPr/>
              <a:t>3</a:t>
            </a:fld>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940" name="Object 26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3951" name="think-cell Slide" r:id="rId5" imgW="360" imgH="360" progId="">
                  <p:embed/>
                </p:oleObj>
              </mc:Choice>
              <mc:Fallback>
                <p:oleObj name="think-cell Slide" r:id="rId5" imgW="360" imgH="360" progId="">
                  <p:embed/>
                  <p:pic>
                    <p:nvPicPr>
                      <p:cNvPr id="0" name="Picture 2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Dikdörtgen 39"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800" dirty="0">
              <a:solidFill>
                <a:schemeClr val="bg1"/>
              </a:solidFill>
              <a:latin typeface="Book Antiqua"/>
              <a:cs typeface="Arial"/>
              <a:sym typeface="Book Antiqua"/>
            </a:endParaRPr>
          </a:p>
        </p:txBody>
      </p:sp>
      <p:sp>
        <p:nvSpPr>
          <p:cNvPr id="1223942" name="Başlık 1"/>
          <p:cNvSpPr>
            <a:spLocks noGrp="1"/>
          </p:cNvSpPr>
          <p:nvPr>
            <p:ph type="title"/>
          </p:nvPr>
        </p:nvSpPr>
        <p:spPr>
          <a:xfrm>
            <a:off x="279400" y="158750"/>
            <a:ext cx="9420225" cy="722313"/>
          </a:xfrm>
        </p:spPr>
        <p:txBody>
          <a:bodyPr/>
          <a:lstStyle/>
          <a:p>
            <a:pPr eaLnBrk="1" hangingPunct="1"/>
            <a:r>
              <a:rPr lang="tr-TR" sz="2200" smtClean="0"/>
              <a:t>Mardin, adeta bir müze kent konumundadır. Bu yapısıyla UNESCO Dünya Miras Listesi’ne teklif edilmektedir.</a:t>
            </a:r>
          </a:p>
        </p:txBody>
      </p:sp>
      <p:sp>
        <p:nvSpPr>
          <p:cNvPr id="1223943" name="Metin Yer Tutucusu 3"/>
          <p:cNvSpPr>
            <a:spLocks noGrp="1"/>
          </p:cNvSpPr>
          <p:nvPr>
            <p:ph type="body" sz="quarter" idx="11"/>
          </p:nvPr>
        </p:nvSpPr>
        <p:spPr>
          <a:xfrm>
            <a:off x="279400" y="6226969"/>
            <a:ext cx="8855075" cy="500062"/>
          </a:xfrm>
        </p:spPr>
        <p:txBody>
          <a:bodyPr/>
          <a:lstStyle/>
          <a:p>
            <a:pPr eaLnBrk="1" hangingPunct="1">
              <a:spcBef>
                <a:spcPct val="0"/>
              </a:spcBef>
            </a:pPr>
            <a:r>
              <a:rPr lang="tr-TR" sz="900" dirty="0" smtClean="0"/>
              <a:t>Kaynaklar:</a:t>
            </a:r>
          </a:p>
          <a:p>
            <a:pPr eaLnBrk="1" hangingPunct="1">
              <a:spcBef>
                <a:spcPct val="0"/>
              </a:spcBef>
            </a:pPr>
            <a:r>
              <a:rPr lang="tr-TR" sz="900" dirty="0" smtClean="0"/>
              <a:t>Mardin  İl Kültür ve Turizm Müdürlüğü, Turizm Aktiviteleri, </a:t>
            </a:r>
            <a:r>
              <a:rPr lang="tr-TR" sz="900" dirty="0" smtClean="0">
                <a:hlinkClick r:id="rId7"/>
              </a:rPr>
              <a:t>http://www.mardinkulturturizm.gov.tr/TR-56515/midyat.html</a:t>
            </a:r>
            <a:r>
              <a:rPr lang="tr-TR" sz="900" dirty="0" smtClean="0"/>
              <a:t>, (E.T. 15.05.2019).</a:t>
            </a:r>
          </a:p>
          <a:p>
            <a:pPr eaLnBrk="1" hangingPunct="1">
              <a:spcBef>
                <a:spcPct val="0"/>
              </a:spcBef>
            </a:pPr>
            <a:r>
              <a:rPr lang="tr-TR" sz="900" dirty="0" smtClean="0"/>
              <a:t>Ekinci, Mehmet Behzat, Mardin’in Ekonomik Panoraması; </a:t>
            </a:r>
            <a:r>
              <a:rPr lang="en-GB" sz="900" dirty="0" err="1" smtClean="0"/>
              <a:t>Şehrin</a:t>
            </a:r>
            <a:r>
              <a:rPr lang="en-GB" sz="900" dirty="0" smtClean="0"/>
              <a:t> </a:t>
            </a:r>
            <a:r>
              <a:rPr lang="tr-TR" sz="900" dirty="0" err="1" smtClean="0"/>
              <a:t>Sektörel</a:t>
            </a:r>
            <a:r>
              <a:rPr lang="tr-TR" sz="900" dirty="0" smtClean="0"/>
              <a:t>, Kurumsal, Rekabetçilik ve Müteşebbislik Yapısına İlişkin Tahliller, 2014,</a:t>
            </a:r>
          </a:p>
          <a:p>
            <a:pPr eaLnBrk="1" hangingPunct="1">
              <a:spcBef>
                <a:spcPct val="0"/>
              </a:spcBef>
            </a:pPr>
            <a:r>
              <a:rPr lang="tr-TR" sz="900" dirty="0" smtClean="0">
                <a:hlinkClick r:id="rId8"/>
              </a:rPr>
              <a:t>http</a:t>
            </a:r>
            <a:r>
              <a:rPr lang="tr-TR" sz="900" dirty="0">
                <a:hlinkClick r:id="rId8"/>
              </a:rPr>
              <a:t>://</a:t>
            </a:r>
            <a:r>
              <a:rPr lang="tr-TR" sz="900" dirty="0" smtClean="0">
                <a:hlinkClick r:id="rId8"/>
              </a:rPr>
              <a:t>nusaybintso.org.tr/site/dosyalar/2014_merdin_econ_tepav.pdf</a:t>
            </a:r>
            <a:r>
              <a:rPr lang="tr-TR" sz="900" dirty="0" smtClean="0"/>
              <a:t>, (E.T. 23.06.2019).</a:t>
            </a:r>
          </a:p>
        </p:txBody>
      </p:sp>
      <p:sp>
        <p:nvSpPr>
          <p:cNvPr id="10" name="Rectangle 5"/>
          <p:cNvSpPr/>
          <p:nvPr/>
        </p:nvSpPr>
        <p:spPr bwMode="auto">
          <a:xfrm>
            <a:off x="257175" y="881063"/>
            <a:ext cx="9382125" cy="239712"/>
          </a:xfrm>
          <a:prstGeom prst="rect">
            <a:avLst/>
          </a:prstGeom>
          <a:solidFill>
            <a:schemeClr val="tx1">
              <a:lumMod val="85000"/>
              <a:lumOff val="15000"/>
            </a:schemeClr>
          </a:solidFill>
          <a:ln w="9525" cap="flat" cmpd="sng" algn="ctr">
            <a:solidFill>
              <a:schemeClr val="bg1">
                <a:lumMod val="75000"/>
              </a:schemeClr>
            </a:solidFill>
            <a:prstDash val="solid"/>
            <a:round/>
            <a:headEnd type="none" w="med" len="med"/>
            <a:tailEnd type="none" w="med" len="med"/>
          </a:ln>
          <a:effectLst/>
        </p:spPr>
        <p:txBody>
          <a:bodyPr lIns="89991" tIns="46795" rIns="89991" bIns="46795" anchor="ctr"/>
          <a:lstStyle/>
          <a:p>
            <a:pPr algn="ctr" eaLnBrk="0" hangingPunct="0">
              <a:defRPr/>
            </a:pPr>
            <a:r>
              <a:rPr lang="tr-TR" sz="1300" dirty="0">
                <a:solidFill>
                  <a:srgbClr val="FFFFFF"/>
                </a:solidFill>
                <a:latin typeface="+mj-lt"/>
                <a:cs typeface="Arial" panose="020B0604020202020204" pitchFamily="34" charset="0"/>
              </a:rPr>
              <a:t>Genel Bilgiler</a:t>
            </a:r>
            <a:endParaRPr lang="en-US" sz="1300" dirty="0">
              <a:solidFill>
                <a:srgbClr val="FFFFFF"/>
              </a:solidFill>
              <a:latin typeface="+mj-lt"/>
              <a:cs typeface="Arial" panose="020B0604020202020204" pitchFamily="34" charset="0"/>
            </a:endParaRPr>
          </a:p>
        </p:txBody>
      </p:sp>
      <p:sp>
        <p:nvSpPr>
          <p:cNvPr id="26" name="Rectangle 5"/>
          <p:cNvSpPr/>
          <p:nvPr/>
        </p:nvSpPr>
        <p:spPr bwMode="auto">
          <a:xfrm>
            <a:off x="233362" y="4791942"/>
            <a:ext cx="9386888" cy="274638"/>
          </a:xfrm>
          <a:prstGeom prst="rect">
            <a:avLst/>
          </a:prstGeom>
          <a:solidFill>
            <a:schemeClr val="tx1">
              <a:lumMod val="85000"/>
              <a:lumOff val="15000"/>
            </a:schemeClr>
          </a:solidFill>
          <a:ln w="9525" cap="flat" cmpd="sng" algn="ctr">
            <a:solidFill>
              <a:schemeClr val="bg1">
                <a:lumMod val="75000"/>
              </a:schemeClr>
            </a:solidFill>
            <a:prstDash val="solid"/>
            <a:round/>
            <a:headEnd type="none" w="med" len="med"/>
            <a:tailEnd type="none" w="med" len="med"/>
          </a:ln>
          <a:effectLst/>
        </p:spPr>
        <p:txBody>
          <a:bodyPr lIns="89991" tIns="46795" rIns="89991" bIns="46795" anchor="ctr"/>
          <a:lstStyle/>
          <a:p>
            <a:pPr algn="ctr" eaLnBrk="0" hangingPunct="0">
              <a:defRPr/>
            </a:pPr>
            <a:r>
              <a:rPr lang="tr-TR" sz="1200" dirty="0">
                <a:solidFill>
                  <a:srgbClr val="FFFFFF"/>
                </a:solidFill>
                <a:latin typeface="+mj-lt"/>
                <a:cs typeface="Arial" panose="020B0604020202020204" pitchFamily="34" charset="0"/>
              </a:rPr>
              <a:t>Mardin  turizminin geliştirilmesi için yapılması gerekenler</a:t>
            </a:r>
            <a:endParaRPr lang="en-US" sz="1200" dirty="0">
              <a:solidFill>
                <a:srgbClr val="FFFFFF"/>
              </a:solidFill>
              <a:latin typeface="+mj-lt"/>
              <a:cs typeface="Arial" panose="020B0604020202020204" pitchFamily="34" charset="0"/>
            </a:endParaRPr>
          </a:p>
        </p:txBody>
      </p:sp>
      <p:sp>
        <p:nvSpPr>
          <p:cNvPr id="28" name="Rectangle 7"/>
          <p:cNvSpPr/>
          <p:nvPr/>
        </p:nvSpPr>
        <p:spPr bwMode="auto">
          <a:xfrm>
            <a:off x="279400" y="5055469"/>
            <a:ext cx="9385300" cy="1084074"/>
          </a:xfrm>
          <a:prstGeom prst="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lIns="89991" tIns="46795" rIns="89991" bIns="46795" anchor="ctr"/>
          <a:lstStyle/>
          <a:p>
            <a:pPr marL="171450" indent="-171450">
              <a:buFont typeface="Arial" pitchFamily="34" charset="0"/>
              <a:buChar char="•"/>
              <a:defRPr/>
            </a:pPr>
            <a:r>
              <a:rPr lang="tr-TR" sz="1400" b="0" dirty="0">
                <a:latin typeface="+mj-lt"/>
                <a:cs typeface="+mn-cs"/>
              </a:rPr>
              <a:t>Tarihî mekanlara ilgisizliğin ve bu kapsamda arkeolojik kazıların önündeki engellerin kaldırılması gerekmektedir.</a:t>
            </a:r>
          </a:p>
          <a:p>
            <a:pPr marL="171450" indent="-171450">
              <a:buFont typeface="Arial" pitchFamily="34" charset="0"/>
              <a:buChar char="•"/>
              <a:defRPr/>
            </a:pPr>
            <a:r>
              <a:rPr lang="tr-TR" sz="1400" b="0" dirty="0">
                <a:latin typeface="+mj-lt"/>
                <a:cs typeface="+mn-cs"/>
              </a:rPr>
              <a:t>Otel-y</a:t>
            </a:r>
            <a:r>
              <a:rPr lang="en-GB" sz="1400" b="0" dirty="0" err="1">
                <a:latin typeface="+mj-lt"/>
                <a:cs typeface="+mn-cs"/>
              </a:rPr>
              <a:t>atak</a:t>
            </a:r>
            <a:r>
              <a:rPr lang="en-GB" sz="1400" b="0" dirty="0">
                <a:latin typeface="+mj-lt"/>
                <a:cs typeface="+mn-cs"/>
              </a:rPr>
              <a:t> </a:t>
            </a:r>
            <a:r>
              <a:rPr lang="en-GB" sz="1400" b="0" dirty="0" err="1">
                <a:latin typeface="+mj-lt"/>
                <a:cs typeface="+mn-cs"/>
              </a:rPr>
              <a:t>sayısı</a:t>
            </a:r>
            <a:r>
              <a:rPr lang="tr-TR" sz="1400" b="0" dirty="0">
                <a:latin typeface="+mj-lt"/>
                <a:cs typeface="+mn-cs"/>
              </a:rPr>
              <a:t>, </a:t>
            </a:r>
            <a:r>
              <a:rPr lang="tr-TR" sz="1400" b="0" dirty="0" smtClean="0">
                <a:latin typeface="+mj-lt"/>
                <a:cs typeface="+mn-cs"/>
              </a:rPr>
              <a:t>kimi </a:t>
            </a:r>
            <a:r>
              <a:rPr lang="tr-TR" sz="1400" b="0" dirty="0">
                <a:latin typeface="+mj-lt"/>
                <a:cs typeface="+mn-cs"/>
              </a:rPr>
              <a:t>dönemlerde yeterli olmamaktadır. Buna ilişkin tedbirler alınmalıdır.</a:t>
            </a:r>
          </a:p>
          <a:p>
            <a:pPr marL="171450" indent="-171450">
              <a:buFont typeface="Arial" pitchFamily="34" charset="0"/>
              <a:buChar char="•"/>
              <a:defRPr/>
            </a:pPr>
            <a:r>
              <a:rPr lang="en-GB" sz="1400" b="0" dirty="0" err="1">
                <a:latin typeface="+mj-lt"/>
                <a:cs typeface="+mn-cs"/>
              </a:rPr>
              <a:t>Tarihî</a:t>
            </a:r>
            <a:r>
              <a:rPr lang="en-GB" sz="1400" b="0" dirty="0">
                <a:latin typeface="+mj-lt"/>
                <a:cs typeface="+mn-cs"/>
              </a:rPr>
              <a:t> </a:t>
            </a:r>
            <a:r>
              <a:rPr lang="en-GB" sz="1400" b="0" dirty="0" err="1">
                <a:latin typeface="+mj-lt"/>
                <a:cs typeface="+mn-cs"/>
              </a:rPr>
              <a:t>mekanların</a:t>
            </a:r>
            <a:r>
              <a:rPr lang="en-GB" sz="1400" b="0" dirty="0">
                <a:latin typeface="+mj-lt"/>
                <a:cs typeface="+mn-cs"/>
              </a:rPr>
              <a:t> </a:t>
            </a:r>
            <a:r>
              <a:rPr lang="en-GB" sz="1400" b="0" dirty="0" err="1">
                <a:latin typeface="+mj-lt"/>
                <a:cs typeface="+mn-cs"/>
              </a:rPr>
              <a:t>pazarlanmasındaki</a:t>
            </a:r>
            <a:r>
              <a:rPr lang="en-GB" sz="1400" b="0" dirty="0">
                <a:latin typeface="+mj-lt"/>
                <a:cs typeface="+mn-cs"/>
              </a:rPr>
              <a:t> </a:t>
            </a:r>
            <a:r>
              <a:rPr lang="en-GB" sz="1400" b="0" dirty="0" err="1">
                <a:latin typeface="+mj-lt"/>
                <a:cs typeface="+mn-cs"/>
              </a:rPr>
              <a:t>sorunlar</a:t>
            </a:r>
            <a:r>
              <a:rPr lang="tr-TR" sz="1400" b="0" dirty="0">
                <a:latin typeface="+mj-lt"/>
                <a:cs typeface="+mn-cs"/>
              </a:rPr>
              <a:t> vardır. Uygun bir pazarlama ile daha fazla turist çekilebilir.</a:t>
            </a:r>
          </a:p>
          <a:p>
            <a:pPr marL="171450" indent="-171450">
              <a:buFont typeface="Arial" pitchFamily="34" charset="0"/>
              <a:buChar char="•"/>
              <a:defRPr/>
            </a:pPr>
            <a:r>
              <a:rPr lang="en-GB" sz="1400" b="0" dirty="0" err="1">
                <a:latin typeface="+mj-lt"/>
                <a:cs typeface="+mn-cs"/>
              </a:rPr>
              <a:t>Esnafın</a:t>
            </a:r>
            <a:r>
              <a:rPr lang="en-GB" sz="1400" b="0" dirty="0">
                <a:latin typeface="+mj-lt"/>
                <a:cs typeface="+mn-cs"/>
              </a:rPr>
              <a:t> </a:t>
            </a:r>
            <a:r>
              <a:rPr lang="tr-TR" sz="1400" b="0" dirty="0">
                <a:latin typeface="+mj-lt"/>
                <a:cs typeface="+mn-cs"/>
              </a:rPr>
              <a:t>yerli-yabancı turiste </a:t>
            </a:r>
            <a:r>
              <a:rPr lang="en-GB" sz="1400" b="0" dirty="0" err="1">
                <a:latin typeface="+mj-lt"/>
                <a:cs typeface="+mn-cs"/>
              </a:rPr>
              <a:t>sergilediği</a:t>
            </a:r>
            <a:r>
              <a:rPr lang="en-GB" sz="1400" b="0" dirty="0">
                <a:latin typeface="+mj-lt"/>
                <a:cs typeface="+mn-cs"/>
              </a:rPr>
              <a:t> </a:t>
            </a:r>
            <a:r>
              <a:rPr lang="tr-TR" sz="1400" b="0" dirty="0">
                <a:latin typeface="+mj-lt"/>
                <a:cs typeface="+mn-cs"/>
              </a:rPr>
              <a:t>davranış tarzının ele alınmasında ve ilgili eğitim faaliyetleriyle bunların uygun hâle getirilmesinde fayda vardır.</a:t>
            </a:r>
            <a:endParaRPr lang="en-GB" sz="1400" b="0" dirty="0">
              <a:latin typeface="+mj-lt"/>
              <a:cs typeface="+mn-cs"/>
            </a:endParaRPr>
          </a:p>
        </p:txBody>
      </p:sp>
      <p:sp>
        <p:nvSpPr>
          <p:cNvPr id="27" name="Patlama 1 26"/>
          <p:cNvSpPr/>
          <p:nvPr/>
        </p:nvSpPr>
        <p:spPr bwMode="auto">
          <a:xfrm>
            <a:off x="9340850" y="5170488"/>
            <a:ext cx="495300" cy="457200"/>
          </a:xfrm>
          <a:prstGeom prst="irregularSeal1">
            <a:avLst/>
          </a:prstGeom>
          <a:solidFill>
            <a:srgbClr val="FF0000"/>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29" name="Rectangle 8"/>
          <p:cNvSpPr/>
          <p:nvPr/>
        </p:nvSpPr>
        <p:spPr bwMode="auto">
          <a:xfrm>
            <a:off x="257175" y="1120775"/>
            <a:ext cx="9380538" cy="3548207"/>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89991" tIns="46795" rIns="89991" bIns="46795"/>
          <a:lstStyle/>
          <a:p>
            <a:pPr marL="171450" indent="-171450" eaLnBrk="0" hangingPunct="0">
              <a:lnSpc>
                <a:spcPct val="90000"/>
              </a:lnSpc>
              <a:buFont typeface="Arial" panose="020B0604020202020204" pitchFamily="34" charset="0"/>
              <a:buChar char="•"/>
              <a:defRPr/>
            </a:pPr>
            <a:r>
              <a:rPr lang="tr-TR" sz="1200" b="0" dirty="0">
                <a:solidFill>
                  <a:srgbClr val="000000"/>
                </a:solidFill>
                <a:latin typeface="+mj-lt"/>
                <a:cs typeface="+mn-cs"/>
              </a:rPr>
              <a:t>Mardin’de icra edilebilecek turistik aktiviteler şöyle: kültür, termal, doğa ve doğa yürüyüşü, mağara, kamp ve karavan, yaban hayatı turizmi.</a:t>
            </a:r>
          </a:p>
          <a:p>
            <a:pPr marL="171450" indent="-171450" eaLnBrk="0" hangingPunct="0">
              <a:lnSpc>
                <a:spcPct val="90000"/>
              </a:lnSpc>
              <a:buFont typeface="Arial" panose="020B0604020202020204" pitchFamily="34" charset="0"/>
              <a:buChar char="•"/>
              <a:defRPr/>
            </a:pPr>
            <a:r>
              <a:rPr lang="tr-TR" sz="1200" b="0" dirty="0">
                <a:solidFill>
                  <a:srgbClr val="000000"/>
                </a:solidFill>
                <a:latin typeface="+mj-lt"/>
                <a:cs typeface="+mn-cs"/>
              </a:rPr>
              <a:t>Mardin’de kaleler: Mardin, </a:t>
            </a:r>
            <a:r>
              <a:rPr lang="tr-TR" sz="1200" b="0" dirty="0" err="1">
                <a:solidFill>
                  <a:srgbClr val="000000"/>
                </a:solidFill>
                <a:latin typeface="+mj-lt"/>
                <a:cs typeface="+mn-cs"/>
              </a:rPr>
              <a:t>Rafih</a:t>
            </a:r>
            <a:r>
              <a:rPr lang="tr-TR" sz="1200" b="0" dirty="0">
                <a:solidFill>
                  <a:srgbClr val="000000"/>
                </a:solidFill>
                <a:latin typeface="+mj-lt"/>
                <a:cs typeface="+mn-cs"/>
              </a:rPr>
              <a:t>, </a:t>
            </a:r>
            <a:r>
              <a:rPr lang="tr-TR" sz="1200" b="0" dirty="0" err="1">
                <a:solidFill>
                  <a:srgbClr val="000000"/>
                </a:solidFill>
                <a:latin typeface="+mj-lt"/>
                <a:cs typeface="+mn-cs"/>
              </a:rPr>
              <a:t>Rabbat</a:t>
            </a:r>
            <a:r>
              <a:rPr lang="tr-TR" sz="1200" b="0" dirty="0">
                <a:solidFill>
                  <a:srgbClr val="000000"/>
                </a:solidFill>
                <a:latin typeface="+mj-lt"/>
                <a:cs typeface="+mn-cs"/>
              </a:rPr>
              <a:t>, </a:t>
            </a:r>
            <a:r>
              <a:rPr lang="tr-TR" sz="1200" b="0" dirty="0" err="1">
                <a:solidFill>
                  <a:srgbClr val="000000"/>
                </a:solidFill>
                <a:latin typeface="+mj-lt"/>
                <a:cs typeface="+mn-cs"/>
              </a:rPr>
              <a:t>Marin-Merdis</a:t>
            </a:r>
            <a:r>
              <a:rPr lang="tr-TR" sz="1200" b="0" dirty="0">
                <a:solidFill>
                  <a:srgbClr val="000000"/>
                </a:solidFill>
                <a:latin typeface="+mj-lt"/>
                <a:cs typeface="+mn-cs"/>
              </a:rPr>
              <a:t>, </a:t>
            </a:r>
            <a:r>
              <a:rPr lang="tr-TR" sz="1200" b="0" dirty="0" err="1">
                <a:solidFill>
                  <a:srgbClr val="000000"/>
                </a:solidFill>
                <a:latin typeface="+mj-lt"/>
                <a:cs typeface="+mn-cs"/>
              </a:rPr>
              <a:t>Anzavur</a:t>
            </a:r>
            <a:r>
              <a:rPr lang="tr-TR" sz="1200" b="0" dirty="0">
                <a:solidFill>
                  <a:srgbClr val="000000"/>
                </a:solidFill>
                <a:latin typeface="+mj-lt"/>
                <a:cs typeface="+mn-cs"/>
              </a:rPr>
              <a:t>.</a:t>
            </a:r>
          </a:p>
          <a:p>
            <a:pPr marL="171450" indent="-171450" eaLnBrk="0" hangingPunct="0">
              <a:lnSpc>
                <a:spcPct val="90000"/>
              </a:lnSpc>
              <a:buFont typeface="Arial" panose="020B0604020202020204" pitchFamily="34" charset="0"/>
              <a:buChar char="•"/>
              <a:defRPr/>
            </a:pPr>
            <a:r>
              <a:rPr lang="tr-TR" sz="1200" b="0" dirty="0">
                <a:solidFill>
                  <a:srgbClr val="000000"/>
                </a:solidFill>
                <a:latin typeface="+mj-lt"/>
                <a:cs typeface="+mn-cs"/>
              </a:rPr>
              <a:t>Mardin’de cami ve külliyeler: </a:t>
            </a:r>
            <a:r>
              <a:rPr lang="tr-TR" sz="1200" b="0" dirty="0">
                <a:latin typeface="+mj-lt"/>
                <a:cs typeface="+mn-cs"/>
              </a:rPr>
              <a:t>Şeyh Çabuk, Hamit, Şeyh </a:t>
            </a:r>
            <a:r>
              <a:rPr lang="tr-TR" sz="1200" b="0" dirty="0" err="1">
                <a:latin typeface="+mj-lt"/>
                <a:cs typeface="+mn-cs"/>
              </a:rPr>
              <a:t>Mahmud</a:t>
            </a:r>
            <a:r>
              <a:rPr lang="tr-TR" sz="1200" b="0" dirty="0">
                <a:latin typeface="+mj-lt"/>
                <a:cs typeface="+mn-cs"/>
              </a:rPr>
              <a:t> Türki (Şeyh Ali) Camii, Pamuk, Reyhaniye, Arap (Azap), </a:t>
            </a:r>
            <a:r>
              <a:rPr lang="tr-TR" sz="1200" b="0" dirty="0" err="1">
                <a:latin typeface="+mj-lt"/>
                <a:cs typeface="+mn-cs"/>
              </a:rPr>
              <a:t>Zairi</a:t>
            </a:r>
            <a:r>
              <a:rPr lang="tr-TR" sz="1200" b="0" dirty="0">
                <a:latin typeface="+mj-lt"/>
                <a:cs typeface="+mn-cs"/>
              </a:rPr>
              <a:t> (Şeyh Muhammed </a:t>
            </a:r>
            <a:r>
              <a:rPr lang="tr-TR" sz="1200" b="0" dirty="0" err="1">
                <a:latin typeface="+mj-lt"/>
                <a:cs typeface="+mn-cs"/>
              </a:rPr>
              <a:t>Ezzerar</a:t>
            </a:r>
            <a:r>
              <a:rPr lang="tr-TR" sz="1200" b="0" dirty="0">
                <a:latin typeface="+mj-lt"/>
                <a:cs typeface="+mn-cs"/>
              </a:rPr>
              <a:t>), Hacı Ömer (Halife), Ulu Cami (Cami-i Kebir), </a:t>
            </a:r>
            <a:r>
              <a:rPr lang="tr-TR" sz="1200" b="0" dirty="0" err="1">
                <a:latin typeface="+mj-lt"/>
                <a:cs typeface="+mn-cs"/>
              </a:rPr>
              <a:t>Abdüllatif</a:t>
            </a:r>
            <a:r>
              <a:rPr lang="tr-TR" sz="1200" b="0" dirty="0">
                <a:latin typeface="+mj-lt"/>
                <a:cs typeface="+mn-cs"/>
              </a:rPr>
              <a:t> (</a:t>
            </a:r>
            <a:r>
              <a:rPr lang="tr-TR" sz="1200" b="0" dirty="0" err="1">
                <a:latin typeface="+mj-lt"/>
                <a:cs typeface="+mn-cs"/>
              </a:rPr>
              <a:t>Latifiye</a:t>
            </a:r>
            <a:r>
              <a:rPr lang="tr-TR" sz="1200" b="0" dirty="0">
                <a:latin typeface="+mj-lt"/>
                <a:cs typeface="+mn-cs"/>
              </a:rPr>
              <a:t>), Melik Mahmut, </a:t>
            </a:r>
            <a:r>
              <a:rPr lang="tr-TR" sz="1200" b="0" dirty="0" err="1">
                <a:latin typeface="+mj-lt"/>
                <a:cs typeface="+mn-cs"/>
              </a:rPr>
              <a:t>Şehidiye</a:t>
            </a:r>
            <a:r>
              <a:rPr lang="tr-TR" sz="1200" b="0" dirty="0">
                <a:latin typeface="+mj-lt"/>
                <a:cs typeface="+mn-cs"/>
              </a:rPr>
              <a:t> Camii-Medresesi, Kızıltepe Ulu Camii, </a:t>
            </a:r>
            <a:r>
              <a:rPr lang="tr-TR" sz="1200" b="0" dirty="0" err="1">
                <a:latin typeface="+mj-lt"/>
                <a:cs typeface="+mn-cs"/>
              </a:rPr>
              <a:t>Eminüddin</a:t>
            </a:r>
            <a:r>
              <a:rPr lang="tr-TR" sz="1200" b="0" dirty="0">
                <a:latin typeface="+mj-lt"/>
                <a:cs typeface="+mn-cs"/>
              </a:rPr>
              <a:t> Külliyesi, Şeyh Kasım Halveti Türbe ve Mescidi, Zinciriye Medresesi, </a:t>
            </a:r>
            <a:r>
              <a:rPr lang="tr-TR" sz="1200" b="0" dirty="0" err="1">
                <a:latin typeface="+mj-lt"/>
                <a:cs typeface="+mn-cs"/>
              </a:rPr>
              <a:t>Sıttı</a:t>
            </a:r>
            <a:r>
              <a:rPr lang="tr-TR" sz="1200" b="0" dirty="0">
                <a:latin typeface="+mj-lt"/>
                <a:cs typeface="+mn-cs"/>
              </a:rPr>
              <a:t> </a:t>
            </a:r>
            <a:r>
              <a:rPr lang="tr-TR" sz="1200" b="0" dirty="0" err="1">
                <a:latin typeface="+mj-lt"/>
                <a:cs typeface="+mn-cs"/>
              </a:rPr>
              <a:t>Radviyye</a:t>
            </a:r>
            <a:r>
              <a:rPr lang="tr-TR" sz="1200" b="0" dirty="0">
                <a:latin typeface="+mj-lt"/>
                <a:cs typeface="+mn-cs"/>
              </a:rPr>
              <a:t> (</a:t>
            </a:r>
            <a:r>
              <a:rPr lang="tr-TR" sz="1200" b="0" dirty="0" err="1">
                <a:latin typeface="+mj-lt"/>
                <a:cs typeface="+mn-cs"/>
              </a:rPr>
              <a:t>Hatuniye</a:t>
            </a:r>
            <a:r>
              <a:rPr lang="tr-TR" sz="1200" b="0" dirty="0">
                <a:latin typeface="+mj-lt"/>
                <a:cs typeface="+mn-cs"/>
              </a:rPr>
              <a:t>) Medresesi, Şah Sultan Hatun Medresesi, Melik Mansur Medresesi, </a:t>
            </a:r>
            <a:r>
              <a:rPr lang="tr-TR" sz="1200" b="0" dirty="0" err="1">
                <a:latin typeface="+mj-lt"/>
                <a:cs typeface="+mn-cs"/>
              </a:rPr>
              <a:t>Altunboğa</a:t>
            </a:r>
            <a:r>
              <a:rPr lang="tr-TR" sz="1200" b="0" dirty="0">
                <a:latin typeface="+mj-lt"/>
                <a:cs typeface="+mn-cs"/>
              </a:rPr>
              <a:t> Medresesi, </a:t>
            </a:r>
            <a:r>
              <a:rPr lang="tr-TR" sz="1200" b="0" dirty="0" err="1">
                <a:latin typeface="+mj-lt"/>
                <a:cs typeface="+mn-cs"/>
              </a:rPr>
              <a:t>Kasımiye</a:t>
            </a:r>
            <a:r>
              <a:rPr lang="tr-TR" sz="1200" b="0" dirty="0">
                <a:latin typeface="+mj-lt"/>
                <a:cs typeface="+mn-cs"/>
              </a:rPr>
              <a:t> Medresesi. </a:t>
            </a:r>
          </a:p>
          <a:p>
            <a:pPr marL="171450" indent="-171450" eaLnBrk="0" hangingPunct="0">
              <a:lnSpc>
                <a:spcPct val="90000"/>
              </a:lnSpc>
              <a:buFont typeface="Arial" panose="020B0604020202020204" pitchFamily="34" charset="0"/>
              <a:buChar char="•"/>
              <a:defRPr/>
            </a:pPr>
            <a:r>
              <a:rPr lang="tr-TR" sz="1200" b="0" dirty="0">
                <a:solidFill>
                  <a:srgbClr val="000000"/>
                </a:solidFill>
                <a:latin typeface="+mj-lt"/>
                <a:cs typeface="+mn-cs"/>
              </a:rPr>
              <a:t>Mardin’de kilise ve manastırlar: </a:t>
            </a:r>
            <a:r>
              <a:rPr lang="tr-TR" sz="1200" b="0" dirty="0">
                <a:latin typeface="+mj-lt"/>
                <a:cs typeface="+mn-cs"/>
              </a:rPr>
              <a:t>Meryemana Kilisesi ve Patrikhanesi, Mor </a:t>
            </a:r>
            <a:r>
              <a:rPr lang="tr-TR" sz="1200" b="0" dirty="0" err="1">
                <a:latin typeface="+mj-lt"/>
                <a:cs typeface="+mn-cs"/>
              </a:rPr>
              <a:t>Mihayel</a:t>
            </a:r>
            <a:r>
              <a:rPr lang="tr-TR" sz="1200" b="0" dirty="0">
                <a:latin typeface="+mj-lt"/>
                <a:cs typeface="+mn-cs"/>
              </a:rPr>
              <a:t> Kilisesi ve Burç Manastırı, Mor </a:t>
            </a:r>
            <a:r>
              <a:rPr lang="tr-TR" sz="1200" b="0" dirty="0" err="1">
                <a:latin typeface="+mj-lt"/>
                <a:cs typeface="+mn-cs"/>
              </a:rPr>
              <a:t>Behnam</a:t>
            </a:r>
            <a:r>
              <a:rPr lang="tr-TR" sz="1200" b="0" dirty="0">
                <a:latin typeface="+mj-lt"/>
                <a:cs typeface="+mn-cs"/>
              </a:rPr>
              <a:t> (Kırklar) Kilisesi, Mor </a:t>
            </a:r>
            <a:r>
              <a:rPr lang="tr-TR" sz="1200" b="0" dirty="0" err="1">
                <a:latin typeface="+mj-lt"/>
                <a:cs typeface="+mn-cs"/>
              </a:rPr>
              <a:t>Petrus</a:t>
            </a:r>
            <a:r>
              <a:rPr lang="tr-TR" sz="1200" b="0" dirty="0">
                <a:latin typeface="+mj-lt"/>
                <a:cs typeface="+mn-cs"/>
              </a:rPr>
              <a:t> ve </a:t>
            </a:r>
            <a:r>
              <a:rPr lang="tr-TR" sz="1200" b="0" dirty="0" err="1">
                <a:latin typeface="+mj-lt"/>
                <a:cs typeface="+mn-cs"/>
              </a:rPr>
              <a:t>Pavlus</a:t>
            </a:r>
            <a:r>
              <a:rPr lang="tr-TR" sz="1200" b="0" dirty="0">
                <a:latin typeface="+mj-lt"/>
                <a:cs typeface="+mn-cs"/>
              </a:rPr>
              <a:t> Kilisesi, Mor </a:t>
            </a:r>
            <a:r>
              <a:rPr lang="tr-TR" sz="1200" b="0" dirty="0" err="1">
                <a:latin typeface="+mj-lt"/>
                <a:cs typeface="+mn-cs"/>
              </a:rPr>
              <a:t>İliyo</a:t>
            </a:r>
            <a:r>
              <a:rPr lang="tr-TR" sz="1200" b="0" dirty="0">
                <a:latin typeface="+mj-lt"/>
                <a:cs typeface="+mn-cs"/>
              </a:rPr>
              <a:t> Kilisesi, Mor Yusuf Kilisesi (</a:t>
            </a:r>
            <a:r>
              <a:rPr lang="tr-TR" sz="1200" b="0" dirty="0" err="1">
                <a:latin typeface="+mj-lt"/>
                <a:cs typeface="+mn-cs"/>
              </a:rPr>
              <a:t>Surp</a:t>
            </a:r>
            <a:r>
              <a:rPr lang="tr-TR" sz="1200" b="0" dirty="0">
                <a:latin typeface="+mj-lt"/>
                <a:cs typeface="+mn-cs"/>
              </a:rPr>
              <a:t> </a:t>
            </a:r>
            <a:r>
              <a:rPr lang="tr-TR" sz="1200" b="0" dirty="0" err="1">
                <a:latin typeface="+mj-lt"/>
                <a:cs typeface="+mn-cs"/>
              </a:rPr>
              <a:t>Hovsep</a:t>
            </a:r>
            <a:r>
              <a:rPr lang="tr-TR" sz="1200" b="0" dirty="0">
                <a:latin typeface="+mj-lt"/>
                <a:cs typeface="+mn-cs"/>
              </a:rPr>
              <a:t>), </a:t>
            </a:r>
            <a:r>
              <a:rPr lang="tr-TR" sz="1200" b="0" dirty="0" err="1">
                <a:latin typeface="+mj-lt"/>
                <a:cs typeface="+mn-cs"/>
              </a:rPr>
              <a:t>İzozoel</a:t>
            </a:r>
            <a:r>
              <a:rPr lang="tr-TR" sz="1200" b="0" dirty="0">
                <a:latin typeface="+mj-lt"/>
                <a:cs typeface="+mn-cs"/>
              </a:rPr>
              <a:t> Kilisesi, Mor </a:t>
            </a:r>
            <a:r>
              <a:rPr lang="tr-TR" sz="1200" b="0" dirty="0" err="1">
                <a:latin typeface="+mj-lt"/>
                <a:cs typeface="+mn-cs"/>
              </a:rPr>
              <a:t>Stefanos</a:t>
            </a:r>
            <a:r>
              <a:rPr lang="tr-TR" sz="1200" b="0" dirty="0">
                <a:latin typeface="+mj-lt"/>
                <a:cs typeface="+mn-cs"/>
              </a:rPr>
              <a:t> Kilisesi, </a:t>
            </a:r>
            <a:r>
              <a:rPr lang="tr-TR" sz="1200" b="0" dirty="0" err="1">
                <a:latin typeface="+mj-lt"/>
                <a:cs typeface="+mn-cs"/>
              </a:rPr>
              <a:t>Hammara</a:t>
            </a:r>
            <a:r>
              <a:rPr lang="tr-TR" sz="1200" b="0" dirty="0">
                <a:latin typeface="+mj-lt"/>
                <a:cs typeface="+mn-cs"/>
              </a:rPr>
              <a:t> Manastırı, Mor </a:t>
            </a:r>
            <a:r>
              <a:rPr lang="tr-TR" sz="1200" b="0" dirty="0" err="1">
                <a:latin typeface="+mj-lt"/>
                <a:cs typeface="+mn-cs"/>
              </a:rPr>
              <a:t>Dimet</a:t>
            </a:r>
            <a:r>
              <a:rPr lang="tr-TR" sz="1200" b="0" dirty="0">
                <a:latin typeface="+mj-lt"/>
                <a:cs typeface="+mn-cs"/>
              </a:rPr>
              <a:t> Manastırı, </a:t>
            </a:r>
            <a:r>
              <a:rPr lang="tr-TR" sz="1200" b="0" dirty="0" err="1">
                <a:latin typeface="+mj-lt"/>
                <a:cs typeface="+mn-cs"/>
              </a:rPr>
              <a:t>Deyrülzeferan</a:t>
            </a:r>
            <a:r>
              <a:rPr lang="tr-TR" sz="1200" b="0" dirty="0">
                <a:latin typeface="+mj-lt"/>
                <a:cs typeface="+mn-cs"/>
              </a:rPr>
              <a:t> Manastırı, Mor Evgin Manastırı, Meryem Ana Manastırı, Mor </a:t>
            </a:r>
            <a:r>
              <a:rPr lang="tr-TR" sz="1200" b="0" dirty="0" err="1">
                <a:latin typeface="+mj-lt"/>
                <a:cs typeface="+mn-cs"/>
              </a:rPr>
              <a:t>Cırcıs</a:t>
            </a:r>
            <a:r>
              <a:rPr lang="tr-TR" sz="1200" b="0" dirty="0">
                <a:latin typeface="+mj-lt"/>
                <a:cs typeface="+mn-cs"/>
              </a:rPr>
              <a:t> Manastırı, Mor Yakup Manastırı, </a:t>
            </a:r>
            <a:r>
              <a:rPr lang="tr-TR" sz="1200" b="0" dirty="0" err="1">
                <a:latin typeface="+mj-lt"/>
                <a:cs typeface="+mn-cs"/>
              </a:rPr>
              <a:t>Deyrulumur</a:t>
            </a:r>
            <a:r>
              <a:rPr lang="tr-TR" sz="1200" b="0" dirty="0">
                <a:latin typeface="+mj-lt"/>
                <a:cs typeface="+mn-cs"/>
              </a:rPr>
              <a:t> (Mor </a:t>
            </a:r>
            <a:r>
              <a:rPr lang="tr-TR" sz="1200" b="0" dirty="0" err="1">
                <a:latin typeface="+mj-lt"/>
                <a:cs typeface="+mn-cs"/>
              </a:rPr>
              <a:t>Gabriel</a:t>
            </a:r>
            <a:r>
              <a:rPr lang="tr-TR" sz="1200" b="0" dirty="0">
                <a:latin typeface="+mj-lt"/>
                <a:cs typeface="+mn-cs"/>
              </a:rPr>
              <a:t>) Manastırı.</a:t>
            </a:r>
          </a:p>
          <a:p>
            <a:pPr marL="171450" indent="-171450" eaLnBrk="0" hangingPunct="0">
              <a:lnSpc>
                <a:spcPct val="90000"/>
              </a:lnSpc>
              <a:buFont typeface="Arial" panose="020B0604020202020204" pitchFamily="34" charset="0"/>
              <a:buChar char="•"/>
              <a:defRPr/>
            </a:pPr>
            <a:r>
              <a:rPr lang="tr-TR" sz="1200" b="0" dirty="0">
                <a:latin typeface="+mj-lt"/>
                <a:cs typeface="+mn-cs"/>
              </a:rPr>
              <a:t>Mardin’de çarşılar: </a:t>
            </a:r>
            <a:r>
              <a:rPr lang="tr-TR" sz="1200" b="0" dirty="0" err="1">
                <a:latin typeface="+mj-lt"/>
                <a:cs typeface="+mn-cs"/>
              </a:rPr>
              <a:t>Kayseriyye</a:t>
            </a:r>
            <a:r>
              <a:rPr lang="tr-TR" sz="1200" b="0" dirty="0">
                <a:latin typeface="+mj-lt"/>
                <a:cs typeface="+mn-cs"/>
              </a:rPr>
              <a:t> (</a:t>
            </a:r>
            <a:r>
              <a:rPr lang="tr-TR" sz="1200" b="0" dirty="0" err="1">
                <a:latin typeface="+mj-lt"/>
                <a:cs typeface="+mn-cs"/>
              </a:rPr>
              <a:t>Bezestan</a:t>
            </a:r>
            <a:r>
              <a:rPr lang="tr-TR" sz="1200" b="0" dirty="0">
                <a:latin typeface="+mj-lt"/>
                <a:cs typeface="+mn-cs"/>
              </a:rPr>
              <a:t>), Revaklı Çarşı.</a:t>
            </a:r>
          </a:p>
          <a:p>
            <a:pPr marL="171450" indent="-171450" eaLnBrk="0" hangingPunct="0">
              <a:lnSpc>
                <a:spcPct val="90000"/>
              </a:lnSpc>
              <a:buFont typeface="Arial" panose="020B0604020202020204" pitchFamily="34" charset="0"/>
              <a:buChar char="•"/>
              <a:defRPr/>
            </a:pPr>
            <a:r>
              <a:rPr lang="tr-TR" sz="1200" b="0" dirty="0">
                <a:latin typeface="+mj-lt"/>
                <a:cs typeface="+mn-cs"/>
              </a:rPr>
              <a:t>Mardin’de hamamlar: </a:t>
            </a:r>
            <a:r>
              <a:rPr lang="tr-TR" sz="1200" b="0" dirty="0" err="1">
                <a:latin typeface="+mj-lt"/>
                <a:cs typeface="+mn-cs"/>
              </a:rPr>
              <a:t>Radviyye</a:t>
            </a:r>
            <a:r>
              <a:rPr lang="tr-TR" sz="1200" b="0" dirty="0">
                <a:latin typeface="+mj-lt"/>
                <a:cs typeface="+mn-cs"/>
              </a:rPr>
              <a:t>, Ulu Cami Hamamı.</a:t>
            </a:r>
          </a:p>
          <a:p>
            <a:pPr marL="171450" indent="-171450" eaLnBrk="0" hangingPunct="0">
              <a:lnSpc>
                <a:spcPct val="90000"/>
              </a:lnSpc>
              <a:buFont typeface="Arial" panose="020B0604020202020204" pitchFamily="34" charset="0"/>
              <a:buChar char="•"/>
              <a:defRPr/>
            </a:pPr>
            <a:r>
              <a:rPr lang="tr-TR" sz="1200" b="0" dirty="0">
                <a:latin typeface="+mj-lt"/>
                <a:cs typeface="+mn-cs"/>
              </a:rPr>
              <a:t>Mardin’de mağaralar: </a:t>
            </a:r>
            <a:r>
              <a:rPr lang="tr-TR" sz="1200" b="0" dirty="0" err="1">
                <a:latin typeface="+mj-lt"/>
                <a:cs typeface="+mn-cs"/>
              </a:rPr>
              <a:t>Gızzelin</a:t>
            </a:r>
            <a:r>
              <a:rPr lang="tr-TR" sz="1200" b="0" dirty="0">
                <a:latin typeface="+mj-lt"/>
                <a:cs typeface="+mn-cs"/>
              </a:rPr>
              <a:t> (İplik Dokuma), Midyat </a:t>
            </a:r>
            <a:r>
              <a:rPr lang="tr-TR" sz="1200" b="0" dirty="0" err="1">
                <a:latin typeface="+mj-lt"/>
                <a:cs typeface="+mn-cs"/>
              </a:rPr>
              <a:t>Linveyri</a:t>
            </a:r>
            <a:r>
              <a:rPr lang="tr-TR" sz="1200" b="0" dirty="0">
                <a:latin typeface="+mj-lt"/>
                <a:cs typeface="+mn-cs"/>
              </a:rPr>
              <a:t> Şifa Mağarası, Mardin </a:t>
            </a:r>
            <a:r>
              <a:rPr lang="tr-TR" sz="1200" b="0" dirty="0" err="1">
                <a:latin typeface="+mj-lt"/>
                <a:cs typeface="+mn-cs"/>
              </a:rPr>
              <a:t>Şakolin</a:t>
            </a:r>
            <a:r>
              <a:rPr lang="tr-TR" sz="1200" b="0" dirty="0">
                <a:latin typeface="+mj-lt"/>
                <a:cs typeface="+mn-cs"/>
              </a:rPr>
              <a:t> ve </a:t>
            </a:r>
            <a:r>
              <a:rPr lang="tr-TR" sz="1200" b="0" dirty="0" err="1">
                <a:latin typeface="+mj-lt"/>
                <a:cs typeface="+mn-cs"/>
              </a:rPr>
              <a:t>Firiye</a:t>
            </a:r>
            <a:r>
              <a:rPr lang="tr-TR" sz="1200" b="0" dirty="0">
                <a:latin typeface="+mj-lt"/>
                <a:cs typeface="+mn-cs"/>
              </a:rPr>
              <a:t>, Midyat </a:t>
            </a:r>
            <a:r>
              <a:rPr lang="tr-TR" sz="1200" b="0" dirty="0" err="1">
                <a:latin typeface="+mj-lt"/>
                <a:cs typeface="+mn-cs"/>
              </a:rPr>
              <a:t>Kefilsannur</a:t>
            </a:r>
            <a:r>
              <a:rPr lang="tr-TR" sz="1200" b="0" dirty="0">
                <a:latin typeface="+mj-lt"/>
                <a:cs typeface="+mn-cs"/>
              </a:rPr>
              <a:t>, Midyat </a:t>
            </a:r>
            <a:r>
              <a:rPr lang="tr-TR" sz="1200" b="0" dirty="0" err="1">
                <a:latin typeface="+mj-lt"/>
                <a:cs typeface="+mn-cs"/>
              </a:rPr>
              <a:t>Şenköy</a:t>
            </a:r>
            <a:r>
              <a:rPr lang="tr-TR" sz="1200" b="0" dirty="0">
                <a:latin typeface="+mj-lt"/>
                <a:cs typeface="+mn-cs"/>
              </a:rPr>
              <a:t> </a:t>
            </a:r>
            <a:r>
              <a:rPr lang="tr-TR" sz="1200" b="0" dirty="0" err="1">
                <a:latin typeface="+mj-lt"/>
                <a:cs typeface="+mn-cs"/>
              </a:rPr>
              <a:t>Kefilmelep</a:t>
            </a:r>
            <a:r>
              <a:rPr lang="tr-TR" sz="1200" b="0" dirty="0">
                <a:latin typeface="+mj-lt"/>
                <a:cs typeface="+mn-cs"/>
              </a:rPr>
              <a:t>, </a:t>
            </a:r>
            <a:r>
              <a:rPr lang="tr-TR" sz="1200" b="0" dirty="0" err="1">
                <a:latin typeface="+mj-lt"/>
                <a:cs typeface="+mn-cs"/>
              </a:rPr>
              <a:t>Kefilmardin</a:t>
            </a:r>
            <a:r>
              <a:rPr lang="tr-TR" sz="1200" b="0" dirty="0">
                <a:latin typeface="+mj-lt"/>
                <a:cs typeface="+mn-cs"/>
              </a:rPr>
              <a:t>, Midyat </a:t>
            </a:r>
            <a:r>
              <a:rPr lang="tr-TR" sz="1200" b="0" dirty="0" err="1">
                <a:latin typeface="+mj-lt"/>
                <a:cs typeface="+mn-cs"/>
              </a:rPr>
              <a:t>Hapisnas</a:t>
            </a:r>
            <a:r>
              <a:rPr lang="tr-TR" sz="1200" b="0" dirty="0">
                <a:latin typeface="+mj-lt"/>
                <a:cs typeface="+mn-cs"/>
              </a:rPr>
              <a:t>, Midyat </a:t>
            </a:r>
            <a:r>
              <a:rPr lang="tr-TR" sz="1200" b="0" dirty="0" err="1">
                <a:latin typeface="+mj-lt"/>
                <a:cs typeface="+mn-cs"/>
              </a:rPr>
              <a:t>Tınat</a:t>
            </a:r>
            <a:r>
              <a:rPr lang="tr-TR" sz="1200" b="0" dirty="0">
                <a:latin typeface="+mj-lt"/>
                <a:cs typeface="+mn-cs"/>
              </a:rPr>
              <a:t>, Savur </a:t>
            </a:r>
            <a:r>
              <a:rPr lang="tr-TR" sz="1200" b="0" dirty="0" err="1">
                <a:latin typeface="+mj-lt"/>
                <a:cs typeface="+mn-cs"/>
              </a:rPr>
              <a:t>Kıllıt</a:t>
            </a:r>
            <a:r>
              <a:rPr lang="tr-TR" sz="1200" b="0" dirty="0">
                <a:latin typeface="+mj-lt"/>
                <a:cs typeface="+mn-cs"/>
              </a:rPr>
              <a:t>, Kızıltepe </a:t>
            </a:r>
            <a:r>
              <a:rPr lang="tr-TR" sz="1200" b="0" dirty="0" err="1">
                <a:latin typeface="+mj-lt"/>
                <a:cs typeface="+mn-cs"/>
              </a:rPr>
              <a:t>Hanika</a:t>
            </a:r>
            <a:r>
              <a:rPr lang="tr-TR" sz="1200" b="0" dirty="0">
                <a:latin typeface="+mj-lt"/>
                <a:cs typeface="+mn-cs"/>
              </a:rPr>
              <a:t> ve Salah, Nusaybin </a:t>
            </a:r>
            <a:r>
              <a:rPr lang="tr-TR" sz="1200" b="0" dirty="0" err="1">
                <a:latin typeface="+mj-lt"/>
                <a:cs typeface="+mn-cs"/>
              </a:rPr>
              <a:t>Hessinmeryem</a:t>
            </a:r>
            <a:r>
              <a:rPr lang="tr-TR" sz="1200" b="0" dirty="0">
                <a:latin typeface="+mj-lt"/>
                <a:cs typeface="+mn-cs"/>
              </a:rPr>
              <a:t> ve </a:t>
            </a:r>
            <a:r>
              <a:rPr lang="tr-TR" sz="1200" b="0" dirty="0" err="1">
                <a:latin typeface="+mj-lt"/>
                <a:cs typeface="+mn-cs"/>
              </a:rPr>
              <a:t>Sercahan</a:t>
            </a:r>
            <a:r>
              <a:rPr lang="tr-TR" sz="1200" b="0" dirty="0">
                <a:latin typeface="+mj-lt"/>
                <a:cs typeface="+mn-cs"/>
              </a:rPr>
              <a:t>, Mazıdağı </a:t>
            </a:r>
            <a:r>
              <a:rPr lang="tr-TR" sz="1200" b="0" dirty="0" err="1">
                <a:latin typeface="+mj-lt"/>
                <a:cs typeface="+mn-cs"/>
              </a:rPr>
              <a:t>Gümüşyuva</a:t>
            </a:r>
            <a:r>
              <a:rPr lang="tr-TR" sz="1200" b="0" dirty="0">
                <a:latin typeface="+mj-lt"/>
                <a:cs typeface="+mn-cs"/>
              </a:rPr>
              <a:t> ve </a:t>
            </a:r>
            <a:r>
              <a:rPr lang="tr-TR" sz="1200" b="0" dirty="0" err="1">
                <a:latin typeface="+mj-lt"/>
                <a:cs typeface="+mn-cs"/>
              </a:rPr>
              <a:t>Avrıhan</a:t>
            </a:r>
            <a:r>
              <a:rPr lang="tr-TR" sz="1200" b="0" dirty="0">
                <a:latin typeface="+mj-lt"/>
                <a:cs typeface="+mn-cs"/>
              </a:rPr>
              <a:t>, Derik Derinsu, </a:t>
            </a:r>
            <a:r>
              <a:rPr lang="tr-TR" sz="1200" b="0" dirty="0" err="1">
                <a:latin typeface="+mj-lt"/>
                <a:cs typeface="+mn-cs"/>
              </a:rPr>
              <a:t>Dırkıp</a:t>
            </a:r>
            <a:r>
              <a:rPr lang="tr-TR" sz="1200" b="0" dirty="0">
                <a:latin typeface="+mj-lt"/>
                <a:cs typeface="+mn-cs"/>
              </a:rPr>
              <a:t>, Haramiye.</a:t>
            </a:r>
          </a:p>
          <a:p>
            <a:pPr marL="171450" indent="-171450" eaLnBrk="0" hangingPunct="0">
              <a:lnSpc>
                <a:spcPct val="90000"/>
              </a:lnSpc>
              <a:buFont typeface="Arial" panose="020B0604020202020204" pitchFamily="34" charset="0"/>
              <a:buChar char="•"/>
              <a:defRPr/>
            </a:pPr>
            <a:r>
              <a:rPr lang="tr-TR" sz="1200" b="0" dirty="0">
                <a:latin typeface="+mj-lt"/>
                <a:cs typeface="+mn-cs"/>
              </a:rPr>
              <a:t>Mardin, temel malzemesi kolay işlenebilen sarı kalker taşı olan ve çeşitli motiflerle bezenen geleneksel evleriyle de ünlüdür. Çok sayıda tarihi evin yer aldığı merkez yerleşim, 1979 yılında kentsel SİT ilan edilmiştir.</a:t>
            </a:r>
          </a:p>
          <a:p>
            <a:pPr marL="171450" indent="-171450" eaLnBrk="0" hangingPunct="0">
              <a:lnSpc>
                <a:spcPct val="90000"/>
              </a:lnSpc>
              <a:buFont typeface="Arial" panose="020B0604020202020204" pitchFamily="34" charset="0"/>
              <a:buChar char="•"/>
              <a:defRPr/>
            </a:pPr>
            <a:r>
              <a:rPr lang="tr-TR" sz="1200" b="0" dirty="0">
                <a:latin typeface="+mj-lt"/>
                <a:cs typeface="+mn-cs"/>
              </a:rPr>
              <a:t>Mardin gibi bir müze şehri olan Midyat, Mardin'den yaklaşık 1.5 saat uzaklıktadır. Mardin'e benzer evlerin, taş konakların, kemerli geçitlerin, minare gibi yükselen çan kuleleriyle Süryani kiliselerinin yer aldığı Midyat, bir ortaçağ şehrini andırır. Midyat, Mardin’de yoğun ziyaret edilen ilçelerdendir.</a:t>
            </a:r>
          </a:p>
        </p:txBody>
      </p:sp>
      <p:sp>
        <p:nvSpPr>
          <p:cNvPr id="1223949"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CF7D95DA-0FD3-49C0-AEB0-7B60B4CB4E59}" type="slidenum">
              <a:rPr lang="en-US"/>
              <a:pPr/>
              <a:t>39</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7463" name="Object 23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7474" name="think-cell Slide" r:id="rId5" imgW="360" imgH="360" progId="">
                  <p:embed/>
                </p:oleObj>
              </mc:Choice>
              <mc:Fallback>
                <p:oleObj name="think-cell Slide" r:id="rId5" imgW="360" imgH="360" progId="">
                  <p:embed/>
                  <p:pic>
                    <p:nvPicPr>
                      <p:cNvPr id="0" name="Picture 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lnSpc>
                <a:spcPct val="140000"/>
              </a:lnSpc>
              <a:defRPr/>
            </a:pPr>
            <a:endParaRPr lang="tr-TR" sz="2800" dirty="0">
              <a:solidFill>
                <a:schemeClr val="bg1"/>
              </a:solidFill>
              <a:latin typeface="Book Antiqua"/>
              <a:cs typeface="Arial"/>
              <a:sym typeface="Book Antiqua"/>
            </a:endParaRPr>
          </a:p>
        </p:txBody>
      </p:sp>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247466" name="Title 2"/>
          <p:cNvSpPr>
            <a:spLocks noGrp="1"/>
          </p:cNvSpPr>
          <p:nvPr>
            <p:ph type="ctrTitle"/>
          </p:nvPr>
        </p:nvSpPr>
        <p:spPr>
          <a:xfrm>
            <a:off x="1600200" y="1219200"/>
            <a:ext cx="6704013" cy="1143000"/>
          </a:xfrm>
        </p:spPr>
        <p:txBody>
          <a:bodyPr/>
          <a:lstStyle/>
          <a:p>
            <a:pPr eaLnBrk="1" hangingPunct="1"/>
            <a:r>
              <a:rPr lang="tr-TR" altLang="tr-TR" sz="2800" smtClean="0"/>
              <a:t>7) Mardin’de eğitim</a:t>
            </a:r>
            <a:endParaRPr lang="en-US" altLang="tr-TR"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400" name="Object 24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4459" name="think-cell Slide" r:id="rId32" imgW="360" imgH="360" progId="">
                  <p:embed/>
                </p:oleObj>
              </mc:Choice>
              <mc:Fallback>
                <p:oleObj name="think-cell Slide" r:id="rId32" imgW="360" imgH="360" progId="">
                  <p:embed/>
                  <p:pic>
                    <p:nvPicPr>
                      <p:cNvPr id="0" name="Picture 24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4429" name="Dikdörtgen 6" hidden="1"/>
          <p:cNvSpPr>
            <a:spLocks noChangeArrowheads="1"/>
          </p:cNvSpPr>
          <p:nvPr>
            <p:custDataLst>
              <p:tags r:id="rId3"/>
            </p:custDataLst>
          </p:nvPr>
        </p:nvSpPr>
        <p:spPr bwMode="auto">
          <a:xfrm>
            <a:off x="0" y="0"/>
            <a:ext cx="171450" cy="158750"/>
          </a:xfrm>
          <a:prstGeom prst="rect">
            <a:avLst/>
          </a:prstGeom>
          <a:solidFill>
            <a:schemeClr val="accent1"/>
          </a:solidFill>
          <a:ln w="9525" algn="ctr">
            <a:solidFill>
              <a:schemeClr val="tx1"/>
            </a:solidFill>
            <a:round/>
            <a:headEnd/>
            <a:tailEnd/>
          </a:ln>
        </p:spPr>
        <p:txBody>
          <a:bodyPr wrap="none" lIns="0" tIns="0" rIns="0" bIns="0"/>
          <a:lstStyle/>
          <a:p>
            <a:endParaRPr lang="tr-TR" sz="2800">
              <a:solidFill>
                <a:srgbClr val="000000"/>
              </a:solidFill>
              <a:latin typeface="Book Antiqua" pitchFamily="18" charset="0"/>
              <a:cs typeface="Tahoma" pitchFamily="34" charset="0"/>
              <a:sym typeface="Book Antiqua" pitchFamily="18" charset="0"/>
            </a:endParaRPr>
          </a:p>
        </p:txBody>
      </p:sp>
      <p:sp>
        <p:nvSpPr>
          <p:cNvPr id="1244430" name="Metin kutusu 3"/>
          <p:cNvSpPr txBox="1">
            <a:spLocks noChangeArrowheads="1"/>
          </p:cNvSpPr>
          <p:nvPr/>
        </p:nvSpPr>
        <p:spPr bwMode="auto">
          <a:xfrm>
            <a:off x="385763" y="6421438"/>
            <a:ext cx="4483100" cy="261937"/>
          </a:xfrm>
          <a:prstGeom prst="rect">
            <a:avLst/>
          </a:prstGeom>
          <a:noFill/>
          <a:ln w="9525">
            <a:noFill/>
            <a:miter lim="800000"/>
            <a:headEnd/>
            <a:tailEnd/>
          </a:ln>
        </p:spPr>
        <p:txBody>
          <a:bodyPr>
            <a:spAutoFit/>
          </a:bodyPr>
          <a:lstStyle/>
          <a:p>
            <a:r>
              <a:rPr lang="tr-TR" b="0">
                <a:solidFill>
                  <a:srgbClr val="000000"/>
                </a:solidFill>
                <a:latin typeface="Tahoma" pitchFamily="34" charset="0"/>
                <a:cs typeface="Tahoma" pitchFamily="34" charset="0"/>
              </a:rPr>
              <a:t>Kaynak: MAÜ, İstatistikler, 16.05.2019.</a:t>
            </a:r>
          </a:p>
        </p:txBody>
      </p:sp>
      <p:sp>
        <p:nvSpPr>
          <p:cNvPr id="1244431" name="Başlık 1"/>
          <p:cNvSpPr>
            <a:spLocks noGrp="1"/>
          </p:cNvSpPr>
          <p:nvPr>
            <p:ph type="title"/>
          </p:nvPr>
        </p:nvSpPr>
        <p:spPr>
          <a:xfrm>
            <a:off x="368300" y="320675"/>
            <a:ext cx="9197975" cy="931863"/>
          </a:xfrm>
        </p:spPr>
        <p:txBody>
          <a:bodyPr/>
          <a:lstStyle/>
          <a:p>
            <a:pPr rtl="0" eaLnBrk="1" hangingPunct="1"/>
            <a:r>
              <a:rPr lang="tr-TR" sz="2600" smtClean="0"/>
              <a:t>Mardin Artuklu (MAÜ), 2008’de kurulan genç bir üniversite olmasına rağmen istikrarlı biçimde gelişimini sürdürüyor.</a:t>
            </a:r>
          </a:p>
        </p:txBody>
      </p:sp>
      <p:sp>
        <p:nvSpPr>
          <p:cNvPr id="1244432" name="Metin kutusu 16"/>
          <p:cNvSpPr txBox="1">
            <a:spLocks noChangeArrowheads="1"/>
          </p:cNvSpPr>
          <p:nvPr/>
        </p:nvSpPr>
        <p:spPr bwMode="auto">
          <a:xfrm>
            <a:off x="4860925" y="1360488"/>
            <a:ext cx="4945063" cy="261937"/>
          </a:xfrm>
          <a:prstGeom prst="rect">
            <a:avLst/>
          </a:prstGeom>
          <a:solidFill>
            <a:srgbClr val="002060"/>
          </a:solidFill>
          <a:ln w="9525">
            <a:noFill/>
            <a:miter lim="800000"/>
            <a:headEnd/>
            <a:tailEnd/>
          </a:ln>
        </p:spPr>
        <p:txBody>
          <a:bodyPr>
            <a:spAutoFit/>
          </a:bodyPr>
          <a:lstStyle/>
          <a:p>
            <a:pPr algn="ctr"/>
            <a:r>
              <a:rPr lang="tr-TR">
                <a:solidFill>
                  <a:schemeClr val="bg1"/>
                </a:solidFill>
                <a:latin typeface="Book Antiqua" pitchFamily="18" charset="0"/>
                <a:cs typeface="Tahoma" pitchFamily="34" charset="0"/>
              </a:rPr>
              <a:t>MAÜ’de Akademik Personel sayısı  (kişi, 2009-19)</a:t>
            </a:r>
          </a:p>
        </p:txBody>
      </p:sp>
      <p:sp>
        <p:nvSpPr>
          <p:cNvPr id="1244433" name="Metin kutusu 17"/>
          <p:cNvSpPr txBox="1">
            <a:spLocks noChangeArrowheads="1"/>
          </p:cNvSpPr>
          <p:nvPr/>
        </p:nvSpPr>
        <p:spPr bwMode="auto">
          <a:xfrm>
            <a:off x="4897438" y="4311650"/>
            <a:ext cx="4899025" cy="261938"/>
          </a:xfrm>
          <a:prstGeom prst="rect">
            <a:avLst/>
          </a:prstGeom>
          <a:solidFill>
            <a:srgbClr val="002060"/>
          </a:solidFill>
          <a:ln w="9525">
            <a:noFill/>
            <a:miter lim="800000"/>
            <a:headEnd/>
            <a:tailEnd/>
          </a:ln>
        </p:spPr>
        <p:txBody>
          <a:bodyPr>
            <a:spAutoFit/>
          </a:bodyPr>
          <a:lstStyle/>
          <a:p>
            <a:pPr algn="ctr"/>
            <a:r>
              <a:rPr lang="tr-TR">
                <a:solidFill>
                  <a:schemeClr val="bg1"/>
                </a:solidFill>
                <a:latin typeface="Book Antiqua" pitchFamily="18" charset="0"/>
                <a:cs typeface="Tahoma" pitchFamily="34" charset="0"/>
              </a:rPr>
              <a:t>MAÜ’de İdari Personel sayısı  (kişi, 2009-19)</a:t>
            </a:r>
          </a:p>
        </p:txBody>
      </p:sp>
      <p:graphicFrame>
        <p:nvGraphicFramePr>
          <p:cNvPr id="1244406" name="Chart 3"/>
          <p:cNvGraphicFramePr>
            <a:graphicFrameLocks/>
          </p:cNvGraphicFramePr>
          <p:nvPr>
            <p:custDataLst>
              <p:tags r:id="rId4"/>
            </p:custDataLst>
          </p:nvPr>
        </p:nvGraphicFramePr>
        <p:xfrm>
          <a:off x="4818063" y="2038350"/>
          <a:ext cx="4789487" cy="1333500"/>
        </p:xfrm>
        <a:graphic>
          <a:graphicData uri="http://schemas.openxmlformats.org/presentationml/2006/ole">
            <mc:AlternateContent xmlns:mc="http://schemas.openxmlformats.org/markup-compatibility/2006">
              <mc:Choice xmlns:v="urn:schemas-microsoft-com:vml" Requires="v">
                <p:oleObj spid="_x0000_s1244460" r:id="rId34" imgW="4791871" imgH="1335140" progId="Excel.Chart.8">
                  <p:embed/>
                </p:oleObj>
              </mc:Choice>
              <mc:Fallback>
                <p:oleObj r:id="rId34" imgW="4791871" imgH="1335140" progId="Excel.Chart.8">
                  <p:embed/>
                  <p:pic>
                    <p:nvPicPr>
                      <p:cNvPr id="0" name="Chart 3"/>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18063" y="2038350"/>
                        <a:ext cx="4789487"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4434" name="Rectangle 3"/>
          <p:cNvSpPr>
            <a:spLocks noGrp="1" noChangeArrowheads="1"/>
          </p:cNvSpPr>
          <p:nvPr>
            <p:custDataLst>
              <p:tags r:id="rId5"/>
            </p:custDataLst>
          </p:nvPr>
        </p:nvSpPr>
        <p:spPr bwMode="auto">
          <a:xfrm>
            <a:off x="7261225" y="3321050"/>
            <a:ext cx="696913" cy="274638"/>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2017</a:t>
            </a:r>
            <a:endParaRPr lang="tr-TR" sz="1200" b="0">
              <a:latin typeface="Tahoma" pitchFamily="34" charset="0"/>
              <a:cs typeface="Tahoma" pitchFamily="34" charset="0"/>
              <a:sym typeface="Tahoma" pitchFamily="34" charset="0"/>
            </a:endParaRPr>
          </a:p>
        </p:txBody>
      </p:sp>
      <p:sp>
        <p:nvSpPr>
          <p:cNvPr id="1244435" name="Rectangle 3"/>
          <p:cNvSpPr>
            <a:spLocks noGrp="1" noChangeArrowheads="1"/>
          </p:cNvSpPr>
          <p:nvPr>
            <p:custDataLst>
              <p:tags r:id="rId6"/>
            </p:custDataLst>
          </p:nvPr>
        </p:nvSpPr>
        <p:spPr bwMode="auto">
          <a:xfrm>
            <a:off x="4979988" y="3321050"/>
            <a:ext cx="620712" cy="182563"/>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2009</a:t>
            </a:r>
            <a:endParaRPr lang="tr-TR" sz="1200" b="0">
              <a:latin typeface="Tahoma" pitchFamily="34" charset="0"/>
              <a:cs typeface="Tahoma" pitchFamily="34" charset="0"/>
              <a:sym typeface="Tahoma" pitchFamily="34" charset="0"/>
            </a:endParaRPr>
          </a:p>
        </p:txBody>
      </p:sp>
      <p:sp>
        <p:nvSpPr>
          <p:cNvPr id="1244436" name="2 Metin Yer Tutucusu"/>
          <p:cNvSpPr>
            <a:spLocks noGrp="1"/>
          </p:cNvSpPr>
          <p:nvPr>
            <p:custDataLst>
              <p:tags r:id="rId7"/>
            </p:custDataLst>
          </p:nvPr>
        </p:nvSpPr>
        <p:spPr bwMode="gray">
          <a:xfrm>
            <a:off x="8856663" y="1833563"/>
            <a:ext cx="504825" cy="182562"/>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489</a:t>
            </a:r>
            <a:endParaRPr lang="tr-TR" sz="1200" b="0">
              <a:latin typeface="Tahoma" pitchFamily="34" charset="0"/>
              <a:cs typeface="Tahoma" pitchFamily="34" charset="0"/>
              <a:sym typeface="Tahoma" pitchFamily="34" charset="0"/>
            </a:endParaRPr>
          </a:p>
        </p:txBody>
      </p:sp>
      <p:sp>
        <p:nvSpPr>
          <p:cNvPr id="1244437" name="Rectangle 3"/>
          <p:cNvSpPr>
            <a:spLocks noGrp="1" noChangeArrowheads="1"/>
          </p:cNvSpPr>
          <p:nvPr>
            <p:custDataLst>
              <p:tags r:id="rId8"/>
            </p:custDataLst>
          </p:nvPr>
        </p:nvSpPr>
        <p:spPr bwMode="auto">
          <a:xfrm>
            <a:off x="5910263" y="3321050"/>
            <a:ext cx="465137" cy="182563"/>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2010</a:t>
            </a:r>
            <a:endParaRPr lang="tr-TR" sz="1200" b="0">
              <a:latin typeface="Tahoma" pitchFamily="34" charset="0"/>
              <a:cs typeface="Tahoma" pitchFamily="34" charset="0"/>
              <a:sym typeface="Tahoma" pitchFamily="34" charset="0"/>
            </a:endParaRPr>
          </a:p>
        </p:txBody>
      </p:sp>
      <p:sp>
        <p:nvSpPr>
          <p:cNvPr id="1244438" name="Rectangle 3"/>
          <p:cNvSpPr>
            <a:spLocks noGrp="1" noChangeArrowheads="1"/>
          </p:cNvSpPr>
          <p:nvPr>
            <p:custDataLst>
              <p:tags r:id="rId9"/>
            </p:custDataLst>
          </p:nvPr>
        </p:nvSpPr>
        <p:spPr bwMode="auto">
          <a:xfrm>
            <a:off x="6513513" y="3321050"/>
            <a:ext cx="704850" cy="182563"/>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2015</a:t>
            </a:r>
            <a:endParaRPr lang="tr-TR" sz="1200" b="0">
              <a:latin typeface="Tahoma" pitchFamily="34" charset="0"/>
              <a:cs typeface="Tahoma" pitchFamily="34" charset="0"/>
              <a:sym typeface="Tahoma" pitchFamily="34" charset="0"/>
            </a:endParaRPr>
          </a:p>
        </p:txBody>
      </p:sp>
      <p:sp>
        <p:nvSpPr>
          <p:cNvPr id="1244439" name="2 Metin Yer Tutucusu"/>
          <p:cNvSpPr>
            <a:spLocks noGrp="1"/>
          </p:cNvSpPr>
          <p:nvPr>
            <p:custDataLst>
              <p:tags r:id="rId10"/>
            </p:custDataLst>
          </p:nvPr>
        </p:nvSpPr>
        <p:spPr bwMode="gray">
          <a:xfrm>
            <a:off x="5062538" y="2738438"/>
            <a:ext cx="503237" cy="182562"/>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96</a:t>
            </a:r>
            <a:endParaRPr lang="tr-TR" sz="1200" b="0">
              <a:latin typeface="Tahoma" pitchFamily="34" charset="0"/>
              <a:cs typeface="Tahoma" pitchFamily="34" charset="0"/>
              <a:sym typeface="Tahoma" pitchFamily="34" charset="0"/>
            </a:endParaRPr>
          </a:p>
        </p:txBody>
      </p:sp>
      <p:sp>
        <p:nvSpPr>
          <p:cNvPr id="1244440" name="2 Metin Yer Tutucusu"/>
          <p:cNvSpPr>
            <a:spLocks noGrp="1"/>
          </p:cNvSpPr>
          <p:nvPr>
            <p:custDataLst>
              <p:tags r:id="rId11"/>
            </p:custDataLst>
          </p:nvPr>
        </p:nvSpPr>
        <p:spPr bwMode="gray">
          <a:xfrm>
            <a:off x="5800725" y="2549525"/>
            <a:ext cx="492125" cy="182563"/>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176</a:t>
            </a:r>
            <a:endParaRPr lang="tr-TR" sz="1200" b="0">
              <a:latin typeface="Tahoma" pitchFamily="34" charset="0"/>
              <a:cs typeface="Tahoma" pitchFamily="34" charset="0"/>
              <a:sym typeface="Tahoma" pitchFamily="34" charset="0"/>
            </a:endParaRPr>
          </a:p>
        </p:txBody>
      </p:sp>
      <p:sp>
        <p:nvSpPr>
          <p:cNvPr id="1244441" name="Rectangle 3"/>
          <p:cNvSpPr>
            <a:spLocks noGrp="1" noChangeArrowheads="1"/>
          </p:cNvSpPr>
          <p:nvPr>
            <p:custDataLst>
              <p:tags r:id="rId12"/>
            </p:custDataLst>
          </p:nvPr>
        </p:nvSpPr>
        <p:spPr bwMode="auto">
          <a:xfrm>
            <a:off x="8793163" y="3321050"/>
            <a:ext cx="633412" cy="390525"/>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sz="1200">
                <a:latin typeface="Tahoma" pitchFamily="34" charset="0"/>
                <a:cs typeface="Tahoma" pitchFamily="34" charset="0"/>
                <a:sym typeface="Tahoma" pitchFamily="34" charset="0"/>
              </a:rPr>
              <a:t>2019 (Mayıs)</a:t>
            </a:r>
          </a:p>
        </p:txBody>
      </p:sp>
      <p:sp>
        <p:nvSpPr>
          <p:cNvPr id="1244442" name="2 Metin Yer Tutucusu"/>
          <p:cNvSpPr>
            <a:spLocks noGrp="1"/>
          </p:cNvSpPr>
          <p:nvPr>
            <p:custDataLst>
              <p:tags r:id="rId13"/>
            </p:custDataLst>
          </p:nvPr>
        </p:nvSpPr>
        <p:spPr bwMode="gray">
          <a:xfrm>
            <a:off x="6567488" y="2093913"/>
            <a:ext cx="504825" cy="182562"/>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402</a:t>
            </a:r>
            <a:endParaRPr lang="tr-TR" sz="1200" b="0">
              <a:latin typeface="Tahoma" pitchFamily="34" charset="0"/>
              <a:cs typeface="Tahoma" pitchFamily="34" charset="0"/>
              <a:sym typeface="Tahoma" pitchFamily="34" charset="0"/>
            </a:endParaRPr>
          </a:p>
        </p:txBody>
      </p:sp>
      <p:sp>
        <p:nvSpPr>
          <p:cNvPr id="1244443" name="2 Metin Yer Tutucusu"/>
          <p:cNvSpPr>
            <a:spLocks noGrp="1"/>
          </p:cNvSpPr>
          <p:nvPr>
            <p:custDataLst>
              <p:tags r:id="rId14"/>
            </p:custDataLst>
          </p:nvPr>
        </p:nvSpPr>
        <p:spPr bwMode="gray">
          <a:xfrm>
            <a:off x="7326313" y="1911350"/>
            <a:ext cx="503237" cy="182563"/>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428</a:t>
            </a:r>
            <a:endParaRPr lang="tr-TR" sz="1200" b="0">
              <a:latin typeface="Tahoma" pitchFamily="34" charset="0"/>
              <a:cs typeface="Tahoma" pitchFamily="34" charset="0"/>
              <a:sym typeface="Tahoma" pitchFamily="34" charset="0"/>
            </a:endParaRPr>
          </a:p>
        </p:txBody>
      </p:sp>
      <p:sp>
        <p:nvSpPr>
          <p:cNvPr id="1244444" name="Rectangle 3"/>
          <p:cNvSpPr>
            <a:spLocks noGrp="1" noChangeArrowheads="1"/>
          </p:cNvSpPr>
          <p:nvPr>
            <p:custDataLst>
              <p:tags r:id="rId15"/>
            </p:custDataLst>
          </p:nvPr>
        </p:nvSpPr>
        <p:spPr bwMode="auto">
          <a:xfrm>
            <a:off x="5114925" y="6232525"/>
            <a:ext cx="579438" cy="182563"/>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2009</a:t>
            </a:r>
            <a:endParaRPr lang="tr-TR" sz="1200" b="0">
              <a:latin typeface="Tahoma" pitchFamily="34" charset="0"/>
              <a:cs typeface="Tahoma" pitchFamily="34" charset="0"/>
              <a:sym typeface="Tahoma" pitchFamily="34" charset="0"/>
            </a:endParaRPr>
          </a:p>
        </p:txBody>
      </p:sp>
      <p:sp>
        <p:nvSpPr>
          <p:cNvPr id="1244445" name="Rectangle 3"/>
          <p:cNvSpPr>
            <a:spLocks noGrp="1" noChangeArrowheads="1"/>
          </p:cNvSpPr>
          <p:nvPr>
            <p:custDataLst>
              <p:tags r:id="rId16"/>
            </p:custDataLst>
          </p:nvPr>
        </p:nvSpPr>
        <p:spPr bwMode="auto">
          <a:xfrm>
            <a:off x="8923338" y="6229350"/>
            <a:ext cx="633412" cy="365125"/>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2019</a:t>
            </a:r>
          </a:p>
          <a:p>
            <a:pPr algn="ctr" eaLnBrk="0" hangingPunct="0">
              <a:buClr>
                <a:srgbClr val="E60000"/>
              </a:buClr>
              <a:buSzPct val="85000"/>
              <a:buFont typeface="Wingdings" pitchFamily="2" charset="2"/>
              <a:buNone/>
            </a:pPr>
            <a:r>
              <a:rPr lang="tr-TR" sz="1200">
                <a:latin typeface="Tahoma" pitchFamily="34" charset="0"/>
                <a:cs typeface="Tahoma" pitchFamily="34" charset="0"/>
                <a:sym typeface="Tahoma" pitchFamily="34" charset="0"/>
              </a:rPr>
              <a:t>(Mayıs)</a:t>
            </a:r>
            <a:endParaRPr lang="tr-TR" sz="1200" b="0">
              <a:latin typeface="Tahoma" pitchFamily="34" charset="0"/>
              <a:cs typeface="Tahoma" pitchFamily="34" charset="0"/>
              <a:sym typeface="Tahoma" pitchFamily="34" charset="0"/>
            </a:endParaRPr>
          </a:p>
        </p:txBody>
      </p:sp>
      <p:sp>
        <p:nvSpPr>
          <p:cNvPr id="1244446" name="2 Metin Yer Tutucusu"/>
          <p:cNvSpPr>
            <a:spLocks noGrp="1"/>
          </p:cNvSpPr>
          <p:nvPr>
            <p:custDataLst>
              <p:tags r:id="rId17"/>
            </p:custDataLst>
          </p:nvPr>
        </p:nvSpPr>
        <p:spPr bwMode="gray">
          <a:xfrm>
            <a:off x="4973638" y="4706938"/>
            <a:ext cx="420687" cy="182562"/>
          </a:xfrm>
          <a:prstGeom prst="rect">
            <a:avLst/>
          </a:prstGeom>
          <a:noFill/>
          <a:ln w="9525">
            <a:noFill/>
            <a:miter lim="800000"/>
            <a:headEnd/>
            <a:tailEnd/>
          </a:ln>
        </p:spPr>
        <p:txBody>
          <a:bodyPr wrap="none" lIns="22225" tIns="0" rIns="22225" bIns="0" anchor="b"/>
          <a:lstStyle/>
          <a:p>
            <a:pPr algn="ctr">
              <a:buFont typeface="Arial" charset="0"/>
              <a:buNone/>
            </a:pPr>
            <a:endParaRPr lang="tr-TR" sz="1200" b="0">
              <a:latin typeface="Tahoma" pitchFamily="34" charset="0"/>
              <a:cs typeface="Tahoma" pitchFamily="34" charset="0"/>
              <a:sym typeface="Tahoma" pitchFamily="34" charset="0"/>
            </a:endParaRPr>
          </a:p>
        </p:txBody>
      </p:sp>
      <p:sp>
        <p:nvSpPr>
          <p:cNvPr id="1244447" name="Rectangle 3"/>
          <p:cNvSpPr>
            <a:spLocks noGrp="1" noChangeArrowheads="1"/>
          </p:cNvSpPr>
          <p:nvPr>
            <p:custDataLst>
              <p:tags r:id="rId18"/>
            </p:custDataLst>
          </p:nvPr>
        </p:nvSpPr>
        <p:spPr bwMode="auto">
          <a:xfrm>
            <a:off x="5826125" y="6251575"/>
            <a:ext cx="784225" cy="182563"/>
          </a:xfrm>
          <a:prstGeom prst="rect">
            <a:avLst/>
          </a:prstGeom>
          <a:noFill/>
          <a:ln w="9525">
            <a:noFill/>
            <a:miter lim="800000"/>
            <a:headEnd/>
            <a:tailEnd/>
          </a:ln>
        </p:spPr>
        <p:txBody>
          <a:bodyPr wrap="none"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2010</a:t>
            </a:r>
            <a:endParaRPr lang="tr-TR" sz="1200" b="0">
              <a:latin typeface="Tahoma" pitchFamily="34" charset="0"/>
              <a:cs typeface="Tahoma" pitchFamily="34" charset="0"/>
              <a:sym typeface="Tahoma" pitchFamily="34" charset="0"/>
            </a:endParaRPr>
          </a:p>
        </p:txBody>
      </p:sp>
      <p:sp>
        <p:nvSpPr>
          <p:cNvPr id="1244448" name="Rectangle 3"/>
          <p:cNvSpPr>
            <a:spLocks noGrp="1" noChangeArrowheads="1"/>
          </p:cNvSpPr>
          <p:nvPr>
            <p:custDataLst>
              <p:tags r:id="rId19"/>
            </p:custDataLst>
          </p:nvPr>
        </p:nvSpPr>
        <p:spPr bwMode="auto">
          <a:xfrm>
            <a:off x="7340600" y="6232525"/>
            <a:ext cx="744538" cy="244475"/>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2017</a:t>
            </a:r>
          </a:p>
          <a:p>
            <a:pPr algn="ctr" eaLnBrk="0" hangingPunct="0">
              <a:buClr>
                <a:srgbClr val="E60000"/>
              </a:buClr>
              <a:buSzPct val="85000"/>
              <a:buFont typeface="Wingdings" pitchFamily="2" charset="2"/>
              <a:buNone/>
            </a:pPr>
            <a:endParaRPr lang="tr-TR" sz="1200" b="0">
              <a:latin typeface="Tahoma" pitchFamily="34" charset="0"/>
              <a:cs typeface="Tahoma" pitchFamily="34" charset="0"/>
              <a:sym typeface="Tahoma" pitchFamily="34" charset="0"/>
            </a:endParaRPr>
          </a:p>
        </p:txBody>
      </p:sp>
      <p:sp>
        <p:nvSpPr>
          <p:cNvPr id="1244449" name="Rectangle 3"/>
          <p:cNvSpPr>
            <a:spLocks noGrp="1" noChangeArrowheads="1"/>
          </p:cNvSpPr>
          <p:nvPr>
            <p:custDataLst>
              <p:tags r:id="rId20"/>
            </p:custDataLst>
          </p:nvPr>
        </p:nvSpPr>
        <p:spPr bwMode="auto">
          <a:xfrm>
            <a:off x="6481763" y="6251575"/>
            <a:ext cx="895350" cy="246063"/>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2015</a:t>
            </a:r>
            <a:endParaRPr lang="tr-TR" sz="1200" b="0">
              <a:latin typeface="Tahoma" pitchFamily="34" charset="0"/>
              <a:cs typeface="Tahoma" pitchFamily="34" charset="0"/>
              <a:sym typeface="Tahoma" pitchFamily="34" charset="0"/>
            </a:endParaRPr>
          </a:p>
        </p:txBody>
      </p:sp>
      <p:pic>
        <p:nvPicPr>
          <p:cNvPr id="1244450" name="Picture 151" descr="C:\Users\acer\Desktop\logo.jpg"/>
          <p:cNvPicPr>
            <a:picLocks noChangeAspect="1" noChangeArrowheads="1"/>
          </p:cNvPicPr>
          <p:nvPr/>
        </p:nvPicPr>
        <p:blipFill>
          <a:blip r:embed="rId36"/>
          <a:srcRect/>
          <a:stretch>
            <a:fillRect/>
          </a:stretch>
        </p:blipFill>
        <p:spPr bwMode="auto">
          <a:xfrm>
            <a:off x="1828800" y="1449388"/>
            <a:ext cx="1419225" cy="1289050"/>
          </a:xfrm>
          <a:prstGeom prst="rect">
            <a:avLst/>
          </a:prstGeom>
          <a:noFill/>
          <a:ln w="9525">
            <a:noFill/>
            <a:miter lim="800000"/>
            <a:headEnd/>
            <a:tailEnd/>
          </a:ln>
        </p:spPr>
      </p:pic>
      <p:pic>
        <p:nvPicPr>
          <p:cNvPr id="1244451" name="Picture 152" descr="C:\Users\acer\Desktop\mau.jpg"/>
          <p:cNvPicPr>
            <a:picLocks noChangeAspect="1" noChangeArrowheads="1"/>
          </p:cNvPicPr>
          <p:nvPr/>
        </p:nvPicPr>
        <p:blipFill>
          <a:blip r:embed="rId37"/>
          <a:srcRect/>
          <a:stretch>
            <a:fillRect/>
          </a:stretch>
        </p:blipFill>
        <p:spPr bwMode="auto">
          <a:xfrm>
            <a:off x="368300" y="2997200"/>
            <a:ext cx="4340225" cy="3254375"/>
          </a:xfrm>
          <a:prstGeom prst="rect">
            <a:avLst/>
          </a:prstGeom>
          <a:noFill/>
          <a:ln w="9525">
            <a:noFill/>
            <a:miter lim="800000"/>
            <a:headEnd/>
            <a:tailEnd/>
          </a:ln>
        </p:spPr>
      </p:pic>
      <p:sp>
        <p:nvSpPr>
          <p:cNvPr id="1244452" name="Rectangle 3"/>
          <p:cNvSpPr>
            <a:spLocks noGrp="1" noChangeArrowheads="1"/>
          </p:cNvSpPr>
          <p:nvPr>
            <p:custDataLst>
              <p:tags r:id="rId21"/>
            </p:custDataLst>
          </p:nvPr>
        </p:nvSpPr>
        <p:spPr bwMode="auto">
          <a:xfrm>
            <a:off x="7961313" y="3328988"/>
            <a:ext cx="703262" cy="182562"/>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sz="1200">
                <a:latin typeface="Tahoma" pitchFamily="34" charset="0"/>
                <a:cs typeface="Tahoma" pitchFamily="34" charset="0"/>
                <a:sym typeface="Tahoma" pitchFamily="34" charset="0"/>
              </a:rPr>
              <a:t>2018</a:t>
            </a:r>
          </a:p>
        </p:txBody>
      </p:sp>
      <p:sp>
        <p:nvSpPr>
          <p:cNvPr id="1244453" name="2 Metin Yer Tutucusu"/>
          <p:cNvSpPr>
            <a:spLocks noGrp="1"/>
          </p:cNvSpPr>
          <p:nvPr>
            <p:custDataLst>
              <p:tags r:id="rId22"/>
            </p:custDataLst>
          </p:nvPr>
        </p:nvSpPr>
        <p:spPr bwMode="gray">
          <a:xfrm>
            <a:off x="8061325" y="1890713"/>
            <a:ext cx="503238" cy="182562"/>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448</a:t>
            </a:r>
            <a:endParaRPr lang="tr-TR" sz="1200" b="0">
              <a:latin typeface="Tahoma" pitchFamily="34" charset="0"/>
              <a:cs typeface="Tahoma" pitchFamily="34" charset="0"/>
              <a:sym typeface="Tahoma" pitchFamily="34" charset="0"/>
            </a:endParaRPr>
          </a:p>
        </p:txBody>
      </p:sp>
      <p:sp>
        <p:nvSpPr>
          <p:cNvPr id="1244454" name="Rectangle 3"/>
          <p:cNvSpPr>
            <a:spLocks noGrp="1" noChangeArrowheads="1"/>
          </p:cNvSpPr>
          <p:nvPr>
            <p:custDataLst>
              <p:tags r:id="rId23"/>
            </p:custDataLst>
          </p:nvPr>
        </p:nvSpPr>
        <p:spPr bwMode="auto">
          <a:xfrm>
            <a:off x="8061325" y="6251575"/>
            <a:ext cx="742950" cy="246063"/>
          </a:xfrm>
          <a:prstGeom prst="rect">
            <a:avLst/>
          </a:prstGeom>
          <a:noFill/>
          <a:ln w="9525">
            <a:noFill/>
            <a:miter lim="800000"/>
            <a:headEnd/>
            <a:tailEnd/>
          </a:ln>
        </p:spPr>
        <p:txBody>
          <a:bodyPr lIns="0" tIns="0" rIns="0" bIns="0"/>
          <a:lstStyle/>
          <a:p>
            <a:pPr algn="ctr" eaLnBrk="0" hangingPunct="0">
              <a:buClr>
                <a:srgbClr val="E60000"/>
              </a:buClr>
              <a:buSzPct val="85000"/>
              <a:buFont typeface="Wingdings" pitchFamily="2" charset="2"/>
              <a:buNone/>
            </a:pPr>
            <a:r>
              <a:rPr lang="tr-TR" altLang="en-US" sz="1200">
                <a:latin typeface="Tahoma" pitchFamily="34" charset="0"/>
                <a:cs typeface="Tahoma" pitchFamily="34" charset="0"/>
                <a:sym typeface="Tahoma" pitchFamily="34" charset="0"/>
              </a:rPr>
              <a:t>2018</a:t>
            </a:r>
          </a:p>
          <a:p>
            <a:pPr algn="ctr" eaLnBrk="0" hangingPunct="0">
              <a:buClr>
                <a:srgbClr val="E60000"/>
              </a:buClr>
              <a:buSzPct val="85000"/>
              <a:buFont typeface="Wingdings" pitchFamily="2" charset="2"/>
              <a:buNone/>
            </a:pPr>
            <a:endParaRPr lang="tr-TR" sz="1200" b="0">
              <a:latin typeface="Tahoma" pitchFamily="34" charset="0"/>
              <a:cs typeface="Tahoma" pitchFamily="34" charset="0"/>
              <a:sym typeface="Tahoma" pitchFamily="34" charset="0"/>
            </a:endParaRPr>
          </a:p>
        </p:txBody>
      </p:sp>
      <p:graphicFrame>
        <p:nvGraphicFramePr>
          <p:cNvPr id="1244428" name="Object 268"/>
          <p:cNvGraphicFramePr>
            <a:graphicFrameLocks/>
          </p:cNvGraphicFramePr>
          <p:nvPr>
            <p:custDataLst>
              <p:tags r:id="rId24"/>
            </p:custDataLst>
          </p:nvPr>
        </p:nvGraphicFramePr>
        <p:xfrm>
          <a:off x="4929188" y="4681538"/>
          <a:ext cx="4789487" cy="1333500"/>
        </p:xfrm>
        <a:graphic>
          <a:graphicData uri="http://schemas.openxmlformats.org/presentationml/2006/ole">
            <mc:AlternateContent xmlns:mc="http://schemas.openxmlformats.org/markup-compatibility/2006">
              <mc:Choice xmlns:v="urn:schemas-microsoft-com:vml" Requires="v">
                <p:oleObj spid="_x0000_s1244461" r:id="rId38" imgW="4785775" imgH="1335140" progId="Excel.Chart.8">
                  <p:embed/>
                </p:oleObj>
              </mc:Choice>
              <mc:Fallback>
                <p:oleObj r:id="rId38" imgW="4785775" imgH="1335140" progId="Excel.Chart.8">
                  <p:embed/>
                  <p:pic>
                    <p:nvPicPr>
                      <p:cNvPr id="0" name="Picture 268"/>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929188" y="4681538"/>
                        <a:ext cx="4789487"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4455" name="2 Metin Yer Tutucusu"/>
          <p:cNvSpPr>
            <a:spLocks noGrp="1"/>
          </p:cNvSpPr>
          <p:nvPr>
            <p:custDataLst>
              <p:tags r:id="rId25"/>
            </p:custDataLst>
          </p:nvPr>
        </p:nvSpPr>
        <p:spPr bwMode="gray">
          <a:xfrm>
            <a:off x="5137150" y="5445125"/>
            <a:ext cx="492125" cy="182563"/>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82</a:t>
            </a:r>
            <a:endParaRPr lang="tr-TR" sz="1200" b="0">
              <a:latin typeface="Tahoma" pitchFamily="34" charset="0"/>
              <a:cs typeface="Tahoma" pitchFamily="34" charset="0"/>
              <a:sym typeface="Tahoma" pitchFamily="34" charset="0"/>
            </a:endParaRPr>
          </a:p>
        </p:txBody>
      </p:sp>
      <p:sp>
        <p:nvSpPr>
          <p:cNvPr id="1244456" name="2 Metin Yer Tutucusu"/>
          <p:cNvSpPr>
            <a:spLocks noGrp="1"/>
          </p:cNvSpPr>
          <p:nvPr>
            <p:custDataLst>
              <p:tags r:id="rId26"/>
            </p:custDataLst>
          </p:nvPr>
        </p:nvSpPr>
        <p:spPr bwMode="gray">
          <a:xfrm>
            <a:off x="5888038" y="5262563"/>
            <a:ext cx="492125" cy="182562"/>
          </a:xfrm>
          <a:prstGeom prst="rect">
            <a:avLst/>
          </a:prstGeom>
          <a:noFill/>
          <a:ln w="9525">
            <a:noFill/>
            <a:miter lim="800000"/>
            <a:headEnd/>
            <a:tailEnd/>
          </a:ln>
        </p:spPr>
        <p:txBody>
          <a:bodyPr wrap="none" lIns="22225" tIns="0" rIns="22225" bIns="0" anchor="b"/>
          <a:lstStyle/>
          <a:p>
            <a:pPr algn="ctr">
              <a:buFont typeface="Arial" charset="0"/>
              <a:buNone/>
            </a:pPr>
            <a:r>
              <a:rPr lang="tr-TR" sz="1200" b="0">
                <a:latin typeface="Tahoma" pitchFamily="34" charset="0"/>
                <a:cs typeface="Tahoma" pitchFamily="34" charset="0"/>
                <a:sym typeface="Tahoma" pitchFamily="34" charset="0"/>
              </a:rPr>
              <a:t>171</a:t>
            </a:r>
          </a:p>
        </p:txBody>
      </p:sp>
      <p:sp>
        <p:nvSpPr>
          <p:cNvPr id="1244457" name="2 Metin Yer Tutucusu"/>
          <p:cNvSpPr>
            <a:spLocks noGrp="1"/>
          </p:cNvSpPr>
          <p:nvPr>
            <p:custDataLst>
              <p:tags r:id="rId27"/>
            </p:custDataLst>
          </p:nvPr>
        </p:nvSpPr>
        <p:spPr bwMode="gray">
          <a:xfrm>
            <a:off x="6683375" y="5072063"/>
            <a:ext cx="388938" cy="182562"/>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280</a:t>
            </a:r>
            <a:endParaRPr lang="tr-TR" sz="1200" b="0">
              <a:latin typeface="Tahoma" pitchFamily="34" charset="0"/>
              <a:cs typeface="Tahoma" pitchFamily="34" charset="0"/>
              <a:sym typeface="Tahoma" pitchFamily="34" charset="0"/>
            </a:endParaRPr>
          </a:p>
        </p:txBody>
      </p:sp>
      <p:sp>
        <p:nvSpPr>
          <p:cNvPr id="1244458" name="2 Metin Yer Tutucusu"/>
          <p:cNvSpPr>
            <a:spLocks noGrp="1"/>
          </p:cNvSpPr>
          <p:nvPr>
            <p:custDataLst>
              <p:tags r:id="rId28"/>
            </p:custDataLst>
          </p:nvPr>
        </p:nvSpPr>
        <p:spPr bwMode="gray">
          <a:xfrm>
            <a:off x="7410450" y="5080000"/>
            <a:ext cx="492125" cy="182563"/>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259</a:t>
            </a:r>
            <a:endParaRPr lang="tr-TR" sz="1200" b="0">
              <a:latin typeface="Tahoma" pitchFamily="34" charset="0"/>
              <a:cs typeface="Tahoma" pitchFamily="34" charset="0"/>
              <a:sym typeface="Tahoma" pitchFamily="34" charset="0"/>
            </a:endParaRPr>
          </a:p>
        </p:txBody>
      </p:sp>
      <p:sp>
        <p:nvSpPr>
          <p:cNvPr id="1244459" name="2 Metin Yer Tutucusu"/>
          <p:cNvSpPr>
            <a:spLocks noGrp="1"/>
          </p:cNvSpPr>
          <p:nvPr>
            <p:custDataLst>
              <p:tags r:id="rId29"/>
            </p:custDataLst>
          </p:nvPr>
        </p:nvSpPr>
        <p:spPr bwMode="gray">
          <a:xfrm>
            <a:off x="8172450" y="5072063"/>
            <a:ext cx="492125" cy="182562"/>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268</a:t>
            </a:r>
            <a:endParaRPr lang="tr-TR" sz="1200" b="0">
              <a:latin typeface="Tahoma" pitchFamily="34" charset="0"/>
              <a:cs typeface="Tahoma" pitchFamily="34" charset="0"/>
              <a:sym typeface="Tahoma" pitchFamily="34" charset="0"/>
            </a:endParaRPr>
          </a:p>
        </p:txBody>
      </p:sp>
      <p:sp>
        <p:nvSpPr>
          <p:cNvPr id="1244460" name="2 Metin Yer Tutucusu"/>
          <p:cNvSpPr>
            <a:spLocks noGrp="1"/>
          </p:cNvSpPr>
          <p:nvPr>
            <p:custDataLst>
              <p:tags r:id="rId30"/>
            </p:custDataLst>
          </p:nvPr>
        </p:nvSpPr>
        <p:spPr bwMode="gray">
          <a:xfrm>
            <a:off x="8885238" y="5083175"/>
            <a:ext cx="492125" cy="182563"/>
          </a:xfrm>
          <a:prstGeom prst="rect">
            <a:avLst/>
          </a:prstGeom>
          <a:noFill/>
          <a:ln w="9525">
            <a:noFill/>
            <a:miter lim="800000"/>
            <a:headEnd/>
            <a:tailEnd/>
          </a:ln>
        </p:spPr>
        <p:txBody>
          <a:bodyPr wrap="none" lIns="22225" tIns="0" rIns="22225" bIns="0" anchor="b"/>
          <a:lstStyle/>
          <a:p>
            <a:pPr algn="ctr">
              <a:buFont typeface="Arial" charset="0"/>
              <a:buNone/>
            </a:pPr>
            <a:r>
              <a:rPr lang="tr-TR" altLang="en-US" sz="1200" b="0">
                <a:latin typeface="Tahoma" pitchFamily="34" charset="0"/>
                <a:cs typeface="Tahoma" pitchFamily="34" charset="0"/>
                <a:sym typeface="Tahoma" pitchFamily="34" charset="0"/>
              </a:rPr>
              <a:t>268</a:t>
            </a:r>
            <a:endParaRPr lang="tr-TR" sz="1200" b="0">
              <a:latin typeface="Tahoma" pitchFamily="34" charset="0"/>
              <a:cs typeface="Tahoma" pitchFamily="34" charset="0"/>
              <a:sym typeface="Tahoma" pitchFamily="34" charset="0"/>
            </a:endParaRPr>
          </a:p>
        </p:txBody>
      </p:sp>
      <p:sp>
        <p:nvSpPr>
          <p:cNvPr id="1244461" name="Slayt Numarası Yer Tutucusu 4"/>
          <p:cNvSpPr txBox="1">
            <a:spLocks/>
          </p:cNvSpPr>
          <p:nvPr/>
        </p:nvSpPr>
        <p:spPr bwMode="auto">
          <a:xfrm>
            <a:off x="9426575" y="6553200"/>
            <a:ext cx="344488" cy="244475"/>
          </a:xfrm>
          <a:prstGeom prst="rect">
            <a:avLst/>
          </a:prstGeom>
          <a:noFill/>
          <a:ln w="9525">
            <a:noFill/>
            <a:miter lim="800000"/>
            <a:headEnd/>
            <a:tailEnd/>
          </a:ln>
        </p:spPr>
        <p:txBody>
          <a:bodyPr/>
          <a:lstStyle/>
          <a:p>
            <a:fld id="{8510FB6D-3C89-4BA0-8266-AE622AAF4B35}" type="slidenum">
              <a:rPr lang="en-US"/>
              <a:pPr/>
              <a:t>41</a:t>
            </a:fld>
            <a:endParaRPr lang="en-US"/>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9" name="Başlık 1"/>
          <p:cNvSpPr>
            <a:spLocks noGrp="1"/>
          </p:cNvSpPr>
          <p:nvPr>
            <p:ph type="title"/>
          </p:nvPr>
        </p:nvSpPr>
        <p:spPr>
          <a:xfrm>
            <a:off x="490538" y="228600"/>
            <a:ext cx="9082087" cy="838200"/>
          </a:xfrm>
        </p:spPr>
        <p:txBody>
          <a:bodyPr/>
          <a:lstStyle/>
          <a:p>
            <a:pPr eaLnBrk="1" hangingPunct="1"/>
            <a:r>
              <a:rPr lang="tr-TR" smtClean="0"/>
              <a:t>MAÜ, şehriyle paralel biçimde çok kültürlü bir yapıya sahip.</a:t>
            </a:r>
            <a:br>
              <a:rPr lang="tr-TR" smtClean="0"/>
            </a:br>
            <a:r>
              <a:rPr lang="tr-TR" smtClean="0"/>
              <a:t>Nitekim, öğrencilerin %10’u farklı milletlerden.</a:t>
            </a:r>
          </a:p>
        </p:txBody>
      </p:sp>
      <p:graphicFrame>
        <p:nvGraphicFramePr>
          <p:cNvPr id="1355778" name="İçerik Yer Tutucusu 4"/>
          <p:cNvGraphicFramePr>
            <a:graphicFrameLocks noGrp="1"/>
          </p:cNvGraphicFramePr>
          <p:nvPr>
            <p:ph idx="1"/>
          </p:nvPr>
        </p:nvGraphicFramePr>
        <p:xfrm>
          <a:off x="295275" y="1962150"/>
          <a:ext cx="4440238" cy="4424363"/>
        </p:xfrm>
        <a:graphic>
          <a:graphicData uri="http://schemas.openxmlformats.org/presentationml/2006/ole">
            <mc:AlternateContent xmlns:mc="http://schemas.openxmlformats.org/markup-compatibility/2006">
              <mc:Choice xmlns:v="urn:schemas-microsoft-com:vml" Requires="v">
                <p:oleObj spid="_x0000_s1355789" r:id="rId3" imgW="4444369" imgH="4426080" progId="Excel.Chart.8">
                  <p:embed/>
                </p:oleObj>
              </mc:Choice>
              <mc:Fallback>
                <p:oleObj r:id="rId3" imgW="4444369" imgH="4426080" progId="Excel.Chart.8">
                  <p:embed/>
                  <p:pic>
                    <p:nvPicPr>
                      <p:cNvPr id="0" name="İçerik Yer Tutucusu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962150"/>
                        <a:ext cx="4440238" cy="442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5780" name="Dikdörtgen 3"/>
          <p:cNvSpPr>
            <a:spLocks noChangeArrowheads="1"/>
          </p:cNvSpPr>
          <p:nvPr/>
        </p:nvSpPr>
        <p:spPr bwMode="auto">
          <a:xfrm>
            <a:off x="411163" y="1066800"/>
            <a:ext cx="9374187" cy="376238"/>
          </a:xfrm>
          <a:prstGeom prst="rect">
            <a:avLst/>
          </a:prstGeom>
          <a:noFill/>
          <a:ln w="9525" algn="ctr">
            <a:noFill/>
            <a:round/>
            <a:headEnd/>
            <a:tailEnd/>
          </a:ln>
        </p:spPr>
        <p:txBody>
          <a:bodyPr/>
          <a:lstStyle/>
          <a:p>
            <a:r>
              <a:rPr lang="tr-TR" sz="1600" i="1">
                <a:solidFill>
                  <a:srgbClr val="FF0000"/>
                </a:solidFill>
                <a:latin typeface="Book Antiqua" pitchFamily="18" charset="0"/>
                <a:cs typeface="Tahoma" pitchFamily="34" charset="0"/>
              </a:rPr>
              <a:t>MAÜ’deki toplam 10,659 öğrencinin 993’ü (%9.3’ü) yabancı uyruklu.</a:t>
            </a:r>
          </a:p>
        </p:txBody>
      </p:sp>
      <p:sp>
        <p:nvSpPr>
          <p:cNvPr id="1355781" name="Metin kutusu 5"/>
          <p:cNvSpPr txBox="1">
            <a:spLocks noChangeArrowheads="1"/>
          </p:cNvSpPr>
          <p:nvPr/>
        </p:nvSpPr>
        <p:spPr bwMode="auto">
          <a:xfrm>
            <a:off x="346075" y="1458913"/>
            <a:ext cx="4338638" cy="307975"/>
          </a:xfrm>
          <a:prstGeom prst="rect">
            <a:avLst/>
          </a:prstGeom>
          <a:solidFill>
            <a:srgbClr val="002060"/>
          </a:solidFill>
          <a:ln w="9525">
            <a:noFill/>
            <a:miter lim="800000"/>
            <a:headEnd/>
            <a:tailEnd/>
          </a:ln>
        </p:spPr>
        <p:txBody>
          <a:bodyPr>
            <a:spAutoFit/>
          </a:bodyPr>
          <a:lstStyle/>
          <a:p>
            <a:pPr algn="ctr"/>
            <a:r>
              <a:rPr lang="tr-TR" sz="1400">
                <a:solidFill>
                  <a:schemeClr val="bg1"/>
                </a:solidFill>
                <a:latin typeface="Book Antiqua" pitchFamily="18" charset="0"/>
                <a:cs typeface="Tahoma" pitchFamily="34" charset="0"/>
              </a:rPr>
              <a:t>MAÜ’de Akademik Personel sayısı  (kişi, 2009-19)</a:t>
            </a:r>
          </a:p>
        </p:txBody>
      </p:sp>
      <p:sp>
        <p:nvSpPr>
          <p:cNvPr id="1355782" name="Metin kutusu 6"/>
          <p:cNvSpPr txBox="1">
            <a:spLocks noChangeArrowheads="1"/>
          </p:cNvSpPr>
          <p:nvPr/>
        </p:nvSpPr>
        <p:spPr bwMode="auto">
          <a:xfrm>
            <a:off x="385763" y="6421438"/>
            <a:ext cx="4298950" cy="261937"/>
          </a:xfrm>
          <a:prstGeom prst="rect">
            <a:avLst/>
          </a:prstGeom>
          <a:noFill/>
          <a:ln w="9525">
            <a:noFill/>
            <a:miter lim="800000"/>
            <a:headEnd/>
            <a:tailEnd/>
          </a:ln>
        </p:spPr>
        <p:txBody>
          <a:bodyPr>
            <a:spAutoFit/>
          </a:bodyPr>
          <a:lstStyle/>
          <a:p>
            <a:r>
              <a:rPr lang="tr-TR" b="0">
                <a:solidFill>
                  <a:srgbClr val="000000"/>
                </a:solidFill>
                <a:latin typeface="Tahoma" pitchFamily="34" charset="0"/>
                <a:cs typeface="Tahoma" pitchFamily="34" charset="0"/>
              </a:rPr>
              <a:t>Kaynak: MAÜ, İstatistikler, 16.05.2019.</a:t>
            </a:r>
          </a:p>
        </p:txBody>
      </p:sp>
      <p:sp>
        <p:nvSpPr>
          <p:cNvPr id="1355783" name="Metin kutusu 8"/>
          <p:cNvSpPr txBox="1">
            <a:spLocks noChangeArrowheads="1"/>
          </p:cNvSpPr>
          <p:nvPr/>
        </p:nvSpPr>
        <p:spPr bwMode="auto">
          <a:xfrm>
            <a:off x="5203825" y="1458913"/>
            <a:ext cx="4243388" cy="276225"/>
          </a:xfrm>
          <a:prstGeom prst="rect">
            <a:avLst/>
          </a:prstGeom>
          <a:solidFill>
            <a:srgbClr val="002060"/>
          </a:solidFill>
          <a:ln w="9525">
            <a:noFill/>
            <a:miter lim="800000"/>
            <a:headEnd/>
            <a:tailEnd/>
          </a:ln>
        </p:spPr>
        <p:txBody>
          <a:bodyPr>
            <a:spAutoFit/>
          </a:bodyPr>
          <a:lstStyle/>
          <a:p>
            <a:pPr algn="ctr"/>
            <a:r>
              <a:rPr lang="tr-TR" sz="1200">
                <a:solidFill>
                  <a:schemeClr val="bg1"/>
                </a:solidFill>
                <a:latin typeface="Book Antiqua" pitchFamily="18" charset="0"/>
                <a:cs typeface="Tahoma" pitchFamily="34" charset="0"/>
              </a:rPr>
              <a:t>MAÜ’de Uyruklarına göre öğrenci sayısı, (kişi, Mayıs 19)</a:t>
            </a:r>
          </a:p>
        </p:txBody>
      </p:sp>
      <p:graphicFrame>
        <p:nvGraphicFramePr>
          <p:cNvPr id="11" name="Tablo 10"/>
          <p:cNvGraphicFramePr>
            <a:graphicFrameLocks noGrp="1"/>
          </p:cNvGraphicFramePr>
          <p:nvPr/>
        </p:nvGraphicFramePr>
        <p:xfrm>
          <a:off x="5280025" y="1806575"/>
          <a:ext cx="3929743" cy="4279859"/>
        </p:xfrm>
        <a:graphic>
          <a:graphicData uri="http://schemas.openxmlformats.org/drawingml/2006/table">
            <a:tbl>
              <a:tblPr>
                <a:tableStyleId>{5C22544A-7EE6-4342-B048-85BDC9FD1C3A}</a:tableStyleId>
              </a:tblPr>
              <a:tblGrid>
                <a:gridCol w="1915886"/>
                <a:gridCol w="2013857"/>
              </a:tblGrid>
              <a:tr h="428947">
                <a:tc>
                  <a:txBody>
                    <a:bodyPr/>
                    <a:lstStyle/>
                    <a:p>
                      <a:pPr algn="l" fontAlgn="b"/>
                      <a:r>
                        <a:rPr lang="tr-TR" sz="1800" b="1" u="none" strike="noStrike" dirty="0">
                          <a:effectLst/>
                          <a:latin typeface="+mj-lt"/>
                        </a:rPr>
                        <a:t>Ülke</a:t>
                      </a:r>
                      <a:endParaRPr lang="tr-TR" sz="1800" b="1" i="0" u="none" strike="noStrike" dirty="0">
                        <a:solidFill>
                          <a:srgbClr val="000000"/>
                        </a:solidFill>
                        <a:effectLst/>
                        <a:latin typeface="+mj-lt"/>
                      </a:endParaRPr>
                    </a:p>
                  </a:txBody>
                  <a:tcPr marL="7620" marR="7620" marT="7620" marB="0" anchor="b"/>
                </a:tc>
                <a:tc>
                  <a:txBody>
                    <a:bodyPr/>
                    <a:lstStyle/>
                    <a:p>
                      <a:pPr algn="r" fontAlgn="b"/>
                      <a:r>
                        <a:rPr lang="tr-TR" sz="1800" b="1" u="none" strike="noStrike" dirty="0">
                          <a:effectLst/>
                          <a:latin typeface="+mj-lt"/>
                        </a:rPr>
                        <a:t>Öğrenci sayıları</a:t>
                      </a:r>
                      <a:endParaRPr lang="tr-TR" sz="1800" b="1"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Suriye</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876</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Mısır</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45</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Irak</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a:effectLst/>
                          <a:latin typeface="+mj-lt"/>
                        </a:rPr>
                        <a:t>15</a:t>
                      </a:r>
                      <a:endParaRPr lang="tr-TR" sz="1800" b="0" i="0" u="none" strike="noStrike">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Çin</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10</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Yemen</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9</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Filistin</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3</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Çad</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3</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a:effectLst/>
                          <a:latin typeface="+mj-lt"/>
                        </a:rPr>
                        <a:t>Sierra Leone</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2</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a:effectLst/>
                          <a:latin typeface="+mj-lt"/>
                        </a:rPr>
                        <a:t>Afganistan</a:t>
                      </a:r>
                      <a:endParaRPr lang="tr-TR" sz="1800" b="0" i="0" u="none" strike="noStrike">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2</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a:effectLst/>
                          <a:latin typeface="+mj-lt"/>
                        </a:rPr>
                        <a:t>İran</a:t>
                      </a:r>
                      <a:endParaRPr lang="tr-TR" sz="1800" b="0" i="0" u="none" strike="noStrike">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2</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a:effectLst/>
                          <a:latin typeface="+mj-lt"/>
                        </a:rPr>
                        <a:t>Fildişi Sahili</a:t>
                      </a:r>
                      <a:endParaRPr lang="tr-TR" sz="1800" b="0" i="0" u="none" strike="noStrike">
                        <a:solidFill>
                          <a:srgbClr val="000000"/>
                        </a:solidFill>
                        <a:effectLst/>
                        <a:latin typeface="+mj-lt"/>
                      </a:endParaRPr>
                    </a:p>
                  </a:txBody>
                  <a:tcPr marL="7620" marR="7620" marT="7620" marB="0" anchor="b"/>
                </a:tc>
                <a:tc>
                  <a:txBody>
                    <a:bodyPr/>
                    <a:lstStyle/>
                    <a:p>
                      <a:pPr algn="r" fontAlgn="b"/>
                      <a:r>
                        <a:rPr lang="tr-TR" sz="1800" u="none" strike="noStrike" dirty="0" smtClean="0">
                          <a:effectLst/>
                          <a:latin typeface="+mj-lt"/>
                        </a:rPr>
                        <a:t>2</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u="none" strike="noStrike" dirty="0" smtClean="0">
                          <a:effectLst/>
                          <a:latin typeface="+mj-lt"/>
                        </a:rPr>
                        <a:t>Diğer *</a:t>
                      </a:r>
                      <a:endParaRPr lang="tr-TR" sz="1800" b="0" i="0" u="none" strike="noStrike" dirty="0">
                        <a:solidFill>
                          <a:srgbClr val="000000"/>
                        </a:solidFill>
                        <a:effectLst/>
                        <a:latin typeface="+mj-lt"/>
                      </a:endParaRPr>
                    </a:p>
                  </a:txBody>
                  <a:tcPr marL="7620" marR="7620" marT="7620" marB="0" anchor="b"/>
                </a:tc>
                <a:tc>
                  <a:txBody>
                    <a:bodyPr/>
                    <a:lstStyle/>
                    <a:p>
                      <a:pPr algn="r" fontAlgn="b"/>
                      <a:r>
                        <a:rPr lang="tr-TR" sz="1800" u="none" strike="noStrike" dirty="0">
                          <a:effectLst/>
                          <a:latin typeface="+mj-lt"/>
                        </a:rPr>
                        <a:t>24</a:t>
                      </a:r>
                      <a:endParaRPr lang="tr-TR" sz="1800" b="0" i="0" u="none" strike="noStrike" dirty="0">
                        <a:solidFill>
                          <a:srgbClr val="000000"/>
                        </a:solidFill>
                        <a:effectLst/>
                        <a:latin typeface="+mj-lt"/>
                      </a:endParaRPr>
                    </a:p>
                  </a:txBody>
                  <a:tcPr marL="7620" marR="7620" marT="7620" marB="0" anchor="b"/>
                </a:tc>
              </a:tr>
              <a:tr h="296224">
                <a:tc>
                  <a:txBody>
                    <a:bodyPr/>
                    <a:lstStyle/>
                    <a:p>
                      <a:pPr algn="l" fontAlgn="b"/>
                      <a:r>
                        <a:rPr lang="tr-TR" sz="1800" b="1" u="none" strike="noStrike" dirty="0">
                          <a:effectLst/>
                          <a:latin typeface="+mj-lt"/>
                        </a:rPr>
                        <a:t>Toplam</a:t>
                      </a:r>
                      <a:endParaRPr lang="tr-TR" sz="1800" b="1" i="0" u="none" strike="noStrike" dirty="0">
                        <a:solidFill>
                          <a:srgbClr val="000000"/>
                        </a:solidFill>
                        <a:effectLst/>
                        <a:latin typeface="+mj-lt"/>
                      </a:endParaRPr>
                    </a:p>
                  </a:txBody>
                  <a:tcPr marL="7620" marR="7620" marT="7620" marB="0" anchor="b"/>
                </a:tc>
                <a:tc>
                  <a:txBody>
                    <a:bodyPr/>
                    <a:lstStyle/>
                    <a:p>
                      <a:pPr algn="r" fontAlgn="b"/>
                      <a:r>
                        <a:rPr lang="tr-TR" sz="1800" b="1" u="none" strike="noStrike" dirty="0">
                          <a:effectLst/>
                          <a:latin typeface="+mj-lt"/>
                        </a:rPr>
                        <a:t>993</a:t>
                      </a:r>
                      <a:endParaRPr lang="tr-TR" sz="1800" b="1" i="0" u="none" strike="noStrike" dirty="0">
                        <a:solidFill>
                          <a:srgbClr val="000000"/>
                        </a:solidFill>
                        <a:effectLst/>
                        <a:latin typeface="+mj-lt"/>
                      </a:endParaRPr>
                    </a:p>
                  </a:txBody>
                  <a:tcPr marL="7620" marR="7620" marT="7620" marB="0" anchor="b"/>
                </a:tc>
              </a:tr>
            </a:tbl>
          </a:graphicData>
        </a:graphic>
      </p:graphicFrame>
      <p:sp>
        <p:nvSpPr>
          <p:cNvPr id="1355831"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3414F65C-1235-4080-B3E8-086B3128176C}" type="slidenum">
              <a:rPr lang="en-US"/>
              <a:pPr/>
              <a:t>42</a:t>
            </a:fld>
            <a:endParaRPr lang="en-US"/>
          </a:p>
        </p:txBody>
      </p:sp>
      <p:sp>
        <p:nvSpPr>
          <p:cNvPr id="1355832" name="Metin kutusu 11"/>
          <p:cNvSpPr txBox="1">
            <a:spLocks noChangeArrowheads="1"/>
          </p:cNvSpPr>
          <p:nvPr/>
        </p:nvSpPr>
        <p:spPr bwMode="auto">
          <a:xfrm>
            <a:off x="5280025" y="6137275"/>
            <a:ext cx="3994150" cy="461963"/>
          </a:xfrm>
          <a:prstGeom prst="rect">
            <a:avLst/>
          </a:prstGeom>
          <a:noFill/>
          <a:ln w="9525">
            <a:noFill/>
            <a:miter lim="800000"/>
            <a:headEnd/>
            <a:tailEnd/>
          </a:ln>
        </p:spPr>
        <p:txBody>
          <a:bodyPr>
            <a:spAutoFit/>
          </a:bodyPr>
          <a:lstStyle/>
          <a:p>
            <a:r>
              <a:rPr lang="tr-TR" sz="800" b="0">
                <a:solidFill>
                  <a:srgbClr val="000000"/>
                </a:solidFill>
                <a:latin typeface="Tahoma" pitchFamily="34" charset="0"/>
                <a:cs typeface="Tahoma" pitchFamily="34" charset="0"/>
              </a:rPr>
              <a:t>* </a:t>
            </a:r>
            <a:r>
              <a:rPr lang="tr-TR" sz="800" b="0"/>
              <a:t>ABD, Almanya, BAE, Bangladeş, Benin, Bulgaristan, Cibuti, Fas, Gine, Hollanda, İran, Kazakistan, Komorolar, Kuveyt, Libya, Malî, Moldova, Orta Afrika, Pakistan, S.Arabistan, Senegal, Somali, Tunus, Türkmenistan, Ürdün.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8097" name="Başlık 1"/>
          <p:cNvSpPr>
            <a:spLocks noGrp="1"/>
          </p:cNvSpPr>
          <p:nvPr>
            <p:ph type="title"/>
          </p:nvPr>
        </p:nvSpPr>
        <p:spPr>
          <a:xfrm>
            <a:off x="631825" y="338138"/>
            <a:ext cx="8940800" cy="1143000"/>
          </a:xfrm>
        </p:spPr>
        <p:txBody>
          <a:bodyPr/>
          <a:lstStyle/>
          <a:p>
            <a:pPr eaLnBrk="1" hangingPunct="1"/>
            <a:r>
              <a:rPr lang="tr-TR" smtClean="0"/>
              <a:t>MAÜ mezunları, akademya ve kamu yanında ağırlıklı olarak özel sektör üzerinden bölgesel kalkınma hedefine yönelik istihdam imkânlarına yoğunlaşmakta.</a:t>
            </a:r>
          </a:p>
        </p:txBody>
      </p:sp>
      <p:sp>
        <p:nvSpPr>
          <p:cNvPr id="2308098" name="Metin kutusu 5"/>
          <p:cNvSpPr txBox="1">
            <a:spLocks noChangeArrowheads="1"/>
          </p:cNvSpPr>
          <p:nvPr/>
        </p:nvSpPr>
        <p:spPr bwMode="auto">
          <a:xfrm>
            <a:off x="434975" y="1668463"/>
            <a:ext cx="9036050" cy="400050"/>
          </a:xfrm>
          <a:prstGeom prst="rect">
            <a:avLst/>
          </a:prstGeom>
          <a:solidFill>
            <a:srgbClr val="002060"/>
          </a:solidFill>
          <a:ln w="9525">
            <a:noFill/>
            <a:miter lim="800000"/>
            <a:headEnd/>
            <a:tailEnd/>
          </a:ln>
        </p:spPr>
        <p:txBody>
          <a:bodyPr>
            <a:spAutoFit/>
          </a:bodyPr>
          <a:lstStyle/>
          <a:p>
            <a:pPr algn="ctr"/>
            <a:r>
              <a:rPr lang="tr-TR" sz="2000">
                <a:solidFill>
                  <a:schemeClr val="bg1"/>
                </a:solidFill>
                <a:latin typeface="Book Antiqua" pitchFamily="18" charset="0"/>
                <a:cs typeface="Tahoma" pitchFamily="34" charset="0"/>
              </a:rPr>
              <a:t>MAÜ mezunlarının bazı çalışma alanları (2009-19)</a:t>
            </a:r>
          </a:p>
        </p:txBody>
      </p:sp>
      <p:pic>
        <p:nvPicPr>
          <p:cNvPr id="2308099" name="Picture 2" descr="C:\Users\acer\Desktop\mc.png"/>
          <p:cNvPicPr>
            <a:picLocks noGrp="1" noChangeAspect="1" noChangeArrowheads="1"/>
          </p:cNvPicPr>
          <p:nvPr>
            <p:ph idx="1"/>
          </p:nvPr>
        </p:nvPicPr>
        <p:blipFill>
          <a:blip r:embed="rId2"/>
          <a:srcRect/>
          <a:stretch>
            <a:fillRect/>
          </a:stretch>
        </p:blipFill>
        <p:spPr>
          <a:xfrm>
            <a:off x="739775" y="2068513"/>
            <a:ext cx="1524000" cy="1524000"/>
          </a:xfrm>
        </p:spPr>
      </p:pic>
      <p:pic>
        <p:nvPicPr>
          <p:cNvPr id="2308100" name="Picture 3" descr="C:\Users\acer\Desktop\mb.png"/>
          <p:cNvPicPr>
            <a:picLocks noChangeAspect="1" noChangeArrowheads="1"/>
          </p:cNvPicPr>
          <p:nvPr/>
        </p:nvPicPr>
        <p:blipFill>
          <a:blip r:embed="rId3"/>
          <a:srcRect/>
          <a:stretch>
            <a:fillRect/>
          </a:stretch>
        </p:blipFill>
        <p:spPr bwMode="auto">
          <a:xfrm>
            <a:off x="4049713" y="2365375"/>
            <a:ext cx="2000250" cy="952500"/>
          </a:xfrm>
          <a:prstGeom prst="rect">
            <a:avLst/>
          </a:prstGeom>
          <a:noFill/>
          <a:ln w="9525">
            <a:noFill/>
            <a:miter lim="800000"/>
            <a:headEnd/>
            <a:tailEnd/>
          </a:ln>
        </p:spPr>
      </p:pic>
      <p:pic>
        <p:nvPicPr>
          <p:cNvPr id="2308101" name="Picture 4" descr="C:\Users\acer\Desktop\mk.png"/>
          <p:cNvPicPr>
            <a:picLocks noChangeAspect="1" noChangeArrowheads="1"/>
          </p:cNvPicPr>
          <p:nvPr/>
        </p:nvPicPr>
        <p:blipFill>
          <a:blip r:embed="rId4"/>
          <a:srcRect/>
          <a:stretch>
            <a:fillRect/>
          </a:stretch>
        </p:blipFill>
        <p:spPr bwMode="auto">
          <a:xfrm>
            <a:off x="7508875" y="2332038"/>
            <a:ext cx="1735138" cy="1154112"/>
          </a:xfrm>
          <a:prstGeom prst="rect">
            <a:avLst/>
          </a:prstGeom>
          <a:noFill/>
          <a:ln w="9525">
            <a:noFill/>
            <a:miter lim="800000"/>
            <a:headEnd/>
            <a:tailEnd/>
          </a:ln>
        </p:spPr>
      </p:pic>
      <p:pic>
        <p:nvPicPr>
          <p:cNvPr id="2308102" name="Picture 5" descr="C:\Users\acer\Desktop\kt.png"/>
          <p:cNvPicPr>
            <a:picLocks noChangeAspect="1" noChangeArrowheads="1"/>
          </p:cNvPicPr>
          <p:nvPr/>
        </p:nvPicPr>
        <p:blipFill>
          <a:blip r:embed="rId5"/>
          <a:srcRect/>
          <a:stretch>
            <a:fillRect/>
          </a:stretch>
        </p:blipFill>
        <p:spPr bwMode="auto">
          <a:xfrm>
            <a:off x="7210425" y="3552825"/>
            <a:ext cx="2384425" cy="1176338"/>
          </a:xfrm>
          <a:prstGeom prst="rect">
            <a:avLst/>
          </a:prstGeom>
          <a:noFill/>
          <a:ln w="9525">
            <a:noFill/>
            <a:miter lim="800000"/>
            <a:headEnd/>
            <a:tailEnd/>
          </a:ln>
        </p:spPr>
      </p:pic>
      <p:pic>
        <p:nvPicPr>
          <p:cNvPr id="2308103" name="Picture 6" descr="C:\Users\acer\Desktop\ab.png"/>
          <p:cNvPicPr>
            <a:picLocks noChangeAspect="1" noChangeArrowheads="1"/>
          </p:cNvPicPr>
          <p:nvPr/>
        </p:nvPicPr>
        <p:blipFill>
          <a:blip r:embed="rId6"/>
          <a:srcRect/>
          <a:stretch>
            <a:fillRect/>
          </a:stretch>
        </p:blipFill>
        <p:spPr bwMode="auto">
          <a:xfrm>
            <a:off x="788988" y="3694113"/>
            <a:ext cx="2106612" cy="631825"/>
          </a:xfrm>
          <a:prstGeom prst="rect">
            <a:avLst/>
          </a:prstGeom>
          <a:noFill/>
          <a:ln w="9525">
            <a:noFill/>
            <a:miter lim="800000"/>
            <a:headEnd/>
            <a:tailEnd/>
          </a:ln>
        </p:spPr>
      </p:pic>
      <p:pic>
        <p:nvPicPr>
          <p:cNvPr id="2308104" name="Picture 7" descr="C:\Users\acer\Desktop\vb.jpg"/>
          <p:cNvPicPr>
            <a:picLocks noChangeAspect="1" noChangeArrowheads="1"/>
          </p:cNvPicPr>
          <p:nvPr/>
        </p:nvPicPr>
        <p:blipFill>
          <a:blip r:embed="rId7"/>
          <a:srcRect/>
          <a:stretch>
            <a:fillRect/>
          </a:stretch>
        </p:blipFill>
        <p:spPr bwMode="auto">
          <a:xfrm>
            <a:off x="4241800" y="3333750"/>
            <a:ext cx="1614488" cy="1614488"/>
          </a:xfrm>
          <a:prstGeom prst="rect">
            <a:avLst/>
          </a:prstGeom>
          <a:noFill/>
          <a:ln w="9525">
            <a:noFill/>
            <a:miter lim="800000"/>
            <a:headEnd/>
            <a:tailEnd/>
          </a:ln>
        </p:spPr>
      </p:pic>
      <p:pic>
        <p:nvPicPr>
          <p:cNvPr id="2308105" name="Picture 9" descr="C:\Users\acer\Desktop\logo.png"/>
          <p:cNvPicPr>
            <a:picLocks noChangeAspect="1" noChangeArrowheads="1"/>
          </p:cNvPicPr>
          <p:nvPr/>
        </p:nvPicPr>
        <p:blipFill>
          <a:blip r:embed="rId8"/>
          <a:srcRect/>
          <a:stretch>
            <a:fillRect/>
          </a:stretch>
        </p:blipFill>
        <p:spPr bwMode="auto">
          <a:xfrm>
            <a:off x="3840163" y="4948238"/>
            <a:ext cx="2225675" cy="1441450"/>
          </a:xfrm>
          <a:prstGeom prst="rect">
            <a:avLst/>
          </a:prstGeom>
          <a:noFill/>
          <a:ln w="9525">
            <a:noFill/>
            <a:miter lim="800000"/>
            <a:headEnd/>
            <a:tailEnd/>
          </a:ln>
        </p:spPr>
      </p:pic>
      <p:pic>
        <p:nvPicPr>
          <p:cNvPr id="2308106" name="Picture 10" descr="C:\Users\acer\Desktop\mg.png"/>
          <p:cNvPicPr>
            <a:picLocks noChangeAspect="1" noChangeArrowheads="1"/>
          </p:cNvPicPr>
          <p:nvPr/>
        </p:nvPicPr>
        <p:blipFill>
          <a:blip r:embed="rId9"/>
          <a:srcRect/>
          <a:stretch>
            <a:fillRect/>
          </a:stretch>
        </p:blipFill>
        <p:spPr bwMode="auto">
          <a:xfrm>
            <a:off x="788988" y="4903788"/>
            <a:ext cx="1676400" cy="1200150"/>
          </a:xfrm>
          <a:prstGeom prst="rect">
            <a:avLst/>
          </a:prstGeom>
          <a:noFill/>
          <a:ln w="9525">
            <a:noFill/>
            <a:miter lim="800000"/>
            <a:headEnd/>
            <a:tailEnd/>
          </a:ln>
        </p:spPr>
      </p:pic>
      <p:sp>
        <p:nvSpPr>
          <p:cNvPr id="16" name="Dikdörtgen 15"/>
          <p:cNvSpPr/>
          <p:nvPr/>
        </p:nvSpPr>
        <p:spPr bwMode="auto">
          <a:xfrm>
            <a:off x="7597775" y="5148263"/>
            <a:ext cx="1873250" cy="1000125"/>
          </a:xfrm>
          <a:prstGeom prst="rect">
            <a:avLst/>
          </a:prstGeom>
          <a:noFill/>
          <a:ln w="9525" cap="flat" cmpd="sng" algn="ctr">
            <a:noFill/>
            <a:prstDash val="solid"/>
            <a:round/>
            <a:headEnd type="none" w="med" len="med"/>
            <a:tailEnd type="none" w="med" len="med"/>
          </a:ln>
          <a:effectLst/>
        </p:spPr>
        <p:txBody>
          <a:bodyPr/>
          <a:lstStyle/>
          <a:p>
            <a:pPr>
              <a:defRPr/>
            </a:pPr>
            <a:r>
              <a:rPr lang="tr-TR" sz="6000" i="1" dirty="0" err="1">
                <a:solidFill>
                  <a:srgbClr val="C00000"/>
                </a:solidFill>
                <a:latin typeface="+mj-lt"/>
                <a:ea typeface="Tahoma" panose="020B0604030504040204" pitchFamily="34" charset="0"/>
                <a:cs typeface="Tahoma" panose="020B0604030504040204" pitchFamily="34" charset="0"/>
              </a:rPr>
              <a:t>vd</a:t>
            </a:r>
            <a:r>
              <a:rPr lang="tr-TR" sz="6000" i="1" dirty="0">
                <a:solidFill>
                  <a:srgbClr val="C00000"/>
                </a:solidFill>
                <a:latin typeface="+mj-lt"/>
                <a:ea typeface="Tahoma" panose="020B0604030504040204" pitchFamily="34" charset="0"/>
                <a:cs typeface="Tahoma" panose="020B0604030504040204" pitchFamily="34" charset="0"/>
              </a:rPr>
              <a:t>…</a:t>
            </a:r>
          </a:p>
        </p:txBody>
      </p:sp>
      <p:sp>
        <p:nvSpPr>
          <p:cNvPr id="2308108"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B1A0FFF9-726C-44D7-9C4B-9B3DF93F24AE}" type="slidenum">
              <a:rPr lang="en-US"/>
              <a:pPr/>
              <a:t>43</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21" name="Başlık 1"/>
          <p:cNvSpPr>
            <a:spLocks noGrp="1"/>
          </p:cNvSpPr>
          <p:nvPr>
            <p:ph type="title"/>
          </p:nvPr>
        </p:nvSpPr>
        <p:spPr>
          <a:xfrm>
            <a:off x="473075" y="396875"/>
            <a:ext cx="9099550" cy="838200"/>
          </a:xfrm>
        </p:spPr>
        <p:txBody>
          <a:bodyPr/>
          <a:lstStyle/>
          <a:p>
            <a:pPr eaLnBrk="1" hangingPunct="1"/>
            <a:r>
              <a:rPr lang="tr-TR" smtClean="0"/>
              <a:t>Mardin’de </a:t>
            </a:r>
            <a:r>
              <a:rPr lang="tr-TR" i="1" smtClean="0"/>
              <a:t>eğitim durumunda </a:t>
            </a:r>
            <a:r>
              <a:rPr lang="tr-TR" smtClean="0"/>
              <a:t>kadın-erkek oranları, Türkiye oranlarına yakın.</a:t>
            </a:r>
          </a:p>
        </p:txBody>
      </p:sp>
      <p:graphicFrame>
        <p:nvGraphicFramePr>
          <p:cNvPr id="4" name="İçerik Yer Tutucusu 3"/>
          <p:cNvGraphicFramePr>
            <a:graphicFrameLocks noGrp="1"/>
          </p:cNvGraphicFramePr>
          <p:nvPr>
            <p:ph idx="1"/>
          </p:nvPr>
        </p:nvGraphicFramePr>
        <p:xfrm>
          <a:off x="473075" y="1697038"/>
          <a:ext cx="9136063" cy="4298956"/>
        </p:xfrm>
        <a:graphic>
          <a:graphicData uri="http://schemas.openxmlformats.org/drawingml/2006/table">
            <a:tbl>
              <a:tblPr/>
              <a:tblGrid>
                <a:gridCol w="2836863"/>
                <a:gridCol w="882650"/>
                <a:gridCol w="798512"/>
                <a:gridCol w="871538"/>
                <a:gridCol w="114300"/>
                <a:gridCol w="671512"/>
                <a:gridCol w="587375"/>
                <a:gridCol w="587375"/>
                <a:gridCol w="139700"/>
                <a:gridCol w="612775"/>
                <a:gridCol w="512763"/>
                <a:gridCol w="520700"/>
              </a:tblGrid>
              <a:tr h="2206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rgbClr val="FFFFFF"/>
                        </a:solidFill>
                        <a:effectLst/>
                        <a:latin typeface="Book Antiqua" pitchFamily="18" charset="0"/>
                        <a:cs typeface="Arial"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Book Antiqua" pitchFamily="18" charset="0"/>
                          <a:cs typeface="Arial" charset="0"/>
                        </a:rPr>
                        <a:t>TR (kişi)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rgbClr val="FFFFFF"/>
                        </a:solidFill>
                        <a:effectLst/>
                        <a:latin typeface="Book Antiqua" pitchFamily="18" charset="0"/>
                        <a:cs typeface="Arial" charset="0"/>
                      </a:endParaRP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Book Antiqua" pitchFamily="18" charset="0"/>
                          <a:cs typeface="Arial" charset="0"/>
                        </a:rPr>
                        <a:t>Mardin (kişi)</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Book Antiqua" pitchFamily="18" charset="0"/>
                          <a:cs typeface="Arial" charset="0"/>
                        </a:rPr>
                        <a:t>Mardin/TR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r>
              <a:tr h="220663">
                <a:tc vMerge="1">
                  <a:txBody>
                    <a:bodyPr/>
                    <a:lstStyle/>
                    <a:p>
                      <a:endParaRPr lang="tr-TR"/>
                    </a:p>
                  </a:txBody>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Toplam</a:t>
                      </a:r>
                    </a:p>
                  </a:txBody>
                  <a:tcPr marL="44450" marR="44450" marT="0" marB="0" anchor="b"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Erkek</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Kadın</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Toplam</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Erkek</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Kadın</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Toplam</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Erkek</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Kadın</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Okuma yazma bilmeyen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2,336,847</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359,534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1,977,313</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59,762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9,960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49,802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Okuma yazma bilen fakat bir okul bitirmeyen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7,910,526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3,307,584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4,602,942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120,334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49,924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70,410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İlkokul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20,624,450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9,251,606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11,372,844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190,130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93,811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96,319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İlköğretim</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8,691,859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5,032,195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3,659,664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92,108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52,089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40,019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Ortaokul ve dengi meslek okulu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7,745,909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4,339,831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3,406,078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70,252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41,685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28,567</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Lise ve dengi meslek okulu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13,965,683</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7,921,816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6,043,867</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90,738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57,286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33,452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0.7</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Yüksekokul veya fakülte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9,246,078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5,014,120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4,231,958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52,727</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32,826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19,901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0.7</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427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Yüksek lisans (5 veya 6 yıllık fakülteler dahil)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890,437</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503,452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386,985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3,473</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2,492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981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0.3</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r>
              <a:tr h="220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Doktora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203,811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121,250</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82,561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402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281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121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0.2</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0.1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A"/>
                    </a:solidFill>
                  </a:tcPr>
                </a:tc>
              </a:tr>
              <a:tr h="220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Book Antiqua" pitchFamily="18" charset="0"/>
                          <a:cs typeface="Arial" charset="0"/>
                        </a:rPr>
                        <a:t>Bilinmeyen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572,521</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280,585</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291,936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9,039</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3,906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5,133</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 </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1.6</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1.4</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Book Antiqua" pitchFamily="18" charset="0"/>
                          <a:cs typeface="Arial" charset="0"/>
                        </a:rPr>
                        <a:t>1.8</a:t>
                      </a:r>
                    </a:p>
                  </a:txBody>
                  <a:tcPr marL="44450" marR="444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2"/>
                    </a:solidFill>
                  </a:tcPr>
                </a:tc>
              </a:tr>
            </a:tbl>
          </a:graphicData>
        </a:graphic>
      </p:graphicFrame>
      <p:sp>
        <p:nvSpPr>
          <p:cNvPr id="5" name="Dikdörtgen 4"/>
          <p:cNvSpPr/>
          <p:nvPr/>
        </p:nvSpPr>
        <p:spPr>
          <a:xfrm>
            <a:off x="573088" y="1235075"/>
            <a:ext cx="8585200" cy="400050"/>
          </a:xfrm>
          <a:prstGeom prst="rect">
            <a:avLst/>
          </a:prstGeom>
        </p:spPr>
        <p:txBody>
          <a:bodyPr>
            <a:spAutoFit/>
          </a:bodyPr>
          <a:lstStyle/>
          <a:p>
            <a:pPr algn="ctr">
              <a:defRPr/>
            </a:pPr>
            <a:r>
              <a:rPr lang="tr-TR" sz="2000" dirty="0">
                <a:latin typeface="+mj-lt"/>
                <a:cs typeface="Arial" pitchFamily="34" charset="0"/>
              </a:rPr>
              <a:t>Mardin’de eğitim durum bilgileri (2017, kişi, %)</a:t>
            </a:r>
          </a:p>
        </p:txBody>
      </p:sp>
      <p:sp>
        <p:nvSpPr>
          <p:cNvPr id="2309290" name="Dikdörtgen 5"/>
          <p:cNvSpPr>
            <a:spLocks noChangeArrowheads="1"/>
          </p:cNvSpPr>
          <p:nvPr/>
        </p:nvSpPr>
        <p:spPr bwMode="auto">
          <a:xfrm>
            <a:off x="473075" y="6183313"/>
            <a:ext cx="8505825" cy="246062"/>
          </a:xfrm>
          <a:prstGeom prst="rect">
            <a:avLst/>
          </a:prstGeom>
          <a:noFill/>
          <a:ln w="9525">
            <a:noFill/>
            <a:miter lim="800000"/>
            <a:headEnd/>
            <a:tailEnd/>
          </a:ln>
        </p:spPr>
        <p:txBody>
          <a:bodyPr>
            <a:spAutoFit/>
          </a:bodyPr>
          <a:lstStyle/>
          <a:p>
            <a:r>
              <a:rPr lang="tr-TR" sz="1000" b="0" dirty="0"/>
              <a:t>Kaynak: TÜİK, Eğitim İstatistikleri, </a:t>
            </a:r>
            <a:r>
              <a:rPr lang="tr-TR" sz="1000" b="0" u="sng" dirty="0">
                <a:hlinkClick r:id="rId2"/>
              </a:rPr>
              <a:t>http://www.tuik.gov.tr/</a:t>
            </a:r>
            <a:r>
              <a:rPr lang="tr-TR" sz="1000" b="0" u="sng" dirty="0" err="1">
                <a:hlinkClick r:id="rId2"/>
              </a:rPr>
              <a:t>PreTablo.do?alt_id</a:t>
            </a:r>
            <a:r>
              <a:rPr lang="tr-TR" sz="1000" b="0" u="sng" dirty="0">
                <a:hlinkClick r:id="rId2"/>
              </a:rPr>
              <a:t>=1018</a:t>
            </a:r>
            <a:r>
              <a:rPr lang="tr-TR" sz="1000" b="0" dirty="0"/>
              <a:t>, 2017 (E.T.29.05.2019).</a:t>
            </a:r>
          </a:p>
        </p:txBody>
      </p:sp>
      <p:sp>
        <p:nvSpPr>
          <p:cNvPr id="2309291" name="Dikdörtgen 6"/>
          <p:cNvSpPr>
            <a:spLocks noChangeArrowheads="1"/>
          </p:cNvSpPr>
          <p:nvPr/>
        </p:nvSpPr>
        <p:spPr bwMode="auto">
          <a:xfrm>
            <a:off x="9158288" y="6300788"/>
            <a:ext cx="341312" cy="261937"/>
          </a:xfrm>
          <a:prstGeom prst="rect">
            <a:avLst/>
          </a:prstGeom>
          <a:noFill/>
          <a:ln w="9525">
            <a:noFill/>
            <a:miter lim="800000"/>
            <a:headEnd/>
            <a:tailEnd/>
          </a:ln>
        </p:spPr>
        <p:txBody>
          <a:bodyPr wrap="none">
            <a:spAutoFit/>
          </a:bodyPr>
          <a:lstStyle/>
          <a:p>
            <a:fld id="{2F0F73A9-AF16-4030-BA39-3D3A04ACA41D}" type="slidenum">
              <a:rPr lang="en-US"/>
              <a:pPr/>
              <a:t>44</a:t>
            </a:fld>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411" name="Object 35"/>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3422" name="think-cell Slide" r:id="rId5" imgW="360" imgH="360" progId="">
                  <p:embed/>
                </p:oleObj>
              </mc:Choice>
              <mc:Fallback>
                <p:oleObj name="think-cell Slide" r:id="rId5" imgW="360" imgH="36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lnSpc>
                <a:spcPct val="140000"/>
              </a:lnSpc>
              <a:defRPr/>
            </a:pPr>
            <a:endParaRPr lang="tr-TR" sz="2800" dirty="0">
              <a:solidFill>
                <a:schemeClr val="bg1"/>
              </a:solidFill>
              <a:latin typeface="Book Antiqua"/>
              <a:cs typeface="Arial"/>
              <a:sym typeface="Book Antiqua"/>
            </a:endParaRPr>
          </a:p>
        </p:txBody>
      </p:sp>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253414" name="Title 2"/>
          <p:cNvSpPr>
            <a:spLocks noGrp="1"/>
          </p:cNvSpPr>
          <p:nvPr>
            <p:ph type="ctrTitle"/>
          </p:nvPr>
        </p:nvSpPr>
        <p:spPr>
          <a:xfrm>
            <a:off x="1600200" y="1219200"/>
            <a:ext cx="6704013" cy="1143000"/>
          </a:xfrm>
        </p:spPr>
        <p:txBody>
          <a:bodyPr/>
          <a:lstStyle/>
          <a:p>
            <a:pPr eaLnBrk="1" hangingPunct="1"/>
            <a:r>
              <a:rPr lang="tr-TR" altLang="tr-TR" sz="2800" smtClean="0"/>
              <a:t>8) Mardin’de sağlık</a:t>
            </a:r>
            <a:endParaRPr lang="en-US" altLang="tr-TR" sz="28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1169" name="Başlık 1"/>
          <p:cNvSpPr>
            <a:spLocks noGrp="1"/>
          </p:cNvSpPr>
          <p:nvPr>
            <p:ph type="title"/>
          </p:nvPr>
        </p:nvSpPr>
        <p:spPr>
          <a:xfrm>
            <a:off x="277813" y="593725"/>
            <a:ext cx="9328150" cy="715963"/>
          </a:xfrm>
        </p:spPr>
        <p:txBody>
          <a:bodyPr/>
          <a:lstStyle/>
          <a:p>
            <a:pPr eaLnBrk="1" hangingPunct="1"/>
            <a:r>
              <a:rPr lang="tr-TR" dirty="0" smtClean="0"/>
              <a:t>Mardin, genel olarak hem </a:t>
            </a:r>
            <a:r>
              <a:rPr lang="tr-TR" i="1" dirty="0" smtClean="0"/>
              <a:t>hastane-yatak</a:t>
            </a:r>
            <a:r>
              <a:rPr lang="tr-TR" dirty="0" smtClean="0"/>
              <a:t> hem de </a:t>
            </a:r>
            <a:r>
              <a:rPr lang="tr-TR" i="1" dirty="0" smtClean="0"/>
              <a:t>sağlık personeli </a:t>
            </a:r>
            <a:r>
              <a:rPr lang="tr-TR" dirty="0" smtClean="0"/>
              <a:t>sayısı açısından Türkiye’de %1’in altında.</a:t>
            </a:r>
          </a:p>
        </p:txBody>
      </p:sp>
      <p:graphicFrame>
        <p:nvGraphicFramePr>
          <p:cNvPr id="6" name="İçerik Yer Tutucusu 5"/>
          <p:cNvGraphicFramePr>
            <a:graphicFrameLocks noGrp="1"/>
          </p:cNvGraphicFramePr>
          <p:nvPr>
            <p:ph idx="1"/>
          </p:nvPr>
        </p:nvGraphicFramePr>
        <p:xfrm>
          <a:off x="546100" y="2074863"/>
          <a:ext cx="8793842" cy="1571807"/>
        </p:xfrm>
        <a:graphic>
          <a:graphicData uri="http://schemas.openxmlformats.org/drawingml/2006/table">
            <a:tbl>
              <a:tblPr>
                <a:tableStyleId>{5C22544A-7EE6-4342-B048-85BDC9FD1C3A}</a:tableStyleId>
              </a:tblPr>
              <a:tblGrid>
                <a:gridCol w="1228270"/>
                <a:gridCol w="1040023"/>
                <a:gridCol w="853971"/>
                <a:gridCol w="118242"/>
                <a:gridCol w="1011628"/>
                <a:gridCol w="853971"/>
                <a:gridCol w="105104"/>
                <a:gridCol w="1011628"/>
                <a:gridCol w="853971"/>
                <a:gridCol w="105104"/>
                <a:gridCol w="741073"/>
                <a:gridCol w="870857"/>
              </a:tblGrid>
              <a:tr h="261283">
                <a:tc rowSpan="2">
                  <a:txBody>
                    <a:bodyPr/>
                    <a:lstStyle/>
                    <a:p>
                      <a:pPr algn="ctr" fontAlgn="b"/>
                      <a:r>
                        <a:rPr lang="tr-TR" sz="1200" b="1" u="none" strike="noStrike" dirty="0">
                          <a:effectLst/>
                          <a:latin typeface="+mj-lt"/>
                        </a:rPr>
                        <a:t> </a:t>
                      </a:r>
                      <a:endParaRPr lang="tr-TR" sz="1200" b="1" i="0" u="none" strike="noStrike" dirty="0">
                        <a:solidFill>
                          <a:srgbClr val="000000"/>
                        </a:solidFill>
                        <a:effectLst/>
                        <a:latin typeface="+mj-lt"/>
                      </a:endParaRPr>
                    </a:p>
                  </a:txBody>
                  <a:tcPr marL="7620" marR="7620" marT="7620" marB="0" anchor="b"/>
                </a:tc>
                <a:tc gridSpan="2">
                  <a:txBody>
                    <a:bodyPr/>
                    <a:lstStyle/>
                    <a:p>
                      <a:pPr algn="ctr" fontAlgn="b"/>
                      <a:r>
                        <a:rPr lang="tr-TR" sz="1200" b="1" u="none" strike="noStrike" dirty="0">
                          <a:effectLst/>
                          <a:latin typeface="+mj-lt"/>
                        </a:rPr>
                        <a:t>Toplam</a:t>
                      </a:r>
                      <a:endParaRPr lang="tr-TR" sz="1200" b="1" i="0" u="none" strike="noStrike" dirty="0">
                        <a:effectLst/>
                        <a:latin typeface="+mj-lt"/>
                      </a:endParaRPr>
                    </a:p>
                  </a:txBody>
                  <a:tcPr marL="7620" marR="7620" marT="7620" marB="0" anchor="b"/>
                </a:tc>
                <a:tc hMerge="1">
                  <a:txBody>
                    <a:bodyPr/>
                    <a:lstStyle/>
                    <a:p>
                      <a:endParaRPr lang="tr-TR"/>
                    </a:p>
                  </a:txBody>
                  <a:tcPr/>
                </a:tc>
                <a:tc>
                  <a:txBody>
                    <a:bodyPr/>
                    <a:lstStyle/>
                    <a:p>
                      <a:pPr algn="ctr" fontAlgn="b"/>
                      <a:r>
                        <a:rPr lang="tr-TR" sz="1200" b="1" u="none" strike="noStrike">
                          <a:effectLst/>
                          <a:latin typeface="+mj-lt"/>
                        </a:rPr>
                        <a:t> </a:t>
                      </a:r>
                      <a:endParaRPr lang="tr-TR" sz="1200" b="1" i="0" u="none" strike="noStrike">
                        <a:effectLst/>
                        <a:latin typeface="+mj-lt"/>
                      </a:endParaRPr>
                    </a:p>
                  </a:txBody>
                  <a:tcPr marL="7620" marR="7620" marT="7620" marB="0" anchor="b"/>
                </a:tc>
                <a:tc gridSpan="2">
                  <a:txBody>
                    <a:bodyPr/>
                    <a:lstStyle/>
                    <a:p>
                      <a:pPr algn="ctr" fontAlgn="b"/>
                      <a:r>
                        <a:rPr lang="tr-TR" sz="1200" b="1" u="none" strike="noStrike">
                          <a:effectLst/>
                          <a:latin typeface="+mj-lt"/>
                        </a:rPr>
                        <a:t>Sağlık Bakanlığı</a:t>
                      </a:r>
                      <a:endParaRPr lang="tr-TR" sz="1200" b="1" i="0" u="none" strike="noStrike">
                        <a:effectLst/>
                        <a:latin typeface="+mj-lt"/>
                      </a:endParaRPr>
                    </a:p>
                  </a:txBody>
                  <a:tcPr marL="7620" marR="7620" marT="7620" marB="0" anchor="b"/>
                </a:tc>
                <a:tc hMerge="1">
                  <a:txBody>
                    <a:bodyPr/>
                    <a:lstStyle/>
                    <a:p>
                      <a:endParaRPr lang="tr-TR"/>
                    </a:p>
                  </a:txBody>
                  <a:tcPr/>
                </a:tc>
                <a:tc>
                  <a:txBody>
                    <a:bodyPr/>
                    <a:lstStyle/>
                    <a:p>
                      <a:pPr algn="ctr" fontAlgn="b"/>
                      <a:r>
                        <a:rPr lang="tr-TR" sz="1200" b="1" u="none" strike="noStrike">
                          <a:effectLst/>
                          <a:latin typeface="+mj-lt"/>
                        </a:rPr>
                        <a:t> </a:t>
                      </a:r>
                      <a:endParaRPr lang="tr-TR" sz="1200" b="1" i="0" u="none" strike="noStrike">
                        <a:effectLst/>
                        <a:latin typeface="+mj-lt"/>
                      </a:endParaRPr>
                    </a:p>
                  </a:txBody>
                  <a:tcPr marL="7620" marR="7620" marT="7620" marB="0" anchor="b"/>
                </a:tc>
                <a:tc gridSpan="2">
                  <a:txBody>
                    <a:bodyPr/>
                    <a:lstStyle/>
                    <a:p>
                      <a:pPr algn="ctr" fontAlgn="b"/>
                      <a:r>
                        <a:rPr lang="tr-TR" sz="1200" b="1" u="none" strike="noStrike">
                          <a:effectLst/>
                          <a:latin typeface="+mj-lt"/>
                        </a:rPr>
                        <a:t>Üniversite</a:t>
                      </a:r>
                      <a:endParaRPr lang="tr-TR" sz="1200" b="1" i="0" u="none" strike="noStrike">
                        <a:effectLst/>
                        <a:latin typeface="+mj-lt"/>
                      </a:endParaRPr>
                    </a:p>
                  </a:txBody>
                  <a:tcPr marL="7620" marR="7620" marT="7620" marB="0" anchor="b"/>
                </a:tc>
                <a:tc hMerge="1">
                  <a:txBody>
                    <a:bodyPr/>
                    <a:lstStyle/>
                    <a:p>
                      <a:endParaRPr lang="tr-TR"/>
                    </a:p>
                  </a:txBody>
                  <a:tcPr/>
                </a:tc>
                <a:tc>
                  <a:txBody>
                    <a:bodyPr/>
                    <a:lstStyle/>
                    <a:p>
                      <a:pPr algn="ctr" fontAlgn="b"/>
                      <a:r>
                        <a:rPr lang="tr-TR" sz="1200" b="1" u="none" strike="noStrike">
                          <a:effectLst/>
                          <a:latin typeface="+mj-lt"/>
                        </a:rPr>
                        <a:t> </a:t>
                      </a:r>
                      <a:endParaRPr lang="tr-TR" sz="1200" b="1" i="0" u="none" strike="noStrike">
                        <a:effectLst/>
                        <a:latin typeface="+mj-lt"/>
                      </a:endParaRPr>
                    </a:p>
                  </a:txBody>
                  <a:tcPr marL="7620" marR="7620" marT="7620" marB="0" anchor="b"/>
                </a:tc>
                <a:tc gridSpan="2">
                  <a:txBody>
                    <a:bodyPr/>
                    <a:lstStyle/>
                    <a:p>
                      <a:pPr algn="ctr" fontAlgn="b"/>
                      <a:r>
                        <a:rPr lang="tr-TR" sz="1200" b="1" u="none" strike="noStrike">
                          <a:effectLst/>
                          <a:latin typeface="+mj-lt"/>
                        </a:rPr>
                        <a:t>Özel</a:t>
                      </a:r>
                      <a:endParaRPr lang="tr-TR" sz="1200" b="1" i="0" u="none" strike="noStrike">
                        <a:effectLst/>
                        <a:latin typeface="+mj-lt"/>
                      </a:endParaRPr>
                    </a:p>
                  </a:txBody>
                  <a:tcPr marL="7620" marR="7620" marT="7620" marB="0" anchor="b"/>
                </a:tc>
                <a:tc hMerge="1">
                  <a:txBody>
                    <a:bodyPr/>
                    <a:lstStyle/>
                    <a:p>
                      <a:endParaRPr lang="tr-TR"/>
                    </a:p>
                  </a:txBody>
                  <a:tcPr/>
                </a:tc>
              </a:tr>
              <a:tr h="488571">
                <a:tc vMerge="1">
                  <a:txBody>
                    <a:bodyPr/>
                    <a:lstStyle/>
                    <a:p>
                      <a:endParaRPr lang="tr-TR"/>
                    </a:p>
                  </a:txBody>
                  <a:tcPr/>
                </a:tc>
                <a:tc>
                  <a:txBody>
                    <a:bodyPr/>
                    <a:lstStyle/>
                    <a:p>
                      <a:pPr algn="r" fontAlgn="b"/>
                      <a:r>
                        <a:rPr lang="tr-TR" sz="1200" b="1" i="1" u="none" strike="noStrike" dirty="0">
                          <a:effectLst/>
                          <a:latin typeface="+mj-lt"/>
                        </a:rPr>
                        <a:t>Hastane sayısı</a:t>
                      </a:r>
                    </a:p>
                  </a:txBody>
                  <a:tcPr marL="7620" marR="7620" marT="7620" marB="0" anchor="b"/>
                </a:tc>
                <a:tc>
                  <a:txBody>
                    <a:bodyPr/>
                    <a:lstStyle/>
                    <a:p>
                      <a:pPr algn="r" fontAlgn="b"/>
                      <a:r>
                        <a:rPr lang="tr-TR" sz="1200" b="1" i="1" u="none" strike="noStrike" dirty="0">
                          <a:effectLst/>
                          <a:latin typeface="+mj-lt"/>
                        </a:rPr>
                        <a:t>Yatak sayısı</a:t>
                      </a:r>
                    </a:p>
                  </a:txBody>
                  <a:tcPr marL="7620" marR="7620" marT="7620" marB="0" anchor="b"/>
                </a:tc>
                <a:tc>
                  <a:txBody>
                    <a:bodyPr/>
                    <a:lstStyle/>
                    <a:p>
                      <a:pPr algn="r" fontAlgn="b"/>
                      <a:r>
                        <a:rPr lang="tr-TR" sz="1200" b="1" i="1" u="none" strike="noStrike" dirty="0">
                          <a:effectLst/>
                          <a:latin typeface="+mj-lt"/>
                        </a:rPr>
                        <a:t> </a:t>
                      </a:r>
                    </a:p>
                  </a:txBody>
                  <a:tcPr marL="7620" marR="7620" marT="7620" marB="0" anchor="b"/>
                </a:tc>
                <a:tc>
                  <a:txBody>
                    <a:bodyPr/>
                    <a:lstStyle/>
                    <a:p>
                      <a:pPr algn="r" fontAlgn="b"/>
                      <a:r>
                        <a:rPr lang="tr-TR" sz="1200" b="1" i="1" u="none" strike="noStrike" dirty="0">
                          <a:effectLst/>
                          <a:latin typeface="+mj-lt"/>
                        </a:rPr>
                        <a:t>Hastane sayısı</a:t>
                      </a:r>
                    </a:p>
                  </a:txBody>
                  <a:tcPr marL="7620" marR="7620" marT="7620" marB="0" anchor="b"/>
                </a:tc>
                <a:tc>
                  <a:txBody>
                    <a:bodyPr/>
                    <a:lstStyle/>
                    <a:p>
                      <a:pPr algn="r" fontAlgn="b"/>
                      <a:r>
                        <a:rPr lang="tr-TR" sz="1200" b="1" i="1" u="none" strike="noStrike" dirty="0">
                          <a:effectLst/>
                          <a:latin typeface="+mj-lt"/>
                        </a:rPr>
                        <a:t>Yatak sayısı</a:t>
                      </a:r>
                    </a:p>
                  </a:txBody>
                  <a:tcPr marL="7620" marR="7620" marT="7620" marB="0" anchor="b"/>
                </a:tc>
                <a:tc>
                  <a:txBody>
                    <a:bodyPr/>
                    <a:lstStyle/>
                    <a:p>
                      <a:pPr algn="r" fontAlgn="b"/>
                      <a:r>
                        <a:rPr lang="tr-TR" sz="1200" b="1" i="1" u="none" strike="noStrike" dirty="0">
                          <a:effectLst/>
                          <a:latin typeface="+mj-lt"/>
                        </a:rPr>
                        <a:t> </a:t>
                      </a:r>
                    </a:p>
                  </a:txBody>
                  <a:tcPr marL="7620" marR="7620" marT="7620" marB="0" anchor="b"/>
                </a:tc>
                <a:tc>
                  <a:txBody>
                    <a:bodyPr/>
                    <a:lstStyle/>
                    <a:p>
                      <a:pPr algn="r" fontAlgn="b"/>
                      <a:r>
                        <a:rPr lang="tr-TR" sz="1200" b="1" i="1" u="none" strike="noStrike" dirty="0">
                          <a:effectLst/>
                          <a:latin typeface="+mj-lt"/>
                        </a:rPr>
                        <a:t>Hastane sayısı</a:t>
                      </a:r>
                    </a:p>
                  </a:txBody>
                  <a:tcPr marL="7620" marR="7620" marT="7620" marB="0" anchor="b"/>
                </a:tc>
                <a:tc>
                  <a:txBody>
                    <a:bodyPr/>
                    <a:lstStyle/>
                    <a:p>
                      <a:pPr algn="r" fontAlgn="b"/>
                      <a:r>
                        <a:rPr lang="tr-TR" sz="1200" b="1" i="1" u="none" strike="noStrike" dirty="0">
                          <a:effectLst/>
                          <a:latin typeface="+mj-lt"/>
                        </a:rPr>
                        <a:t>Yatak sayısı</a:t>
                      </a:r>
                    </a:p>
                  </a:txBody>
                  <a:tcPr marL="7620" marR="7620" marT="7620" marB="0" anchor="b"/>
                </a:tc>
                <a:tc>
                  <a:txBody>
                    <a:bodyPr/>
                    <a:lstStyle/>
                    <a:p>
                      <a:pPr algn="r" fontAlgn="b"/>
                      <a:r>
                        <a:rPr lang="tr-TR" sz="1200" b="1" i="1" u="none" strike="noStrike" dirty="0">
                          <a:effectLst/>
                          <a:latin typeface="+mj-lt"/>
                        </a:rPr>
                        <a:t> </a:t>
                      </a:r>
                    </a:p>
                  </a:txBody>
                  <a:tcPr marL="7620" marR="7620" marT="7620" marB="0" anchor="b"/>
                </a:tc>
                <a:tc>
                  <a:txBody>
                    <a:bodyPr/>
                    <a:lstStyle/>
                    <a:p>
                      <a:pPr algn="r" fontAlgn="b"/>
                      <a:r>
                        <a:rPr lang="tr-TR" sz="1200" b="1" i="1" u="none" strike="noStrike" dirty="0">
                          <a:effectLst/>
                          <a:latin typeface="+mj-lt"/>
                        </a:rPr>
                        <a:t>Hastane sayısı</a:t>
                      </a:r>
                    </a:p>
                  </a:txBody>
                  <a:tcPr marL="7620" marR="7620" marT="7620" marB="0" anchor="b"/>
                </a:tc>
                <a:tc>
                  <a:txBody>
                    <a:bodyPr/>
                    <a:lstStyle/>
                    <a:p>
                      <a:pPr algn="r" fontAlgn="b"/>
                      <a:r>
                        <a:rPr lang="tr-TR" sz="1200" b="1" i="1" u="none" strike="noStrike" dirty="0" smtClean="0">
                          <a:effectLst/>
                          <a:latin typeface="+mj-lt"/>
                        </a:rPr>
                        <a:t>Yatak</a:t>
                      </a:r>
                    </a:p>
                    <a:p>
                      <a:pPr algn="r" fontAlgn="b"/>
                      <a:r>
                        <a:rPr lang="tr-TR" sz="1200" b="1" i="1" u="none" strike="noStrike" dirty="0" smtClean="0">
                          <a:effectLst/>
                          <a:latin typeface="+mj-lt"/>
                        </a:rPr>
                        <a:t> sayısı</a:t>
                      </a:r>
                    </a:p>
                  </a:txBody>
                  <a:tcPr marL="7620" marR="7620" marT="7620" marB="0" anchor="b"/>
                </a:tc>
              </a:tr>
              <a:tr h="299387">
                <a:tc>
                  <a:txBody>
                    <a:bodyPr/>
                    <a:lstStyle/>
                    <a:p>
                      <a:pPr algn="l" fontAlgn="b"/>
                      <a:r>
                        <a:rPr lang="tr-TR" sz="1200" b="1" u="none" strike="noStrike" dirty="0" smtClean="0">
                          <a:effectLst/>
                          <a:latin typeface="+mj-lt"/>
                        </a:rPr>
                        <a:t>TR (adet)</a:t>
                      </a:r>
                      <a:endParaRPr lang="tr-TR" sz="1200" b="1"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r>
                        <a:rPr lang="tr-TR" sz="1200" u="none" strike="noStrike" dirty="0" smtClean="0">
                          <a:effectLst/>
                          <a:latin typeface="+mj-lt"/>
                        </a:rPr>
                        <a:t>1,518</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r>
                        <a:rPr lang="tr-TR" sz="1200" u="none" strike="noStrike" dirty="0" smtClean="0">
                          <a:effectLst/>
                          <a:latin typeface="+mj-lt"/>
                        </a:rPr>
                        <a:t>225,863</a:t>
                      </a:r>
                      <a:endParaRPr lang="tr-TR" sz="1200" b="0" i="0" u="none" strike="noStrike" dirty="0">
                        <a:effectLst/>
                        <a:latin typeface="+mj-lt"/>
                      </a:endParaRPr>
                    </a:p>
                  </a:txBody>
                  <a:tcPr marL="7620" marR="7620" marT="7620" marB="0" anchor="b"/>
                </a:tc>
                <a:tc>
                  <a:txBody>
                    <a:bodyPr/>
                    <a:lstStyle/>
                    <a:p>
                      <a:pPr algn="r" fontAlgn="b"/>
                      <a:r>
                        <a:rPr lang="tr-TR" sz="1200" u="none" strike="noStrike">
                          <a:effectLst/>
                          <a:latin typeface="+mj-lt"/>
                        </a:rPr>
                        <a:t> </a:t>
                      </a:r>
                      <a:endParaRPr lang="tr-TR" sz="1200" b="0" i="0" u="none" strike="noStrike">
                        <a:effectLst/>
                        <a:latin typeface="+mj-lt"/>
                      </a:endParaRPr>
                    </a:p>
                  </a:txBody>
                  <a:tcPr marL="7620" marR="7620" marT="7620" marB="0" anchor="b"/>
                </a:tc>
                <a:tc>
                  <a:txBody>
                    <a:bodyPr/>
                    <a:lstStyle/>
                    <a:p>
                      <a:pPr algn="r" fontAlgn="b"/>
                      <a:r>
                        <a:rPr lang="tr-TR" sz="1200" u="none" strike="noStrike" dirty="0">
                          <a:effectLst/>
                          <a:latin typeface="+mj-lt"/>
                        </a:rPr>
                        <a:t>   879</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r>
                        <a:rPr lang="tr-TR" sz="1200" u="none" strike="noStrike" dirty="0" smtClean="0">
                          <a:effectLst/>
                          <a:latin typeface="+mj-lt"/>
                        </a:rPr>
                        <a:t>135,339</a:t>
                      </a:r>
                      <a:endParaRPr lang="tr-TR" sz="1200" b="0" i="0" u="none" strike="noStrike" dirty="0">
                        <a:effectLst/>
                        <a:latin typeface="+mj-lt"/>
                      </a:endParaRPr>
                    </a:p>
                  </a:txBody>
                  <a:tcPr marL="7620" marR="7620" marT="7620" marB="0" anchor="b"/>
                </a:tc>
                <a:tc>
                  <a:txBody>
                    <a:bodyPr/>
                    <a:lstStyle/>
                    <a:p>
                      <a:pPr algn="r" fontAlgn="b"/>
                      <a:r>
                        <a:rPr lang="tr-TR" sz="1200" u="none" strike="noStrike">
                          <a:effectLst/>
                          <a:latin typeface="+mj-lt"/>
                        </a:rPr>
                        <a:t> </a:t>
                      </a:r>
                      <a:endParaRPr lang="tr-TR" sz="1200" b="0" i="0" u="none" strike="noStrike">
                        <a:effectLst/>
                        <a:latin typeface="+mj-lt"/>
                      </a:endParaRPr>
                    </a:p>
                  </a:txBody>
                  <a:tcPr marL="7620" marR="7620" marT="7620" marB="0" anchor="b"/>
                </a:tc>
                <a:tc>
                  <a:txBody>
                    <a:bodyPr/>
                    <a:lstStyle/>
                    <a:p>
                      <a:pPr algn="r" fontAlgn="b"/>
                      <a:r>
                        <a:rPr lang="tr-TR" sz="1200" u="none" strike="noStrike" dirty="0">
                          <a:effectLst/>
                          <a:latin typeface="+mj-lt"/>
                        </a:rPr>
                        <a:t>   68</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r>
                        <a:rPr lang="tr-TR" sz="1200" u="none" strike="noStrike" dirty="0" smtClean="0">
                          <a:effectLst/>
                          <a:latin typeface="+mj-lt"/>
                        </a:rPr>
                        <a:t>41,324</a:t>
                      </a:r>
                      <a:endParaRPr lang="tr-TR" sz="1200" b="0" i="0" u="none" strike="noStrike" dirty="0">
                        <a:effectLst/>
                        <a:latin typeface="+mj-lt"/>
                      </a:endParaRPr>
                    </a:p>
                  </a:txBody>
                  <a:tcPr marL="7620" marR="7620" marT="7620" marB="0" anchor="b"/>
                </a:tc>
                <a:tc>
                  <a:txBody>
                    <a:bodyPr/>
                    <a:lstStyle/>
                    <a:p>
                      <a:pPr algn="r" fontAlgn="b"/>
                      <a:r>
                        <a:rPr lang="tr-TR" sz="1200" u="none" strike="noStrike">
                          <a:effectLst/>
                          <a:latin typeface="+mj-lt"/>
                        </a:rPr>
                        <a:t> </a:t>
                      </a:r>
                      <a:endParaRPr lang="tr-TR" sz="1200" b="0" i="0" u="none" strike="noStrike">
                        <a:effectLst/>
                        <a:latin typeface="+mj-lt"/>
                      </a:endParaRPr>
                    </a:p>
                  </a:txBody>
                  <a:tcPr marL="7620" marR="7620" marT="7620" marB="0" anchor="b"/>
                </a:tc>
                <a:tc>
                  <a:txBody>
                    <a:bodyPr/>
                    <a:lstStyle/>
                    <a:p>
                      <a:pPr algn="r" fontAlgn="b"/>
                      <a:r>
                        <a:rPr lang="tr-TR" sz="1200" u="none" strike="noStrike">
                          <a:effectLst/>
                          <a:latin typeface="+mj-lt"/>
                        </a:rPr>
                        <a:t>   571</a:t>
                      </a:r>
                      <a:endParaRPr lang="tr-TR" sz="1200" b="0" i="0" u="none" strike="noStrike">
                        <a:effectLst/>
                        <a:latin typeface="+mj-lt"/>
                      </a:endParaRPr>
                    </a:p>
                  </a:txBody>
                  <a:tcPr marL="7620" marR="7620" marT="7620" marB="0" anchor="b"/>
                </a:tc>
                <a:tc>
                  <a:txBody>
                    <a:bodyPr/>
                    <a:lstStyle/>
                    <a:p>
                      <a:pPr algn="r" fontAlgn="b"/>
                      <a:r>
                        <a:rPr lang="tr-TR" sz="1200" u="none" strike="noStrike" dirty="0">
                          <a:effectLst/>
                          <a:latin typeface="+mj-lt"/>
                        </a:rPr>
                        <a:t>  </a:t>
                      </a:r>
                      <a:r>
                        <a:rPr lang="tr-TR" sz="1200" u="none" strike="noStrike" dirty="0" smtClean="0">
                          <a:effectLst/>
                          <a:latin typeface="+mj-lt"/>
                        </a:rPr>
                        <a:t>49,200</a:t>
                      </a:r>
                      <a:endParaRPr lang="tr-TR" sz="1200" b="0" i="0" u="none" strike="noStrike" dirty="0">
                        <a:effectLst/>
                        <a:latin typeface="+mj-lt"/>
                      </a:endParaRPr>
                    </a:p>
                  </a:txBody>
                  <a:tcPr marL="7620" marR="7620" marT="7620" marB="0" anchor="b"/>
                </a:tc>
              </a:tr>
              <a:tr h="272170">
                <a:tc>
                  <a:txBody>
                    <a:bodyPr/>
                    <a:lstStyle/>
                    <a:p>
                      <a:pPr algn="l" fontAlgn="b"/>
                      <a:r>
                        <a:rPr lang="tr-TR" sz="1200" b="1" u="none" strike="noStrike" dirty="0" smtClean="0">
                          <a:effectLst/>
                          <a:latin typeface="+mj-lt"/>
                        </a:rPr>
                        <a:t>Mardin (adet)</a:t>
                      </a:r>
                      <a:endParaRPr lang="tr-TR" sz="1200" b="1"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12</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r>
                        <a:rPr lang="tr-TR" sz="1200" u="none" strike="noStrike" dirty="0" smtClean="0">
                          <a:effectLst/>
                          <a:latin typeface="+mj-lt"/>
                        </a:rPr>
                        <a:t>1,446</a:t>
                      </a:r>
                      <a:endParaRPr lang="tr-TR" sz="1200" b="0" i="0" u="none" strike="noStrike" dirty="0">
                        <a:effectLst/>
                        <a:latin typeface="+mj-lt"/>
                      </a:endParaRPr>
                    </a:p>
                  </a:txBody>
                  <a:tcPr marL="7620" marR="7620" marT="7620" marB="0" anchor="b"/>
                </a:tc>
                <a:tc>
                  <a:txBody>
                    <a:bodyPr/>
                    <a:lstStyle/>
                    <a:p>
                      <a:pPr algn="r" fontAlgn="b"/>
                      <a:r>
                        <a:rPr lang="tr-TR" sz="1200" u="none" strike="noStrike">
                          <a:effectLst/>
                          <a:latin typeface="+mj-lt"/>
                        </a:rPr>
                        <a:t> </a:t>
                      </a:r>
                      <a:endParaRPr lang="tr-TR" sz="1200" b="0" i="0" u="none" strike="noStrike">
                        <a:effectLst/>
                        <a:latin typeface="+mj-lt"/>
                      </a:endParaRPr>
                    </a:p>
                  </a:txBody>
                  <a:tcPr marL="7620" marR="7620" marT="7620" marB="0" anchor="b"/>
                </a:tc>
                <a:tc>
                  <a:txBody>
                    <a:bodyPr/>
                    <a:lstStyle/>
                    <a:p>
                      <a:pPr algn="r" fontAlgn="b"/>
                      <a:r>
                        <a:rPr lang="tr-TR" sz="1200" u="none" strike="noStrike" dirty="0">
                          <a:effectLst/>
                          <a:latin typeface="+mj-lt"/>
                        </a:rPr>
                        <a:t>   9</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r>
                        <a:rPr lang="tr-TR" sz="1200" u="none" strike="noStrike" dirty="0" smtClean="0">
                          <a:effectLst/>
                          <a:latin typeface="+mj-lt"/>
                        </a:rPr>
                        <a:t>1,134</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a:t>
                      </a:r>
                      <a:endParaRPr lang="tr-TR" sz="1200" b="0" i="0" u="none" strike="noStrike" dirty="0">
                        <a:effectLst/>
                        <a:latin typeface="+mj-lt"/>
                      </a:endParaRPr>
                    </a:p>
                  </a:txBody>
                  <a:tcPr marL="7620" marR="7620" marT="7620" marB="0" anchor="b"/>
                </a:tc>
                <a:tc>
                  <a:txBody>
                    <a:bodyPr/>
                    <a:lstStyle/>
                    <a:p>
                      <a:pPr algn="r" fontAlgn="b"/>
                      <a:r>
                        <a:rPr lang="tr-TR" sz="1200" u="none" strike="noStrike" dirty="0">
                          <a:effectLst/>
                          <a:latin typeface="+mj-lt"/>
                        </a:rPr>
                        <a:t>   3</a:t>
                      </a:r>
                      <a:endParaRPr lang="tr-TR" sz="1200" b="0" i="0" u="none" strike="noStrike" dirty="0">
                        <a:effectLst/>
                        <a:latin typeface="+mj-lt"/>
                      </a:endParaRPr>
                    </a:p>
                  </a:txBody>
                  <a:tcPr marL="7620" marR="7620" marT="7620" marB="0" anchor="b"/>
                </a:tc>
                <a:tc>
                  <a:txBody>
                    <a:bodyPr/>
                    <a:lstStyle/>
                    <a:p>
                      <a:pPr algn="r" fontAlgn="b"/>
                      <a:r>
                        <a:rPr lang="tr-TR" sz="1200" u="none" strike="noStrike">
                          <a:effectLst/>
                          <a:latin typeface="+mj-lt"/>
                        </a:rPr>
                        <a:t>   312</a:t>
                      </a:r>
                      <a:endParaRPr lang="tr-TR" sz="1200" b="0" i="0" u="none" strike="noStrike">
                        <a:effectLst/>
                        <a:latin typeface="+mj-lt"/>
                      </a:endParaRPr>
                    </a:p>
                  </a:txBody>
                  <a:tcPr marL="7620" marR="7620" marT="7620" marB="0" anchor="b"/>
                </a:tc>
              </a:tr>
              <a:tr h="250396">
                <a:tc>
                  <a:txBody>
                    <a:bodyPr/>
                    <a:lstStyle/>
                    <a:p>
                      <a:pPr algn="l" fontAlgn="b"/>
                      <a:r>
                        <a:rPr lang="tr-TR" sz="1200" b="1" u="none" strike="noStrike" dirty="0" smtClean="0">
                          <a:effectLst/>
                          <a:latin typeface="+mj-lt"/>
                        </a:rPr>
                        <a:t>Mardin/TR (%)</a:t>
                      </a:r>
                      <a:endParaRPr lang="tr-TR" sz="1200" b="1" i="0" u="none" strike="noStrike" dirty="0">
                        <a:effectLst/>
                        <a:latin typeface="+mj-lt"/>
                      </a:endParaRPr>
                    </a:p>
                  </a:txBody>
                  <a:tcPr marL="7620" marR="7620" marT="7620" marB="0" anchor="b"/>
                </a:tc>
                <a:tc>
                  <a:txBody>
                    <a:bodyPr/>
                    <a:lstStyle/>
                    <a:p>
                      <a:pPr algn="r" fontAlgn="b"/>
                      <a:r>
                        <a:rPr lang="tr-TR" sz="1200" u="none" strike="noStrike" dirty="0" smtClean="0">
                          <a:effectLst/>
                          <a:latin typeface="+mj-lt"/>
                        </a:rPr>
                        <a:t>0.8</a:t>
                      </a:r>
                      <a:endParaRPr lang="tr-TR" sz="1200" b="0" i="0" u="none" strike="noStrike" dirty="0">
                        <a:effectLst/>
                        <a:latin typeface="+mj-lt"/>
                      </a:endParaRPr>
                    </a:p>
                  </a:txBody>
                  <a:tcPr marL="7620" marR="7620" marT="7620" marB="0" anchor="b"/>
                </a:tc>
                <a:tc>
                  <a:txBody>
                    <a:bodyPr/>
                    <a:lstStyle/>
                    <a:p>
                      <a:pPr algn="r" fontAlgn="b"/>
                      <a:r>
                        <a:rPr lang="tr-TR" sz="1200" u="none" strike="noStrike" dirty="0" smtClean="0">
                          <a:effectLst/>
                          <a:latin typeface="+mj-lt"/>
                        </a:rPr>
                        <a:t>0.6</a:t>
                      </a:r>
                      <a:endParaRPr lang="tr-TR" sz="1200" b="0" i="0" u="none" strike="noStrike" dirty="0">
                        <a:effectLst/>
                        <a:latin typeface="+mj-lt"/>
                      </a:endParaRPr>
                    </a:p>
                  </a:txBody>
                  <a:tcPr marL="7620" marR="7620" marT="7620" marB="0" anchor="b"/>
                </a:tc>
                <a:tc>
                  <a:txBody>
                    <a:bodyPr/>
                    <a:lstStyle/>
                    <a:p>
                      <a:pPr algn="l" fontAlgn="b"/>
                      <a:r>
                        <a:rPr lang="tr-TR" sz="1200" u="none" strike="noStrike">
                          <a:effectLst/>
                          <a:latin typeface="+mj-lt"/>
                        </a:rPr>
                        <a:t> </a:t>
                      </a:r>
                      <a:endParaRPr lang="tr-TR" sz="1200" b="0" i="0" u="none" strike="noStrike">
                        <a:effectLst/>
                        <a:latin typeface="+mj-lt"/>
                      </a:endParaRPr>
                    </a:p>
                  </a:txBody>
                  <a:tcPr marL="7620" marR="7620" marT="7620" marB="0" anchor="b"/>
                </a:tc>
                <a:tc>
                  <a:txBody>
                    <a:bodyPr/>
                    <a:lstStyle/>
                    <a:p>
                      <a:pPr algn="r" fontAlgn="b"/>
                      <a:r>
                        <a:rPr lang="tr-TR" sz="1200" u="none" strike="noStrike" dirty="0" smtClean="0">
                          <a:effectLst/>
                          <a:latin typeface="+mj-lt"/>
                        </a:rPr>
                        <a:t>1.0</a:t>
                      </a:r>
                      <a:endParaRPr lang="tr-TR" sz="1200" b="0" i="0" u="none" strike="noStrike" dirty="0">
                        <a:effectLst/>
                        <a:latin typeface="+mj-lt"/>
                      </a:endParaRPr>
                    </a:p>
                  </a:txBody>
                  <a:tcPr marL="7620" marR="7620" marT="7620" marB="0" anchor="b"/>
                </a:tc>
                <a:tc>
                  <a:txBody>
                    <a:bodyPr/>
                    <a:lstStyle/>
                    <a:p>
                      <a:pPr algn="r" fontAlgn="b"/>
                      <a:r>
                        <a:rPr lang="tr-TR" sz="1200" u="none" strike="noStrike" dirty="0" smtClean="0">
                          <a:effectLst/>
                          <a:latin typeface="+mj-lt"/>
                        </a:rPr>
                        <a:t>0.8</a:t>
                      </a:r>
                      <a:endParaRPr lang="tr-TR" sz="1200" b="0" i="0" u="none" strike="noStrike" dirty="0">
                        <a:effectLst/>
                        <a:latin typeface="+mj-lt"/>
                      </a:endParaRPr>
                    </a:p>
                  </a:txBody>
                  <a:tcPr marL="7620" marR="7620" marT="7620" marB="0" anchor="b"/>
                </a:tc>
                <a:tc>
                  <a:txBody>
                    <a:bodyPr/>
                    <a:lstStyle/>
                    <a:p>
                      <a:pPr algn="l" fontAlgn="b"/>
                      <a:r>
                        <a:rPr lang="tr-TR" sz="1200" u="none" strike="noStrike">
                          <a:effectLst/>
                          <a:latin typeface="+mj-lt"/>
                        </a:rPr>
                        <a:t> </a:t>
                      </a:r>
                      <a:endParaRPr lang="tr-TR" sz="1200" b="0" i="0" u="none" strike="noStrike">
                        <a:effectLst/>
                        <a:latin typeface="+mj-lt"/>
                      </a:endParaRPr>
                    </a:p>
                  </a:txBody>
                  <a:tcPr marL="7620" marR="7620" marT="7620" marB="0" anchor="b"/>
                </a:tc>
                <a:tc>
                  <a:txBody>
                    <a:bodyPr/>
                    <a:lstStyle/>
                    <a:p>
                      <a:pPr algn="l" fontAlgn="b"/>
                      <a:r>
                        <a:rPr lang="tr-TR" sz="1200" u="none" strike="noStrike" dirty="0">
                          <a:effectLst/>
                          <a:latin typeface="+mj-lt"/>
                        </a:rPr>
                        <a:t>-</a:t>
                      </a:r>
                      <a:endParaRPr lang="tr-TR" sz="1200" b="0" i="0" u="none" strike="noStrike" dirty="0">
                        <a:effectLst/>
                        <a:latin typeface="+mj-lt"/>
                      </a:endParaRPr>
                    </a:p>
                  </a:txBody>
                  <a:tcPr marL="7620" marR="7620" marT="7620" marB="0" anchor="b"/>
                </a:tc>
                <a:tc>
                  <a:txBody>
                    <a:bodyPr/>
                    <a:lstStyle/>
                    <a:p>
                      <a:pPr algn="l" fontAlgn="b"/>
                      <a:r>
                        <a:rPr lang="tr-TR" sz="1200" u="none" strike="noStrike" dirty="0">
                          <a:effectLst/>
                          <a:latin typeface="+mj-lt"/>
                        </a:rPr>
                        <a:t>-</a:t>
                      </a:r>
                      <a:endParaRPr lang="tr-TR" sz="1200" b="0" i="0" u="none" strike="noStrike" dirty="0">
                        <a:effectLst/>
                        <a:latin typeface="+mj-lt"/>
                      </a:endParaRPr>
                    </a:p>
                  </a:txBody>
                  <a:tcPr marL="7620" marR="7620" marT="7620" marB="0" anchor="b"/>
                </a:tc>
                <a:tc>
                  <a:txBody>
                    <a:bodyPr/>
                    <a:lstStyle/>
                    <a:p>
                      <a:pPr algn="l" fontAlgn="b"/>
                      <a:r>
                        <a:rPr lang="tr-TR" sz="1200" u="none" strike="noStrike" dirty="0">
                          <a:effectLst/>
                          <a:latin typeface="+mj-lt"/>
                        </a:rPr>
                        <a:t> </a:t>
                      </a:r>
                      <a:endParaRPr lang="tr-TR" sz="1200" b="0" i="0" u="none" strike="noStrike" dirty="0">
                        <a:effectLst/>
                        <a:latin typeface="+mj-lt"/>
                      </a:endParaRPr>
                    </a:p>
                  </a:txBody>
                  <a:tcPr marL="7620" marR="7620" marT="7620" marB="0" anchor="b"/>
                </a:tc>
                <a:tc>
                  <a:txBody>
                    <a:bodyPr/>
                    <a:lstStyle/>
                    <a:p>
                      <a:pPr algn="r" fontAlgn="b"/>
                      <a:r>
                        <a:rPr lang="tr-TR" sz="1200" u="none" strike="noStrike" dirty="0" smtClean="0">
                          <a:effectLst/>
                          <a:latin typeface="+mj-lt"/>
                        </a:rPr>
                        <a:t>0.5</a:t>
                      </a:r>
                      <a:endParaRPr lang="tr-TR" sz="1200" b="0" i="0" u="none" strike="noStrike" dirty="0">
                        <a:effectLst/>
                        <a:latin typeface="+mj-lt"/>
                      </a:endParaRPr>
                    </a:p>
                  </a:txBody>
                  <a:tcPr marL="7620" marR="7620" marT="7620" marB="0" anchor="b"/>
                </a:tc>
                <a:tc>
                  <a:txBody>
                    <a:bodyPr/>
                    <a:lstStyle/>
                    <a:p>
                      <a:pPr algn="r" fontAlgn="b"/>
                      <a:r>
                        <a:rPr lang="tr-TR" sz="1200" u="none" strike="noStrike" dirty="0" smtClean="0">
                          <a:effectLst/>
                          <a:latin typeface="+mj-lt"/>
                        </a:rPr>
                        <a:t>0.6</a:t>
                      </a:r>
                      <a:endParaRPr lang="tr-TR" sz="1200" b="0" i="0" u="none" strike="noStrike" dirty="0">
                        <a:effectLst/>
                        <a:latin typeface="+mj-lt"/>
                      </a:endParaRPr>
                    </a:p>
                  </a:txBody>
                  <a:tcPr marL="7620" marR="7620" marT="7620" marB="0" anchor="b"/>
                </a:tc>
              </a:tr>
            </a:tbl>
          </a:graphicData>
        </a:graphic>
      </p:graphicFrame>
      <p:sp>
        <p:nvSpPr>
          <p:cNvPr id="2311245" name="Metin Yer Tutucusu 3"/>
          <p:cNvSpPr>
            <a:spLocks noGrp="1"/>
          </p:cNvSpPr>
          <p:nvPr>
            <p:ph type="body" sz="quarter" idx="11"/>
          </p:nvPr>
        </p:nvSpPr>
        <p:spPr>
          <a:xfrm>
            <a:off x="612775" y="6265863"/>
            <a:ext cx="7615238" cy="190500"/>
          </a:xfrm>
        </p:spPr>
        <p:txBody>
          <a:bodyPr/>
          <a:lstStyle/>
          <a:p>
            <a:pPr eaLnBrk="1" hangingPunct="1">
              <a:spcBef>
                <a:spcPct val="0"/>
              </a:spcBef>
            </a:pPr>
            <a:r>
              <a:rPr lang="tr-TR" sz="900" smtClean="0"/>
              <a:t>Kaynak: TÜİK, Sağlık İstatistikleri, </a:t>
            </a:r>
            <a:r>
              <a:rPr lang="tr-TR" sz="900" smtClean="0">
                <a:hlinkClick r:id="rId2"/>
              </a:rPr>
              <a:t>http://www.tuik.gov.tr/PreTablo.do?alt_id=1095</a:t>
            </a:r>
            <a:r>
              <a:rPr lang="tr-TR" sz="900" smtClean="0"/>
              <a:t>, 2017 (E.T.29.05.2019).</a:t>
            </a:r>
          </a:p>
        </p:txBody>
      </p:sp>
      <p:sp>
        <p:nvSpPr>
          <p:cNvPr id="2311246" name="Slayt Numarası Yer Tutucusu 4"/>
          <p:cNvSpPr>
            <a:spLocks noGrp="1"/>
          </p:cNvSpPr>
          <p:nvPr>
            <p:ph type="sldNum" sz="quarter" idx="12"/>
          </p:nvPr>
        </p:nvSpPr>
        <p:spPr bwMode="auto">
          <a:noFill/>
          <a:ln>
            <a:miter lim="800000"/>
            <a:headEnd/>
            <a:tailEnd/>
          </a:ln>
        </p:spPr>
        <p:txBody>
          <a:bodyPr/>
          <a:lstStyle/>
          <a:p>
            <a:fld id="{532B65F3-3118-4039-8181-640AAA0CA3DF}" type="slidenum">
              <a:rPr lang="en-US" smtClean="0"/>
              <a:pPr/>
              <a:t>46</a:t>
            </a:fld>
            <a:endParaRPr lang="en-US" smtClean="0"/>
          </a:p>
        </p:txBody>
      </p:sp>
      <p:sp>
        <p:nvSpPr>
          <p:cNvPr id="2311247" name="Metin Yer Tutucusu 3"/>
          <p:cNvSpPr txBox="1">
            <a:spLocks/>
          </p:cNvSpPr>
          <p:nvPr/>
        </p:nvSpPr>
        <p:spPr bwMode="auto">
          <a:xfrm>
            <a:off x="546100" y="1633538"/>
            <a:ext cx="8707438" cy="293687"/>
          </a:xfrm>
          <a:prstGeom prst="rect">
            <a:avLst/>
          </a:prstGeom>
          <a:noFill/>
          <a:ln w="9525">
            <a:noFill/>
            <a:miter lim="800000"/>
            <a:headEnd/>
            <a:tailEnd/>
          </a:ln>
        </p:spPr>
        <p:txBody>
          <a:bodyPr lIns="0" tIns="0" rIns="0" bIns="0" anchor="ctr"/>
          <a:lstStyle/>
          <a:p>
            <a:pPr marL="182563" indent="-182563" algn="ctr">
              <a:buClr>
                <a:schemeClr val="tx1"/>
              </a:buClr>
            </a:pPr>
            <a:r>
              <a:rPr lang="tr-TR" sz="2400">
                <a:latin typeface="Book Antiqua" pitchFamily="18" charset="0"/>
              </a:rPr>
              <a:t>Mardin’de hastane ve yatak sayıları (2017, adet, %)</a:t>
            </a:r>
          </a:p>
        </p:txBody>
      </p:sp>
      <p:graphicFrame>
        <p:nvGraphicFramePr>
          <p:cNvPr id="8" name="Tablo 7"/>
          <p:cNvGraphicFramePr>
            <a:graphicFrameLocks noGrp="1"/>
          </p:cNvGraphicFramePr>
          <p:nvPr/>
        </p:nvGraphicFramePr>
        <p:xfrm>
          <a:off x="612775" y="4697413"/>
          <a:ext cx="8784907" cy="1377088"/>
        </p:xfrm>
        <a:graphic>
          <a:graphicData uri="http://schemas.openxmlformats.org/drawingml/2006/table">
            <a:tbl>
              <a:tblPr>
                <a:tableStyleId>{5C22544A-7EE6-4342-B048-85BDC9FD1C3A}</a:tableStyleId>
              </a:tblPr>
              <a:tblGrid>
                <a:gridCol w="1139371"/>
                <a:gridCol w="879294"/>
                <a:gridCol w="914400"/>
                <a:gridCol w="1054100"/>
                <a:gridCol w="939800"/>
                <a:gridCol w="788352"/>
                <a:gridCol w="631190"/>
                <a:gridCol w="932407"/>
                <a:gridCol w="783771"/>
                <a:gridCol w="722222"/>
              </a:tblGrid>
              <a:tr h="455928">
                <a:tc>
                  <a:txBody>
                    <a:bodyPr/>
                    <a:lstStyle/>
                    <a:p>
                      <a:pPr algn="l" fontAlgn="b"/>
                      <a:r>
                        <a:rPr lang="tr-TR" sz="1200" u="none" strike="noStrike" dirty="0">
                          <a:effectLst/>
                          <a:latin typeface="+mj-lt"/>
                        </a:rPr>
                        <a:t> </a:t>
                      </a:r>
                      <a:endParaRPr lang="tr-TR" sz="1200" b="1" i="0" u="none" strike="noStrike" dirty="0">
                        <a:effectLst/>
                        <a:latin typeface="+mj-lt"/>
                      </a:endParaRPr>
                    </a:p>
                  </a:txBody>
                  <a:tcPr marL="7620" marR="7620" marT="7620" marB="0" anchor="b"/>
                </a:tc>
                <a:tc>
                  <a:txBody>
                    <a:bodyPr/>
                    <a:lstStyle/>
                    <a:p>
                      <a:pPr algn="r" fontAlgn="b"/>
                      <a:r>
                        <a:rPr lang="tr-TR" sz="1200" b="1" u="none" strike="noStrike" dirty="0">
                          <a:effectLst/>
                          <a:latin typeface="+mj-lt"/>
                        </a:rPr>
                        <a:t>Toplam hekim</a:t>
                      </a:r>
                      <a:endParaRPr lang="tr-TR" sz="1200" b="1" i="0" u="none" strike="noStrike" dirty="0">
                        <a:effectLst/>
                        <a:latin typeface="+mj-lt"/>
                      </a:endParaRPr>
                    </a:p>
                  </a:txBody>
                  <a:tcPr marL="7620" marR="7620" marT="7620" marB="0" anchor="b"/>
                </a:tc>
                <a:tc>
                  <a:txBody>
                    <a:bodyPr/>
                    <a:lstStyle/>
                    <a:p>
                      <a:pPr algn="r" fontAlgn="b"/>
                      <a:r>
                        <a:rPr lang="tr-TR" sz="1200" b="1" u="none" strike="noStrike" dirty="0">
                          <a:effectLst/>
                          <a:latin typeface="+mj-lt"/>
                        </a:rPr>
                        <a:t>Uzman hekim </a:t>
                      </a:r>
                      <a:endParaRPr lang="tr-TR" sz="1200" b="1" i="0" u="none" strike="noStrike" dirty="0">
                        <a:effectLst/>
                        <a:latin typeface="+mj-lt"/>
                      </a:endParaRPr>
                    </a:p>
                  </a:txBody>
                  <a:tcPr marL="7620" marR="7620" marT="7620" marB="0" anchor="b"/>
                </a:tc>
                <a:tc>
                  <a:txBody>
                    <a:bodyPr/>
                    <a:lstStyle/>
                    <a:p>
                      <a:pPr algn="r" fontAlgn="b"/>
                      <a:r>
                        <a:rPr lang="tr-TR" sz="1200" b="1" u="none" strike="noStrike" dirty="0">
                          <a:effectLst/>
                          <a:latin typeface="+mj-lt"/>
                        </a:rPr>
                        <a:t>Pratisyen hekim </a:t>
                      </a:r>
                      <a:endParaRPr lang="tr-TR" sz="1200" b="1" i="0" u="none" strike="noStrike" dirty="0">
                        <a:effectLst/>
                        <a:latin typeface="+mj-lt"/>
                      </a:endParaRPr>
                    </a:p>
                  </a:txBody>
                  <a:tcPr marL="7620" marR="7620" marT="7620" marB="0" anchor="b"/>
                </a:tc>
                <a:tc>
                  <a:txBody>
                    <a:bodyPr/>
                    <a:lstStyle/>
                    <a:p>
                      <a:pPr algn="r" fontAlgn="b"/>
                      <a:r>
                        <a:rPr lang="tr-TR" sz="1200" b="1" u="none" strike="noStrike">
                          <a:effectLst/>
                          <a:latin typeface="+mj-lt"/>
                        </a:rPr>
                        <a:t>Asistan hekim</a:t>
                      </a:r>
                      <a:endParaRPr lang="tr-TR" sz="1200" b="1" i="0" u="none" strike="noStrike">
                        <a:effectLst/>
                        <a:latin typeface="+mj-lt"/>
                      </a:endParaRPr>
                    </a:p>
                  </a:txBody>
                  <a:tcPr marL="7620" marR="7620" marT="7620" marB="0" anchor="b"/>
                </a:tc>
                <a:tc>
                  <a:txBody>
                    <a:bodyPr/>
                    <a:lstStyle/>
                    <a:p>
                      <a:pPr algn="r" fontAlgn="b"/>
                      <a:r>
                        <a:rPr lang="tr-TR" sz="1200" b="1" u="none" strike="noStrike" dirty="0" smtClean="0">
                          <a:effectLst/>
                          <a:latin typeface="+mj-lt"/>
                        </a:rPr>
                        <a:t>Diş</a:t>
                      </a:r>
                    </a:p>
                    <a:p>
                      <a:pPr algn="r" fontAlgn="b"/>
                      <a:r>
                        <a:rPr lang="tr-TR" sz="1200" b="1" u="none" strike="noStrike" dirty="0" smtClean="0">
                          <a:effectLst/>
                          <a:latin typeface="+mj-lt"/>
                        </a:rPr>
                        <a:t>hekimi</a:t>
                      </a:r>
                      <a:endParaRPr lang="tr-TR" sz="1200" b="1" i="0" u="none" strike="noStrike" dirty="0">
                        <a:effectLst/>
                        <a:latin typeface="+mj-lt"/>
                      </a:endParaRPr>
                    </a:p>
                  </a:txBody>
                  <a:tcPr marL="7620" marR="7620" marT="7620" marB="0" anchor="b"/>
                </a:tc>
                <a:tc>
                  <a:txBody>
                    <a:bodyPr/>
                    <a:lstStyle/>
                    <a:p>
                      <a:pPr algn="r" fontAlgn="b"/>
                      <a:r>
                        <a:rPr lang="tr-TR" sz="1200" b="1" u="none" strike="noStrike" dirty="0" smtClean="0">
                          <a:effectLst/>
                          <a:latin typeface="+mj-lt"/>
                        </a:rPr>
                        <a:t>Hemşire</a:t>
                      </a:r>
                    </a:p>
                    <a:p>
                      <a:pPr algn="r" fontAlgn="b"/>
                      <a:endParaRPr lang="tr-TR" sz="1200" b="1" i="0" u="none" strike="noStrike" dirty="0">
                        <a:effectLst/>
                        <a:latin typeface="+mj-lt"/>
                      </a:endParaRPr>
                    </a:p>
                  </a:txBody>
                  <a:tcPr marL="7620" marR="7620" marT="7620" marB="0" anchor="b"/>
                </a:tc>
                <a:tc>
                  <a:txBody>
                    <a:bodyPr/>
                    <a:lstStyle/>
                    <a:p>
                      <a:pPr algn="r" fontAlgn="b"/>
                      <a:r>
                        <a:rPr lang="tr-TR" sz="1200" b="1" u="none" strike="noStrike" dirty="0">
                          <a:effectLst/>
                          <a:latin typeface="+mj-lt"/>
                        </a:rPr>
                        <a:t>Diğer sağlık personeli</a:t>
                      </a:r>
                      <a:endParaRPr lang="tr-TR" sz="1200" b="1" i="0" u="none" strike="noStrike" dirty="0">
                        <a:effectLst/>
                        <a:latin typeface="+mj-lt"/>
                      </a:endParaRPr>
                    </a:p>
                  </a:txBody>
                  <a:tcPr marL="7620" marR="7620" marT="7620" marB="0" anchor="b"/>
                </a:tc>
                <a:tc>
                  <a:txBody>
                    <a:bodyPr/>
                    <a:lstStyle/>
                    <a:p>
                      <a:pPr algn="r" fontAlgn="b"/>
                      <a:r>
                        <a:rPr lang="tr-TR" sz="1200" b="1" u="none" strike="noStrike" dirty="0" smtClean="0">
                          <a:effectLst/>
                          <a:latin typeface="+mj-lt"/>
                        </a:rPr>
                        <a:t>Ebe</a:t>
                      </a:r>
                    </a:p>
                    <a:p>
                      <a:pPr algn="r" fontAlgn="b"/>
                      <a:endParaRPr lang="tr-TR" sz="1200" b="1" i="0" u="none" strike="noStrike" dirty="0">
                        <a:effectLst/>
                        <a:latin typeface="+mj-lt"/>
                      </a:endParaRPr>
                    </a:p>
                  </a:txBody>
                  <a:tcPr marL="7620" marR="7620" marT="7620" marB="0" anchor="b"/>
                </a:tc>
                <a:tc>
                  <a:txBody>
                    <a:bodyPr/>
                    <a:lstStyle/>
                    <a:p>
                      <a:pPr algn="r" fontAlgn="b"/>
                      <a:r>
                        <a:rPr lang="tr-TR" sz="1200" b="1" u="none" strike="noStrike" dirty="0" smtClean="0">
                          <a:effectLst/>
                          <a:latin typeface="+mj-lt"/>
                        </a:rPr>
                        <a:t>Eczacı</a:t>
                      </a:r>
                    </a:p>
                    <a:p>
                      <a:pPr algn="r" fontAlgn="b"/>
                      <a:r>
                        <a:rPr lang="tr-TR" sz="1200" b="1" u="none" strike="noStrike" dirty="0" smtClean="0">
                          <a:effectLst/>
                          <a:latin typeface="+mj-lt"/>
                        </a:rPr>
                        <a:t>    </a:t>
                      </a:r>
                      <a:endParaRPr lang="tr-TR" sz="1200" b="1" i="0" u="none" strike="noStrike" dirty="0">
                        <a:effectLst/>
                        <a:latin typeface="+mj-lt"/>
                      </a:endParaRPr>
                    </a:p>
                  </a:txBody>
                  <a:tcPr marL="7620" marR="7620" marT="7620" marB="0" anchor="b"/>
                </a:tc>
              </a:tr>
              <a:tr h="455928">
                <a:tc>
                  <a:txBody>
                    <a:bodyPr/>
                    <a:lstStyle/>
                    <a:p>
                      <a:pPr algn="l" fontAlgn="b"/>
                      <a:r>
                        <a:rPr lang="tr-TR" sz="1200" b="1" u="none" strike="noStrike" dirty="0" smtClean="0">
                          <a:effectLst/>
                          <a:latin typeface="+mj-lt"/>
                        </a:rPr>
                        <a:t>TR (adet)</a:t>
                      </a:r>
                      <a:endParaRPr lang="tr-TR" sz="1200" b="1" i="0" u="none" strike="noStrike" dirty="0">
                        <a:effectLst/>
                        <a:latin typeface="+mj-lt"/>
                      </a:endParaRPr>
                    </a:p>
                  </a:txBody>
                  <a:tcPr marL="7620" marR="7620" marT="7620" marB="0" anchor="b"/>
                </a:tc>
                <a:tc>
                  <a:txBody>
                    <a:bodyPr/>
                    <a:lstStyle/>
                    <a:p>
                      <a:pPr algn="r" fontAlgn="ctr"/>
                      <a:r>
                        <a:rPr lang="tr-TR" sz="1200" u="none" strike="noStrike" dirty="0">
                          <a:effectLst/>
                          <a:latin typeface="+mj-lt"/>
                        </a:rPr>
                        <a:t>  </a:t>
                      </a:r>
                      <a:r>
                        <a:rPr lang="tr-TR" sz="1200" u="none" strike="noStrike" dirty="0" smtClean="0">
                          <a:effectLst/>
                          <a:latin typeface="+mj-lt"/>
                        </a:rPr>
                        <a:t>149,997</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a:t>
                      </a:r>
                      <a:r>
                        <a:rPr lang="tr-TR" sz="1200" u="none" strike="noStrike" dirty="0" smtClean="0">
                          <a:effectLst/>
                          <a:latin typeface="+mj-lt"/>
                        </a:rPr>
                        <a:t>80,951</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a:t>
                      </a:r>
                      <a:r>
                        <a:rPr lang="tr-TR" sz="1200" u="none" strike="noStrike" dirty="0" smtClean="0">
                          <a:effectLst/>
                          <a:latin typeface="+mj-lt"/>
                        </a:rPr>
                        <a:t>44,649</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a:t>
                      </a:r>
                      <a:r>
                        <a:rPr lang="tr-TR" sz="1200" u="none" strike="noStrike" dirty="0" smtClean="0">
                          <a:effectLst/>
                          <a:latin typeface="+mj-lt"/>
                        </a:rPr>
                        <a:t>24,397</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a:t>
                      </a:r>
                      <a:r>
                        <a:rPr lang="tr-TR" sz="1200" u="none" strike="noStrike" dirty="0" smtClean="0">
                          <a:effectLst/>
                          <a:latin typeface="+mj-lt"/>
                        </a:rPr>
                        <a:t>27,889</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a:t>
                      </a:r>
                      <a:r>
                        <a:rPr lang="tr-TR" sz="1200" u="none" strike="noStrike" dirty="0" smtClean="0">
                          <a:effectLst/>
                          <a:latin typeface="+mj-lt"/>
                        </a:rPr>
                        <a:t>166,142</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a:t>
                      </a:r>
                      <a:r>
                        <a:rPr lang="tr-TR" sz="1200" u="none" strike="noStrike" dirty="0" smtClean="0">
                          <a:effectLst/>
                          <a:latin typeface="+mj-lt"/>
                        </a:rPr>
                        <a:t>155,417</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a:t>
                      </a:r>
                      <a:r>
                        <a:rPr lang="tr-TR" sz="1200" u="none" strike="noStrike" dirty="0" smtClean="0">
                          <a:effectLst/>
                          <a:latin typeface="+mj-lt"/>
                        </a:rPr>
                        <a:t>53,741</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28 </a:t>
                      </a:r>
                      <a:r>
                        <a:rPr lang="tr-TR" sz="1200" u="none" strike="noStrike" dirty="0" smtClean="0">
                          <a:effectLst/>
                          <a:latin typeface="+mj-lt"/>
                        </a:rPr>
                        <a:t>,512</a:t>
                      </a:r>
                      <a:endParaRPr lang="tr-TR" sz="1200" b="0" i="0" u="none" strike="noStrike" dirty="0">
                        <a:effectLst/>
                        <a:latin typeface="+mj-lt"/>
                      </a:endParaRPr>
                    </a:p>
                  </a:txBody>
                  <a:tcPr marL="7620" marR="7620" marT="7620" marB="0" anchor="ctr"/>
                </a:tc>
              </a:tr>
              <a:tr h="232616">
                <a:tc>
                  <a:txBody>
                    <a:bodyPr/>
                    <a:lstStyle/>
                    <a:p>
                      <a:pPr algn="l" fontAlgn="b"/>
                      <a:r>
                        <a:rPr lang="tr-TR" sz="1200" b="1" u="none" strike="noStrike" dirty="0" smtClean="0">
                          <a:effectLst/>
                          <a:latin typeface="+mj-lt"/>
                        </a:rPr>
                        <a:t>Mardin (adet)</a:t>
                      </a:r>
                      <a:endParaRPr lang="tr-TR" sz="1200" b="1" i="0" u="none" strike="noStrike" dirty="0">
                        <a:effectLst/>
                        <a:latin typeface="+mj-lt"/>
                      </a:endParaRPr>
                    </a:p>
                  </a:txBody>
                  <a:tcPr marL="7620" marR="7620" marT="7620" marB="0" anchor="b"/>
                </a:tc>
                <a:tc>
                  <a:txBody>
                    <a:bodyPr/>
                    <a:lstStyle/>
                    <a:p>
                      <a:pPr algn="r" fontAlgn="ctr"/>
                      <a:r>
                        <a:rPr lang="tr-TR" sz="1200" u="none" strike="noStrike">
                          <a:effectLst/>
                          <a:latin typeface="+mj-lt"/>
                        </a:rPr>
                        <a:t>   923</a:t>
                      </a:r>
                      <a:endParaRPr lang="tr-TR" sz="1200" b="0" i="0" u="none" strike="noStrike">
                        <a:effectLst/>
                        <a:latin typeface="+mj-lt"/>
                      </a:endParaRPr>
                    </a:p>
                  </a:txBody>
                  <a:tcPr marL="7620" marR="7620" marT="7620" marB="0" anchor="ctr"/>
                </a:tc>
                <a:tc>
                  <a:txBody>
                    <a:bodyPr/>
                    <a:lstStyle/>
                    <a:p>
                      <a:pPr algn="r" fontAlgn="ctr"/>
                      <a:r>
                        <a:rPr lang="tr-TR" sz="1200" u="none" strike="noStrike" dirty="0">
                          <a:effectLst/>
                          <a:latin typeface="+mj-lt"/>
                        </a:rPr>
                        <a:t>   415</a:t>
                      </a:r>
                      <a:endParaRPr lang="tr-TR" sz="1200" b="0" i="0" u="none" strike="noStrike" dirty="0">
                        <a:effectLst/>
                        <a:latin typeface="+mj-lt"/>
                      </a:endParaRPr>
                    </a:p>
                  </a:txBody>
                  <a:tcPr marL="7620" marR="7620" marT="7620" marB="0" anchor="ctr"/>
                </a:tc>
                <a:tc>
                  <a:txBody>
                    <a:bodyPr/>
                    <a:lstStyle/>
                    <a:p>
                      <a:pPr algn="r" fontAlgn="ctr"/>
                      <a:r>
                        <a:rPr lang="tr-TR" sz="1200" u="none" strike="noStrike" dirty="0">
                          <a:effectLst/>
                          <a:latin typeface="+mj-lt"/>
                        </a:rPr>
                        <a:t>   508</a:t>
                      </a:r>
                      <a:endParaRPr lang="tr-TR" sz="1200" b="0" i="0" u="none" strike="noStrike" dirty="0">
                        <a:effectLst/>
                        <a:latin typeface="+mj-lt"/>
                      </a:endParaRPr>
                    </a:p>
                  </a:txBody>
                  <a:tcPr marL="7620" marR="7620" marT="7620" marB="0" anchor="ctr"/>
                </a:tc>
                <a:tc>
                  <a:txBody>
                    <a:bodyPr/>
                    <a:lstStyle/>
                    <a:p>
                      <a:pPr algn="r" fontAlgn="ctr"/>
                      <a:r>
                        <a:rPr lang="tr-TR" sz="1200" u="none" strike="noStrike">
                          <a:effectLst/>
                          <a:latin typeface="+mj-lt"/>
                        </a:rPr>
                        <a:t>-</a:t>
                      </a:r>
                      <a:endParaRPr lang="tr-TR" sz="1200" b="0" i="0" u="none" strike="noStrike">
                        <a:effectLst/>
                        <a:latin typeface="+mj-lt"/>
                      </a:endParaRPr>
                    </a:p>
                  </a:txBody>
                  <a:tcPr marL="7620" marR="7620" marT="7620" marB="0" anchor="ctr"/>
                </a:tc>
                <a:tc>
                  <a:txBody>
                    <a:bodyPr/>
                    <a:lstStyle/>
                    <a:p>
                      <a:pPr algn="r" fontAlgn="ctr"/>
                      <a:r>
                        <a:rPr lang="tr-TR" sz="1200" u="none" strike="noStrike">
                          <a:effectLst/>
                          <a:latin typeface="+mj-lt"/>
                        </a:rPr>
                        <a:t>   147</a:t>
                      </a:r>
                      <a:endParaRPr lang="tr-TR" sz="1200" b="0" i="0" u="none" strike="noStrike">
                        <a:effectLst/>
                        <a:latin typeface="+mj-lt"/>
                      </a:endParaRPr>
                    </a:p>
                  </a:txBody>
                  <a:tcPr marL="7620" marR="7620" marT="7620" marB="0" anchor="ctr"/>
                </a:tc>
                <a:tc>
                  <a:txBody>
                    <a:bodyPr/>
                    <a:lstStyle/>
                    <a:p>
                      <a:pPr algn="r" fontAlgn="ctr"/>
                      <a:r>
                        <a:rPr lang="tr-TR" sz="1200" u="none" strike="noStrike">
                          <a:effectLst/>
                          <a:latin typeface="+mj-lt"/>
                        </a:rPr>
                        <a:t>  1 230</a:t>
                      </a:r>
                      <a:endParaRPr lang="tr-TR" sz="1200" b="0" i="0" u="none" strike="noStrike">
                        <a:effectLst/>
                        <a:latin typeface="+mj-lt"/>
                      </a:endParaRPr>
                    </a:p>
                  </a:txBody>
                  <a:tcPr marL="7620" marR="7620" marT="7620" marB="0" anchor="ctr"/>
                </a:tc>
                <a:tc>
                  <a:txBody>
                    <a:bodyPr/>
                    <a:lstStyle/>
                    <a:p>
                      <a:pPr algn="r" fontAlgn="ctr"/>
                      <a:r>
                        <a:rPr lang="tr-TR" sz="1200" u="none" strike="noStrike">
                          <a:effectLst/>
                          <a:latin typeface="+mj-lt"/>
                        </a:rPr>
                        <a:t>  1 178</a:t>
                      </a:r>
                      <a:endParaRPr lang="tr-TR" sz="1200" b="0" i="0" u="none" strike="noStrike">
                        <a:effectLst/>
                        <a:latin typeface="+mj-lt"/>
                      </a:endParaRPr>
                    </a:p>
                  </a:txBody>
                  <a:tcPr marL="7620" marR="7620" marT="7620" marB="0" anchor="ctr"/>
                </a:tc>
                <a:tc>
                  <a:txBody>
                    <a:bodyPr/>
                    <a:lstStyle/>
                    <a:p>
                      <a:pPr algn="r" fontAlgn="ctr"/>
                      <a:r>
                        <a:rPr lang="tr-TR" sz="1200" u="none" strike="noStrike">
                          <a:effectLst/>
                          <a:latin typeface="+mj-lt"/>
                        </a:rPr>
                        <a:t>   441</a:t>
                      </a:r>
                      <a:endParaRPr lang="tr-TR" sz="1200" b="0" i="0" u="none" strike="noStrike">
                        <a:effectLst/>
                        <a:latin typeface="+mj-lt"/>
                      </a:endParaRPr>
                    </a:p>
                  </a:txBody>
                  <a:tcPr marL="7620" marR="7620" marT="7620" marB="0" anchor="ctr"/>
                </a:tc>
                <a:tc>
                  <a:txBody>
                    <a:bodyPr/>
                    <a:lstStyle/>
                    <a:p>
                      <a:pPr algn="r" fontAlgn="ctr"/>
                      <a:r>
                        <a:rPr lang="tr-TR" sz="1200" u="none" strike="noStrike">
                          <a:effectLst/>
                          <a:latin typeface="+mj-lt"/>
                        </a:rPr>
                        <a:t>   210</a:t>
                      </a:r>
                      <a:endParaRPr lang="tr-TR" sz="1200" b="0" i="0" u="none" strike="noStrike">
                        <a:effectLst/>
                        <a:latin typeface="+mj-lt"/>
                      </a:endParaRPr>
                    </a:p>
                  </a:txBody>
                  <a:tcPr marL="7620" marR="7620" marT="7620" marB="0" anchor="ctr"/>
                </a:tc>
              </a:tr>
              <a:tr h="232616">
                <a:tc>
                  <a:txBody>
                    <a:bodyPr/>
                    <a:lstStyle/>
                    <a:p>
                      <a:pPr algn="l" fontAlgn="b"/>
                      <a:r>
                        <a:rPr lang="tr-TR" sz="1200" b="1" u="none" strike="noStrike" dirty="0" smtClean="0">
                          <a:effectLst/>
                          <a:latin typeface="+mj-lt"/>
                        </a:rPr>
                        <a:t>Mardin/TR (%)</a:t>
                      </a:r>
                      <a:endParaRPr lang="tr-TR" sz="1200" b="1" i="0" u="none" strike="noStrike" dirty="0">
                        <a:effectLst/>
                        <a:latin typeface="+mj-lt"/>
                      </a:endParaRPr>
                    </a:p>
                  </a:txBody>
                  <a:tcPr marL="7620" marR="7620" marT="7620" marB="0" anchor="b"/>
                </a:tc>
                <a:tc>
                  <a:txBody>
                    <a:bodyPr/>
                    <a:lstStyle/>
                    <a:p>
                      <a:pPr algn="r" fontAlgn="b"/>
                      <a:r>
                        <a:rPr lang="tr-TR" sz="1200" b="0" i="0" u="none" strike="noStrike" dirty="0" smtClean="0">
                          <a:effectLst/>
                          <a:latin typeface="+mj-lt"/>
                        </a:rPr>
                        <a:t>0.6</a:t>
                      </a:r>
                      <a:endParaRPr lang="tr-TR" sz="1200" b="0" i="0" u="none" strike="noStrike" dirty="0">
                        <a:effectLst/>
                        <a:latin typeface="+mj-lt"/>
                      </a:endParaRPr>
                    </a:p>
                  </a:txBody>
                  <a:tcPr marL="7620" marR="7620" marT="7620" marB="0" anchor="b"/>
                </a:tc>
                <a:tc>
                  <a:txBody>
                    <a:bodyPr/>
                    <a:lstStyle/>
                    <a:p>
                      <a:pPr algn="r" fontAlgn="b"/>
                      <a:r>
                        <a:rPr lang="tr-TR" sz="1200" b="0" i="0" u="none" strike="noStrike" dirty="0" smtClean="0">
                          <a:effectLst/>
                          <a:latin typeface="+mj-lt"/>
                        </a:rPr>
                        <a:t>0.5</a:t>
                      </a:r>
                      <a:endParaRPr lang="tr-TR" sz="1200" b="0" i="0" u="none" strike="noStrike" dirty="0">
                        <a:effectLst/>
                        <a:latin typeface="+mj-lt"/>
                      </a:endParaRPr>
                    </a:p>
                  </a:txBody>
                  <a:tcPr marL="7620" marR="7620" marT="7620" marB="0" anchor="b"/>
                </a:tc>
                <a:tc>
                  <a:txBody>
                    <a:bodyPr/>
                    <a:lstStyle/>
                    <a:p>
                      <a:pPr algn="r" fontAlgn="b"/>
                      <a:r>
                        <a:rPr lang="tr-TR" sz="1200" b="0" i="0" u="none" strike="noStrike" dirty="0" smtClean="0">
                          <a:effectLst/>
                          <a:latin typeface="+mj-lt"/>
                        </a:rPr>
                        <a:t>1.1</a:t>
                      </a:r>
                      <a:endParaRPr lang="tr-TR" sz="1200" b="0" i="0" u="none" strike="noStrike" dirty="0">
                        <a:effectLst/>
                        <a:latin typeface="+mj-lt"/>
                      </a:endParaRPr>
                    </a:p>
                  </a:txBody>
                  <a:tcPr marL="7620" marR="7620" marT="7620" marB="0" anchor="b"/>
                </a:tc>
                <a:tc>
                  <a:txBody>
                    <a:bodyPr/>
                    <a:lstStyle/>
                    <a:p>
                      <a:pPr algn="r" fontAlgn="b"/>
                      <a:r>
                        <a:rPr lang="tr-TR" sz="1200" b="0" i="0" u="none" strike="noStrike" dirty="0">
                          <a:effectLst/>
                          <a:latin typeface="+mj-lt"/>
                        </a:rPr>
                        <a:t>-</a:t>
                      </a:r>
                    </a:p>
                  </a:txBody>
                  <a:tcPr marL="7620" marR="7620" marT="7620" marB="0" anchor="b"/>
                </a:tc>
                <a:tc>
                  <a:txBody>
                    <a:bodyPr/>
                    <a:lstStyle/>
                    <a:p>
                      <a:pPr algn="r" fontAlgn="b"/>
                      <a:r>
                        <a:rPr lang="tr-TR" sz="1200" b="0" i="0" u="none" strike="noStrike" dirty="0" smtClean="0">
                          <a:effectLst/>
                          <a:latin typeface="+mj-lt"/>
                        </a:rPr>
                        <a:t>0.5</a:t>
                      </a:r>
                      <a:endParaRPr lang="tr-TR" sz="1200" b="0" i="0" u="none" strike="noStrike" dirty="0">
                        <a:effectLst/>
                        <a:latin typeface="+mj-lt"/>
                      </a:endParaRPr>
                    </a:p>
                  </a:txBody>
                  <a:tcPr marL="7620" marR="7620" marT="7620" marB="0" anchor="b"/>
                </a:tc>
                <a:tc>
                  <a:txBody>
                    <a:bodyPr/>
                    <a:lstStyle/>
                    <a:p>
                      <a:pPr algn="r" fontAlgn="b"/>
                      <a:r>
                        <a:rPr lang="tr-TR" sz="1200" b="0" i="0" u="none" strike="noStrike" dirty="0" smtClean="0">
                          <a:effectLst/>
                          <a:latin typeface="+mj-lt"/>
                        </a:rPr>
                        <a:t>0.7</a:t>
                      </a:r>
                      <a:endParaRPr lang="tr-TR" sz="1200" b="0" i="0" u="none" strike="noStrike" dirty="0">
                        <a:effectLst/>
                        <a:latin typeface="+mj-lt"/>
                      </a:endParaRPr>
                    </a:p>
                  </a:txBody>
                  <a:tcPr marL="7620" marR="7620" marT="7620" marB="0" anchor="b"/>
                </a:tc>
                <a:tc>
                  <a:txBody>
                    <a:bodyPr/>
                    <a:lstStyle/>
                    <a:p>
                      <a:pPr algn="r" fontAlgn="b"/>
                      <a:r>
                        <a:rPr lang="tr-TR" sz="1200" b="0" i="0" u="none" strike="noStrike" dirty="0" smtClean="0">
                          <a:effectLst/>
                          <a:latin typeface="+mj-lt"/>
                        </a:rPr>
                        <a:t>0.7</a:t>
                      </a:r>
                      <a:endParaRPr lang="tr-TR" sz="1200" b="0" i="0" u="none" strike="noStrike" dirty="0">
                        <a:effectLst/>
                        <a:latin typeface="+mj-lt"/>
                      </a:endParaRPr>
                    </a:p>
                  </a:txBody>
                  <a:tcPr marL="7620" marR="7620" marT="7620" marB="0" anchor="b"/>
                </a:tc>
                <a:tc>
                  <a:txBody>
                    <a:bodyPr/>
                    <a:lstStyle/>
                    <a:p>
                      <a:pPr algn="r" fontAlgn="b"/>
                      <a:r>
                        <a:rPr lang="tr-TR" sz="1200" b="0" i="0" u="none" strike="noStrike" dirty="0" smtClean="0">
                          <a:effectLst/>
                          <a:latin typeface="+mj-lt"/>
                        </a:rPr>
                        <a:t>0.8</a:t>
                      </a:r>
                      <a:endParaRPr lang="tr-TR" sz="1200" b="0" i="0" u="none" strike="noStrike" dirty="0">
                        <a:effectLst/>
                        <a:latin typeface="+mj-lt"/>
                      </a:endParaRPr>
                    </a:p>
                  </a:txBody>
                  <a:tcPr marL="7620" marR="7620" marT="7620" marB="0" anchor="b"/>
                </a:tc>
                <a:tc>
                  <a:txBody>
                    <a:bodyPr/>
                    <a:lstStyle/>
                    <a:p>
                      <a:pPr algn="r" fontAlgn="b"/>
                      <a:r>
                        <a:rPr lang="tr-TR" sz="1200" b="0" i="0" u="none" strike="noStrike" dirty="0" smtClean="0">
                          <a:effectLst/>
                          <a:latin typeface="+mj-lt"/>
                        </a:rPr>
                        <a:t>0.7</a:t>
                      </a:r>
                      <a:endParaRPr lang="tr-TR" sz="1200" b="0" i="0" u="none" strike="noStrike" dirty="0">
                        <a:effectLst/>
                        <a:latin typeface="+mj-lt"/>
                      </a:endParaRPr>
                    </a:p>
                  </a:txBody>
                  <a:tcPr marL="7620" marR="7620" marT="7620" marB="0" anchor="b"/>
                </a:tc>
              </a:tr>
            </a:tbl>
          </a:graphicData>
        </a:graphic>
      </p:graphicFrame>
      <p:sp>
        <p:nvSpPr>
          <p:cNvPr id="2311305" name="Metin Yer Tutucusu 3"/>
          <p:cNvSpPr txBox="1">
            <a:spLocks/>
          </p:cNvSpPr>
          <p:nvPr/>
        </p:nvSpPr>
        <p:spPr bwMode="auto">
          <a:xfrm>
            <a:off x="546100" y="4179888"/>
            <a:ext cx="8707438" cy="293687"/>
          </a:xfrm>
          <a:prstGeom prst="rect">
            <a:avLst/>
          </a:prstGeom>
          <a:noFill/>
          <a:ln w="9525">
            <a:noFill/>
            <a:miter lim="800000"/>
            <a:headEnd/>
            <a:tailEnd/>
          </a:ln>
        </p:spPr>
        <p:txBody>
          <a:bodyPr lIns="0" tIns="0" rIns="0" bIns="0" anchor="ctr"/>
          <a:lstStyle/>
          <a:p>
            <a:pPr marL="182563" indent="-182563" algn="ctr">
              <a:buClr>
                <a:schemeClr val="tx1"/>
              </a:buClr>
            </a:pPr>
            <a:r>
              <a:rPr lang="tr-TR" sz="2400">
                <a:latin typeface="Book Antiqua" pitchFamily="18" charset="0"/>
              </a:rPr>
              <a:t>Mardin’de sağlık personel sayısı (2017, adet,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2193" name="Başlık 1"/>
          <p:cNvSpPr>
            <a:spLocks noGrp="1"/>
          </p:cNvSpPr>
          <p:nvPr>
            <p:ph type="title"/>
          </p:nvPr>
        </p:nvSpPr>
        <p:spPr>
          <a:xfrm>
            <a:off x="663575" y="442913"/>
            <a:ext cx="8366125" cy="361950"/>
          </a:xfrm>
        </p:spPr>
        <p:txBody>
          <a:bodyPr/>
          <a:lstStyle/>
          <a:p>
            <a:pPr eaLnBrk="1" hangingPunct="1"/>
            <a:r>
              <a:rPr lang="tr-TR" smtClean="0"/>
              <a:t>* Faydalanılan Kaynaklar - a</a:t>
            </a:r>
          </a:p>
        </p:txBody>
      </p:sp>
      <p:sp>
        <p:nvSpPr>
          <p:cNvPr id="2312194" name="İçerik Yer Tutucusu 2"/>
          <p:cNvSpPr>
            <a:spLocks noGrp="1"/>
          </p:cNvSpPr>
          <p:nvPr>
            <p:ph idx="1"/>
          </p:nvPr>
        </p:nvSpPr>
        <p:spPr>
          <a:xfrm>
            <a:off x="750888" y="881063"/>
            <a:ext cx="8696324" cy="5595937"/>
          </a:xfrm>
        </p:spPr>
        <p:txBody>
          <a:bodyPr/>
          <a:lstStyle/>
          <a:p>
            <a:pPr marL="180000" indent="-180000" eaLnBrk="1" hangingPunct="1">
              <a:lnSpc>
                <a:spcPct val="150000"/>
              </a:lnSpc>
              <a:spcBef>
                <a:spcPts val="0"/>
              </a:spcBef>
            </a:pPr>
            <a:r>
              <a:rPr lang="tr-TR" sz="1000" dirty="0" err="1" smtClean="0"/>
              <a:t>Akyapı</a:t>
            </a:r>
            <a:r>
              <a:rPr lang="tr-TR" sz="1000" dirty="0"/>
              <a:t>, A., Günay, B., Ateş, E., İstatistiklerle Mardin, Dicle Kalkınma Ajansı (DİKA), Mardin, 2017.</a:t>
            </a:r>
          </a:p>
          <a:p>
            <a:pPr marL="180000" indent="-180000" eaLnBrk="1" hangingPunct="1">
              <a:lnSpc>
                <a:spcPct val="150000"/>
              </a:lnSpc>
              <a:spcBef>
                <a:spcPts val="0"/>
              </a:spcBef>
            </a:pPr>
            <a:r>
              <a:rPr lang="tr-TR" sz="1000" dirty="0" smtClean="0"/>
              <a:t>BDDK (Bankacılık Düzenleme ve Denetleme Kurumu), Bankacılık Sektörü Verileri, </a:t>
            </a:r>
            <a:r>
              <a:rPr lang="tr-TR" sz="1000" dirty="0" smtClean="0">
                <a:hlinkClick r:id="rId2"/>
              </a:rPr>
              <a:t>https://www.bddk.org.tr/BultenFinTurk</a:t>
            </a:r>
            <a:r>
              <a:rPr lang="tr-TR" sz="1000" dirty="0" smtClean="0"/>
              <a:t>, Mart 2019 (E.T. 13.05.2019). </a:t>
            </a:r>
          </a:p>
          <a:p>
            <a:pPr marL="180000" indent="-180000" eaLnBrk="1" hangingPunct="1">
              <a:lnSpc>
                <a:spcPct val="150000"/>
              </a:lnSpc>
              <a:spcBef>
                <a:spcPts val="0"/>
              </a:spcBef>
            </a:pPr>
            <a:r>
              <a:rPr lang="tr-TR" sz="1000" dirty="0" smtClean="0"/>
              <a:t>DHMİ (Devlet Hava Meydanları İşletmesi), İstatistikler, </a:t>
            </a:r>
            <a:r>
              <a:rPr lang="tr-TR" sz="1000" dirty="0" smtClean="0">
                <a:hlinkClick r:id="rId3"/>
              </a:rPr>
              <a:t>https://www.dhmi.gov.tr/sayfalar/istatistik.aspx</a:t>
            </a:r>
            <a:r>
              <a:rPr lang="tr-TR" sz="1000" dirty="0" smtClean="0"/>
              <a:t>, 2019 (E.T. 15.05.2019).</a:t>
            </a:r>
          </a:p>
          <a:p>
            <a:pPr marL="180000" indent="-180000" eaLnBrk="1" hangingPunct="1">
              <a:lnSpc>
                <a:spcPct val="150000"/>
              </a:lnSpc>
              <a:spcBef>
                <a:spcPts val="0"/>
              </a:spcBef>
            </a:pPr>
            <a:r>
              <a:rPr lang="tr-TR" sz="1000" dirty="0" smtClean="0"/>
              <a:t>Dinçer, B., Özaslan, M., </a:t>
            </a:r>
            <a:r>
              <a:rPr lang="tr-TR" sz="1000" dirty="0" err="1" smtClean="0"/>
              <a:t>Kavasoğlu</a:t>
            </a:r>
            <a:r>
              <a:rPr lang="tr-TR" sz="1000" dirty="0" smtClean="0"/>
              <a:t>, T., İllerin ve Bölgelerin </a:t>
            </a:r>
            <a:r>
              <a:rPr lang="tr-TR" sz="1000" dirty="0" err="1" smtClean="0"/>
              <a:t>Sosyo</a:t>
            </a:r>
            <a:r>
              <a:rPr lang="tr-TR" sz="1000" dirty="0" smtClean="0"/>
              <a:t>-Ekonomik Gelişmişlik Sıralaması Araştırması, DPT-BGYUGM, Ankara, 2003. </a:t>
            </a:r>
          </a:p>
          <a:p>
            <a:pPr marL="180000" indent="-180000" eaLnBrk="1" hangingPunct="1">
              <a:lnSpc>
                <a:spcPct val="150000"/>
              </a:lnSpc>
              <a:spcBef>
                <a:spcPts val="0"/>
              </a:spcBef>
            </a:pPr>
            <a:r>
              <a:rPr lang="tr-TR" sz="1000" dirty="0"/>
              <a:t>Ekinci, Mehmet Behzat, </a:t>
            </a:r>
            <a:r>
              <a:rPr lang="tr-TR" sz="1000" dirty="0" smtClean="0"/>
              <a:t>Mardin’in </a:t>
            </a:r>
            <a:r>
              <a:rPr lang="tr-TR" sz="1000" dirty="0"/>
              <a:t>Ekonomik Panoraması; </a:t>
            </a:r>
            <a:r>
              <a:rPr lang="en-GB" sz="1000" dirty="0" err="1"/>
              <a:t>Şehrin</a:t>
            </a:r>
            <a:r>
              <a:rPr lang="en-GB" sz="1000" dirty="0"/>
              <a:t> </a:t>
            </a:r>
            <a:r>
              <a:rPr lang="tr-TR" sz="1000" dirty="0" err="1"/>
              <a:t>Sektörel</a:t>
            </a:r>
            <a:r>
              <a:rPr lang="tr-TR" sz="1000" dirty="0"/>
              <a:t>, Kurumsal, Rekabetçilik ve Müteşebbislik Yapısına İlişkin </a:t>
            </a:r>
            <a:r>
              <a:rPr lang="tr-TR" sz="1000" dirty="0" smtClean="0"/>
              <a:t>Tahliller-2014, Sunum, </a:t>
            </a:r>
            <a:r>
              <a:rPr lang="tr-TR" sz="1000" dirty="0" smtClean="0">
                <a:hlinkClick r:id="rId4"/>
              </a:rPr>
              <a:t>http</a:t>
            </a:r>
            <a:r>
              <a:rPr lang="tr-TR" sz="1000" dirty="0">
                <a:hlinkClick r:id="rId4"/>
              </a:rPr>
              <a:t>://nusaybintso.org.tr/site/dosyalar/2014_merdin_econ_tepav.pdf</a:t>
            </a:r>
            <a:r>
              <a:rPr lang="tr-TR" sz="1000" dirty="0"/>
              <a:t>, (E.T. 23.06.2019</a:t>
            </a:r>
            <a:r>
              <a:rPr lang="tr-TR" sz="1000" dirty="0" smtClean="0"/>
              <a:t>).</a:t>
            </a:r>
          </a:p>
          <a:p>
            <a:pPr marL="180000" indent="-180000" eaLnBrk="1" hangingPunct="1">
              <a:lnSpc>
                <a:spcPct val="150000"/>
              </a:lnSpc>
              <a:spcBef>
                <a:spcPts val="0"/>
              </a:spcBef>
            </a:pPr>
            <a:r>
              <a:rPr lang="tr-TR" sz="1000" dirty="0" smtClean="0"/>
              <a:t>Ekinci</a:t>
            </a:r>
            <a:r>
              <a:rPr lang="tr-TR" sz="1000" dirty="0"/>
              <a:t>, Mehmet Behzat</a:t>
            </a:r>
            <a:r>
              <a:rPr lang="tr-TR" sz="1000" dirty="0" smtClean="0"/>
              <a:t>,</a:t>
            </a:r>
            <a:r>
              <a:rPr lang="tr-TR" sz="1000" dirty="0"/>
              <a:t> </a:t>
            </a:r>
            <a:r>
              <a:rPr lang="tr-TR" sz="1000" dirty="0" smtClean="0"/>
              <a:t>Mardin’in </a:t>
            </a:r>
            <a:r>
              <a:rPr lang="tr-TR" sz="1000" dirty="0"/>
              <a:t>İktisadî Yapısı; Şehrin Gelir, </a:t>
            </a:r>
            <a:r>
              <a:rPr lang="tr-TR" sz="1000" dirty="0" err="1"/>
              <a:t>Sektörel</a:t>
            </a:r>
            <a:r>
              <a:rPr lang="tr-TR" sz="1000" dirty="0"/>
              <a:t>, Dış Ticaret, Rekabetçilik ve İstihdam Yapısına Dair Tespitler ve </a:t>
            </a:r>
            <a:r>
              <a:rPr lang="tr-TR" sz="1000" dirty="0" smtClean="0"/>
              <a:t>Değerlendirmeler-2019, AB/TOBB/TEPAV/Odalar </a:t>
            </a:r>
            <a:r>
              <a:rPr lang="tr-TR" sz="1000" dirty="0"/>
              <a:t>MAHİR ELLER Projesi (Birlikte Yaşamak ve Çalışmak: Suriyelilerin Türkiye Ekonomisine Entegrasyonu</a:t>
            </a:r>
            <a:r>
              <a:rPr lang="tr-TR" sz="1000" dirty="0" smtClean="0"/>
              <a:t>) Sunumu,  </a:t>
            </a:r>
            <a:r>
              <a:rPr lang="tr-TR" sz="1000" u="sng" dirty="0" smtClean="0">
                <a:hlinkClick r:id="rId5"/>
              </a:rPr>
              <a:t>http</a:t>
            </a:r>
            <a:r>
              <a:rPr lang="tr-TR" sz="1000" u="sng" dirty="0">
                <a:hlinkClick r:id="rId5"/>
              </a:rPr>
              <a:t>://</a:t>
            </a:r>
            <a:r>
              <a:rPr lang="tr-TR" sz="1000" u="sng" dirty="0" smtClean="0">
                <a:hlinkClick r:id="rId5"/>
              </a:rPr>
              <a:t>mis.mahirellerprojesi.com/Dosyalar/3/18/LK18D106022019104421O4.png</a:t>
            </a:r>
            <a:r>
              <a:rPr lang="tr-TR" sz="1000" dirty="0" smtClean="0"/>
              <a:t>, (</a:t>
            </a:r>
            <a:r>
              <a:rPr lang="tr-TR" sz="1000" dirty="0"/>
              <a:t>E.T. 29.01.2019).</a:t>
            </a:r>
          </a:p>
          <a:p>
            <a:pPr marL="180000" indent="-180000" eaLnBrk="1" hangingPunct="1">
              <a:lnSpc>
                <a:spcPct val="150000"/>
              </a:lnSpc>
              <a:spcBef>
                <a:spcPts val="0"/>
              </a:spcBef>
            </a:pPr>
            <a:r>
              <a:rPr lang="tr-TR" sz="1000" dirty="0" smtClean="0"/>
              <a:t>İçişleri Bakanlığı Göç İdaresi Genel Müdürlüğü, İstatistikler, </a:t>
            </a:r>
            <a:r>
              <a:rPr lang="tr-TR" sz="1000" dirty="0" smtClean="0">
                <a:hlinkClick r:id="rId6"/>
              </a:rPr>
              <a:t>http://www.goc.gov.tr/icerik3/duzensiz-goc_363_378_4710</a:t>
            </a:r>
            <a:r>
              <a:rPr lang="tr-TR" sz="1000" dirty="0" smtClean="0"/>
              <a:t>, 2018 (E.T. 06.05.2019).</a:t>
            </a:r>
          </a:p>
          <a:p>
            <a:pPr marL="180000" indent="-180000" eaLnBrk="1" hangingPunct="1">
              <a:lnSpc>
                <a:spcPct val="150000"/>
              </a:lnSpc>
              <a:spcBef>
                <a:spcPts val="0"/>
              </a:spcBef>
            </a:pPr>
            <a:r>
              <a:rPr lang="tr-TR" sz="1000" dirty="0" smtClean="0"/>
              <a:t>İçişleri Bakanlığı Göç İdaresi Genel Müdürlüğü, İstatistikler, </a:t>
            </a:r>
            <a:r>
              <a:rPr lang="tr-TR" sz="1000" dirty="0" smtClean="0">
                <a:hlinkClick r:id="rId7"/>
              </a:rPr>
              <a:t>http://www.goc.gov.tr/icerik3/ikamet-izinleri_363_378_4709</a:t>
            </a:r>
            <a:r>
              <a:rPr lang="tr-TR" sz="1000" dirty="0" smtClean="0"/>
              <a:t>, 10.04.2019 (E.T. 06.05.2019).</a:t>
            </a:r>
          </a:p>
          <a:p>
            <a:pPr marL="180000" indent="-180000" eaLnBrk="1" hangingPunct="1">
              <a:lnSpc>
                <a:spcPct val="150000"/>
              </a:lnSpc>
              <a:spcBef>
                <a:spcPts val="0"/>
              </a:spcBef>
            </a:pPr>
            <a:r>
              <a:rPr lang="tr-TR" sz="1000" dirty="0" smtClean="0"/>
              <a:t>İçişleri Bakanlığı Göç İdaresi Genel Müdürlüğü, İstatistikler, </a:t>
            </a:r>
            <a:r>
              <a:rPr lang="tr-TR" sz="1000" dirty="0" smtClean="0">
                <a:hlinkClick r:id="rId8"/>
              </a:rPr>
              <a:t>http://www.goc.gov.tr/icerik6/gecici-koruma_363_378_4713_icerik</a:t>
            </a:r>
            <a:r>
              <a:rPr lang="tr-TR" sz="1000" dirty="0" smtClean="0"/>
              <a:t>, 02.05.2019 (E.T. 06.05.2019).</a:t>
            </a:r>
          </a:p>
          <a:p>
            <a:pPr marL="180000" indent="-180000" eaLnBrk="1" hangingPunct="1">
              <a:lnSpc>
                <a:spcPct val="150000"/>
              </a:lnSpc>
              <a:spcBef>
                <a:spcPts val="0"/>
              </a:spcBef>
            </a:pPr>
            <a:r>
              <a:rPr lang="tr-TR" sz="1000" dirty="0" smtClean="0"/>
              <a:t>İSO (İstanbul Sanayi Odası), 2017 yılı Türkiye’nin İkinci 500 Büyük Sanayi Kuruluşu, </a:t>
            </a:r>
            <a:r>
              <a:rPr lang="tr-TR" sz="1000" u="sng" dirty="0" smtClean="0">
                <a:hlinkClick r:id="rId9"/>
              </a:rPr>
              <a:t>http://www.iso500.org.tr/ikinci-500-buyuk-sanayi-kurulusu/2017/?ara=&amp;</a:t>
            </a:r>
            <a:r>
              <a:rPr lang="tr-TR" sz="1000" u="sng" dirty="0" err="1" smtClean="0">
                <a:hlinkClick r:id="rId9"/>
              </a:rPr>
              <a:t>year</a:t>
            </a:r>
            <a:r>
              <a:rPr lang="tr-TR" sz="1000" u="sng" dirty="0" smtClean="0">
                <a:hlinkClick r:id="rId9"/>
              </a:rPr>
              <a:t>=2017&amp;langId=1&amp;sayfa=6</a:t>
            </a:r>
            <a:r>
              <a:rPr lang="tr-TR" sz="1000" dirty="0" smtClean="0"/>
              <a:t>, 2018 (E.T. 27.05.2019).</a:t>
            </a:r>
          </a:p>
          <a:p>
            <a:pPr marL="180000" indent="-180000" eaLnBrk="1" hangingPunct="1">
              <a:lnSpc>
                <a:spcPct val="150000"/>
              </a:lnSpc>
              <a:spcBef>
                <a:spcPts val="0"/>
              </a:spcBef>
            </a:pPr>
            <a:r>
              <a:rPr lang="tr-TR" sz="1000" dirty="0" smtClean="0"/>
              <a:t>Kalkınma Bakanlığı, İllerin ve Bölgelerin </a:t>
            </a:r>
            <a:r>
              <a:rPr lang="tr-TR" sz="1000" dirty="0" err="1" smtClean="0"/>
              <a:t>Sosyo</a:t>
            </a:r>
            <a:r>
              <a:rPr lang="tr-TR" sz="1000" dirty="0" smtClean="0"/>
              <a:t>-Ekonomik Gelişmişlik Sıralaması Araştırması (SEGE-2011), Ankara, 2013.</a:t>
            </a:r>
          </a:p>
          <a:p>
            <a:pPr marL="180000" indent="-180000" eaLnBrk="1" hangingPunct="1">
              <a:lnSpc>
                <a:spcPct val="150000"/>
              </a:lnSpc>
              <a:spcBef>
                <a:spcPts val="0"/>
              </a:spcBef>
            </a:pPr>
            <a:r>
              <a:rPr lang="tr-TR" sz="1000" dirty="0" smtClean="0"/>
              <a:t>KTB (Kızıltepe Ticaret Borsası), İstatistikler, 31.12.2018 .</a:t>
            </a:r>
          </a:p>
          <a:p>
            <a:pPr marL="180000" indent="-180000" eaLnBrk="1" hangingPunct="1">
              <a:lnSpc>
                <a:spcPct val="150000"/>
              </a:lnSpc>
              <a:spcBef>
                <a:spcPts val="0"/>
              </a:spcBef>
            </a:pPr>
            <a:r>
              <a:rPr lang="tr-TR" sz="1000" dirty="0" smtClean="0"/>
              <a:t>KTSO (Kızıltepe Ticaret ve Sanayi Odası), İstatistikler, 31.12.2018.</a:t>
            </a:r>
          </a:p>
          <a:p>
            <a:pPr marL="180000" indent="-180000" eaLnBrk="1" hangingPunct="1">
              <a:lnSpc>
                <a:spcPct val="150000"/>
              </a:lnSpc>
              <a:spcBef>
                <a:spcPts val="0"/>
              </a:spcBef>
            </a:pPr>
            <a:r>
              <a:rPr lang="tr-TR" sz="1000" dirty="0" smtClean="0"/>
              <a:t>Kültür ve Turizm Bakanlığı, Turizm İstatistikleri, </a:t>
            </a:r>
            <a:r>
              <a:rPr lang="tr-TR" sz="1000" dirty="0" smtClean="0">
                <a:hlinkClick r:id="rId10"/>
              </a:rPr>
              <a:t>http://yigm.kulturturizm.gov.tr/TR-201136/turizm-yatirim-ve-isletme-bakanlik-belgeli-tesis-istati-.html</a:t>
            </a:r>
            <a:r>
              <a:rPr lang="tr-TR" sz="1000" dirty="0" smtClean="0"/>
              <a:t>, 2019 (E.T. 15.05.2019).</a:t>
            </a:r>
          </a:p>
          <a:p>
            <a:pPr marL="180000" indent="-180000" eaLnBrk="1" hangingPunct="1">
              <a:lnSpc>
                <a:spcPct val="150000"/>
              </a:lnSpc>
              <a:spcBef>
                <a:spcPts val="0"/>
              </a:spcBef>
            </a:pPr>
            <a:r>
              <a:rPr lang="tr-TR" sz="1000" dirty="0" smtClean="0">
                <a:solidFill>
                  <a:srgbClr val="000000"/>
                </a:solidFill>
                <a:latin typeface="Tahoma" pitchFamily="34" charset="0"/>
                <a:cs typeface="Tahoma" pitchFamily="34" charset="0"/>
              </a:rPr>
              <a:t>Mardin Büyükşehir Belediyesi, </a:t>
            </a:r>
            <a:r>
              <a:rPr lang="tr-TR" sz="1000" dirty="0" smtClean="0">
                <a:hlinkClick r:id="rId11"/>
              </a:rPr>
              <a:t>https://www.mardin.bel.tr/</a:t>
            </a:r>
            <a:r>
              <a:rPr lang="tr-TR" sz="1000" dirty="0" smtClean="0"/>
              <a:t>, 17.05.2019.</a:t>
            </a:r>
            <a:endParaRPr lang="tr-TR" sz="1000" dirty="0" smtClean="0">
              <a:solidFill>
                <a:srgbClr val="000000"/>
              </a:solidFill>
              <a:latin typeface="Tahoma" pitchFamily="34" charset="0"/>
              <a:cs typeface="Tahoma" pitchFamily="34" charset="0"/>
            </a:endParaRPr>
          </a:p>
          <a:p>
            <a:pPr marL="180000" indent="-180000" eaLnBrk="1" hangingPunct="1">
              <a:lnSpc>
                <a:spcPct val="150000"/>
              </a:lnSpc>
              <a:spcBef>
                <a:spcPts val="0"/>
              </a:spcBef>
            </a:pPr>
            <a:r>
              <a:rPr lang="tr-TR" sz="1000" dirty="0" smtClean="0"/>
              <a:t>Mardin İl Kültür ve Turizm Müdürlüğü, Turizm Aktiviteleri, </a:t>
            </a:r>
            <a:r>
              <a:rPr lang="tr-TR" sz="1000" dirty="0" smtClean="0">
                <a:hlinkClick r:id="rId12"/>
              </a:rPr>
              <a:t>http://www.mardinkulturturizm.gov.tr/TR-56515/midyat.html</a:t>
            </a:r>
            <a:r>
              <a:rPr lang="tr-TR" sz="1000" dirty="0" smtClean="0"/>
              <a:t>, (E.T. 15.05.2019).</a:t>
            </a:r>
          </a:p>
          <a:p>
            <a:pPr marL="180000" indent="-180000" eaLnBrk="1" hangingPunct="1">
              <a:lnSpc>
                <a:spcPct val="150000"/>
              </a:lnSpc>
              <a:spcBef>
                <a:spcPts val="0"/>
              </a:spcBef>
            </a:pPr>
            <a:r>
              <a:rPr lang="tr-TR" sz="1000" dirty="0" smtClean="0"/>
              <a:t>Mardin Organize Sanayi Bölgesi (MOSB), Hakkımızda, </a:t>
            </a:r>
            <a:r>
              <a:rPr lang="tr-TR" sz="1000" u="sng" dirty="0" smtClean="0">
                <a:hlinkClick r:id="rId13"/>
              </a:rPr>
              <a:t>http://www.mardinosb.org.tr/web/</a:t>
            </a:r>
            <a:r>
              <a:rPr lang="tr-TR" sz="1000" u="sng" dirty="0" err="1" smtClean="0">
                <a:hlinkClick r:id="rId13"/>
              </a:rPr>
              <a:t>Detay.php?DetayGoster</a:t>
            </a:r>
            <a:r>
              <a:rPr lang="tr-TR" sz="1000" u="sng" dirty="0" smtClean="0">
                <a:hlinkClick r:id="rId13"/>
              </a:rPr>
              <a:t>=727&amp;Kat=75</a:t>
            </a:r>
            <a:r>
              <a:rPr lang="tr-TR" sz="1000" dirty="0" smtClean="0"/>
              <a:t>, (E.T.08.05.2019).</a:t>
            </a:r>
          </a:p>
          <a:p>
            <a:pPr eaLnBrk="1" hangingPunct="1">
              <a:spcBef>
                <a:spcPts val="600"/>
              </a:spcBef>
            </a:pPr>
            <a:r>
              <a:rPr lang="tr-TR" sz="1000" dirty="0"/>
              <a:t>MAÜ (Mardin </a:t>
            </a:r>
            <a:r>
              <a:rPr lang="tr-TR" sz="1000" dirty="0" err="1"/>
              <a:t>Artuklu</a:t>
            </a:r>
            <a:r>
              <a:rPr lang="tr-TR" sz="1000" dirty="0"/>
              <a:t> Üniversitesi), İstatistikler, </a:t>
            </a:r>
            <a:r>
              <a:rPr lang="tr-TR" sz="1000" dirty="0" smtClean="0"/>
              <a:t>16.05.2019.</a:t>
            </a:r>
          </a:p>
        </p:txBody>
      </p:sp>
      <p:sp>
        <p:nvSpPr>
          <p:cNvPr id="2312195"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488CAADE-7700-4F9A-8F35-98E2D967BB6D}" type="slidenum">
              <a:rPr lang="en-US"/>
              <a:pPr/>
              <a:t>47</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3217" name="Başlık 1"/>
          <p:cNvSpPr>
            <a:spLocks noGrp="1"/>
          </p:cNvSpPr>
          <p:nvPr>
            <p:ph type="title"/>
          </p:nvPr>
        </p:nvSpPr>
        <p:spPr>
          <a:xfrm>
            <a:off x="609600" y="381000"/>
            <a:ext cx="8420100" cy="361950"/>
          </a:xfrm>
        </p:spPr>
        <p:txBody>
          <a:bodyPr/>
          <a:lstStyle/>
          <a:p>
            <a:pPr eaLnBrk="1" hangingPunct="1"/>
            <a:r>
              <a:rPr lang="tr-TR" smtClean="0"/>
              <a:t> * Faydalanılan Kaynaklar - b</a:t>
            </a:r>
          </a:p>
        </p:txBody>
      </p:sp>
      <p:sp>
        <p:nvSpPr>
          <p:cNvPr id="2313218" name="İçerik Yer Tutucusu 2"/>
          <p:cNvSpPr>
            <a:spLocks noGrp="1"/>
          </p:cNvSpPr>
          <p:nvPr>
            <p:ph idx="1"/>
          </p:nvPr>
        </p:nvSpPr>
        <p:spPr>
          <a:xfrm>
            <a:off x="719138" y="892175"/>
            <a:ext cx="8901112" cy="5584825"/>
          </a:xfrm>
        </p:spPr>
        <p:txBody>
          <a:bodyPr/>
          <a:lstStyle/>
          <a:p>
            <a:pPr eaLnBrk="1" hangingPunct="1">
              <a:spcBef>
                <a:spcPts val="600"/>
              </a:spcBef>
            </a:pPr>
            <a:r>
              <a:rPr lang="tr-TR" sz="1000" dirty="0" smtClean="0"/>
              <a:t>MTSO </a:t>
            </a:r>
            <a:r>
              <a:rPr lang="tr-TR" sz="1000" dirty="0"/>
              <a:t>(Mardin Ticaret ve Sanayi Odası), İstatistikler, 31.12.2018.</a:t>
            </a:r>
          </a:p>
          <a:p>
            <a:pPr eaLnBrk="1" hangingPunct="1">
              <a:spcBef>
                <a:spcPts val="600"/>
              </a:spcBef>
            </a:pPr>
            <a:r>
              <a:rPr lang="tr-TR" sz="1000" dirty="0"/>
              <a:t>NTB (Nusaybin Ticaret Borsası), İstatistikler, 31.12.2018.</a:t>
            </a:r>
          </a:p>
          <a:p>
            <a:pPr eaLnBrk="1" hangingPunct="1">
              <a:spcBef>
                <a:spcPts val="600"/>
              </a:spcBef>
            </a:pPr>
            <a:r>
              <a:rPr lang="tr-TR" sz="1000" dirty="0"/>
              <a:t>NTSO (Nusaybin Ticaret ve Sanayi Odası), İstatistikler, 31.12.2018.</a:t>
            </a:r>
          </a:p>
          <a:p>
            <a:pPr eaLnBrk="1" hangingPunct="1">
              <a:spcBef>
                <a:spcPts val="600"/>
              </a:spcBef>
            </a:pPr>
            <a:r>
              <a:rPr lang="tr-TR" sz="1000" dirty="0" smtClean="0"/>
              <a:t>Sanayi ve Teknoloji Bakanlığı Girişimci Bilgi Sistemi, Raporlar, </a:t>
            </a:r>
            <a:r>
              <a:rPr lang="tr-TR" sz="1000" dirty="0" smtClean="0">
                <a:hlinkClick r:id="rId2"/>
              </a:rPr>
              <a:t>https://gbs.sanayi.gov.tr/Raporlar.aspx</a:t>
            </a:r>
            <a:r>
              <a:rPr lang="tr-TR" sz="1000" dirty="0" smtClean="0"/>
              <a:t>, 2016 (E.T. 07.05.2019).</a:t>
            </a:r>
          </a:p>
          <a:p>
            <a:pPr eaLnBrk="1" hangingPunct="1">
              <a:spcBef>
                <a:spcPts val="600"/>
              </a:spcBef>
            </a:pPr>
            <a:r>
              <a:rPr lang="tr-TR" sz="1000" dirty="0" smtClean="0"/>
              <a:t>SGK (Sosyal Güvenlik Kurumu), İstatistikler, </a:t>
            </a:r>
            <a:r>
              <a:rPr lang="tr-TR" sz="1000" dirty="0" smtClean="0">
                <a:hlinkClick r:id="rId3"/>
              </a:rPr>
              <a:t>http://www.sgk.gov.tr/</a:t>
            </a:r>
            <a:r>
              <a:rPr lang="tr-TR" sz="1000" dirty="0" err="1" smtClean="0">
                <a:hlinkClick r:id="rId3"/>
              </a:rPr>
              <a:t>wps</a:t>
            </a:r>
            <a:r>
              <a:rPr lang="tr-TR" sz="1000" dirty="0" smtClean="0">
                <a:hlinkClick r:id="rId3"/>
              </a:rPr>
              <a:t>/portal/</a:t>
            </a:r>
            <a:r>
              <a:rPr lang="tr-TR" sz="1000" dirty="0" err="1" smtClean="0">
                <a:hlinkClick r:id="rId3"/>
              </a:rPr>
              <a:t>sgk</a:t>
            </a:r>
            <a:r>
              <a:rPr lang="tr-TR" sz="1000" dirty="0" smtClean="0">
                <a:hlinkClick r:id="rId3"/>
              </a:rPr>
              <a:t>/tr/kurumsal/istatistik/</a:t>
            </a:r>
            <a:r>
              <a:rPr lang="tr-TR" sz="1000" dirty="0" err="1" smtClean="0">
                <a:hlinkClick r:id="rId3"/>
              </a:rPr>
              <a:t>sgk_istatistik_yilliklari</a:t>
            </a:r>
            <a:r>
              <a:rPr lang="tr-TR" sz="1000" dirty="0" smtClean="0"/>
              <a:t>, 2017 (E.T. 07.05.2019).</a:t>
            </a:r>
          </a:p>
          <a:p>
            <a:pPr eaLnBrk="1" hangingPunct="1">
              <a:spcBef>
                <a:spcPts val="600"/>
              </a:spcBef>
            </a:pPr>
            <a:r>
              <a:rPr lang="tr-TR" sz="1000" dirty="0" smtClean="0"/>
              <a:t>TBB (Türkiye Bankalar Birliği) Risk Merkezi, İstatistiki Raporlar, </a:t>
            </a:r>
            <a:r>
              <a:rPr lang="tr-TR" sz="1000" dirty="0" smtClean="0">
                <a:hlinkClick r:id="rId4"/>
              </a:rPr>
              <a:t>https://www.riskmerkezi.org/tr/istatistikler/23</a:t>
            </a:r>
            <a:r>
              <a:rPr lang="tr-TR" sz="1000" dirty="0" smtClean="0"/>
              <a:t>, 2018 (E.T. 27.05.2019).</a:t>
            </a:r>
          </a:p>
          <a:p>
            <a:pPr eaLnBrk="1" hangingPunct="1">
              <a:spcBef>
                <a:spcPts val="600"/>
              </a:spcBef>
            </a:pPr>
            <a:r>
              <a:rPr lang="tr-TR" sz="1000" dirty="0" err="1" smtClean="0"/>
              <a:t>TripAdvisor</a:t>
            </a:r>
            <a:r>
              <a:rPr lang="tr-TR" sz="1000" dirty="0" smtClean="0"/>
              <a:t>, Mardin, </a:t>
            </a:r>
            <a:r>
              <a:rPr lang="tr-TR" sz="1000" dirty="0" smtClean="0">
                <a:hlinkClick r:id="rId5"/>
              </a:rPr>
              <a:t>https://www.tripadvisor.com.tr/Attractions-g672951-Activities-Mardin_Mardin_Province.html</a:t>
            </a:r>
            <a:r>
              <a:rPr lang="tr-TR" sz="1000" dirty="0" smtClean="0"/>
              <a:t>, 2019 (E.T. 15.05.2019).</a:t>
            </a:r>
          </a:p>
          <a:p>
            <a:pPr eaLnBrk="1" hangingPunct="1">
              <a:spcBef>
                <a:spcPts val="600"/>
              </a:spcBef>
            </a:pPr>
            <a:r>
              <a:rPr lang="tr-TR" sz="1000" dirty="0" smtClean="0"/>
              <a:t>TÜİK (Türkiye İstatistik Kurumu), ADNKS (Adrese Dayalı Nüfus Kayıt Sistemi), </a:t>
            </a:r>
            <a:r>
              <a:rPr lang="tr-TR" sz="1000" dirty="0" smtClean="0">
                <a:hlinkClick r:id="rId6"/>
              </a:rPr>
              <a:t>https://biruni.tuik.gov.tr/medas/?kn=95&amp;locale=tr</a:t>
            </a:r>
            <a:r>
              <a:rPr lang="tr-TR" sz="1000" dirty="0" smtClean="0"/>
              <a:t>, 2018 (E.T.06.05.2019).</a:t>
            </a:r>
          </a:p>
          <a:p>
            <a:pPr eaLnBrk="1" hangingPunct="1">
              <a:spcBef>
                <a:spcPts val="600"/>
              </a:spcBef>
            </a:pPr>
            <a:r>
              <a:rPr lang="tr-TR" sz="1000" dirty="0" smtClean="0"/>
              <a:t>TÜİK, Bitkisel Üretim İstatistikleri, </a:t>
            </a:r>
            <a:r>
              <a:rPr lang="tr-TR" sz="1000" dirty="0" smtClean="0">
                <a:hlinkClick r:id="rId7"/>
              </a:rPr>
              <a:t>http://tuik.gov.tr/</a:t>
            </a:r>
            <a:r>
              <a:rPr lang="tr-TR" sz="1000" dirty="0" err="1" smtClean="0">
                <a:hlinkClick r:id="rId7"/>
              </a:rPr>
              <a:t>PreTablo.do?alt_id</a:t>
            </a:r>
            <a:r>
              <a:rPr lang="tr-TR" sz="1000" dirty="0" smtClean="0">
                <a:hlinkClick r:id="rId7"/>
              </a:rPr>
              <a:t>=1001</a:t>
            </a:r>
            <a:r>
              <a:rPr lang="tr-TR" sz="1000" dirty="0" smtClean="0"/>
              <a:t>, 2018 (E.T. 14.05.2019).</a:t>
            </a:r>
          </a:p>
          <a:p>
            <a:pPr eaLnBrk="1" hangingPunct="1">
              <a:spcBef>
                <a:spcPts val="600"/>
              </a:spcBef>
            </a:pPr>
            <a:r>
              <a:rPr lang="tr-TR" sz="1000" dirty="0" smtClean="0"/>
              <a:t>TÜİK, Bölgesel Hesaplar, </a:t>
            </a:r>
            <a:r>
              <a:rPr lang="tr-TR" sz="1000" dirty="0" smtClean="0">
                <a:hlinkClick r:id="rId8"/>
              </a:rPr>
              <a:t>http://tuik.gov.tr/</a:t>
            </a:r>
            <a:r>
              <a:rPr lang="tr-TR" sz="1000" dirty="0" err="1" smtClean="0">
                <a:hlinkClick r:id="rId8"/>
              </a:rPr>
              <a:t>PreTablo.do?alt_id</a:t>
            </a:r>
            <a:r>
              <a:rPr lang="tr-TR" sz="1000" dirty="0" smtClean="0">
                <a:hlinkClick r:id="rId8"/>
              </a:rPr>
              <a:t>=1075</a:t>
            </a:r>
            <a:r>
              <a:rPr lang="tr-TR" sz="1000" dirty="0" smtClean="0"/>
              <a:t>, 2017 (E.T. 07.05.2019).</a:t>
            </a:r>
          </a:p>
          <a:p>
            <a:pPr eaLnBrk="1" hangingPunct="1">
              <a:spcBef>
                <a:spcPts val="600"/>
              </a:spcBef>
            </a:pPr>
            <a:r>
              <a:rPr lang="tr-TR" sz="1000" dirty="0" smtClean="0"/>
              <a:t>TÜİK, Bölgesel İstatistikler, </a:t>
            </a:r>
            <a:r>
              <a:rPr lang="tr-TR" sz="1000" dirty="0" smtClean="0">
                <a:hlinkClick r:id="rId9"/>
              </a:rPr>
              <a:t>https://biruni.tuik.gov.tr/bolgeselistatistik/degiskenlerUzerindenSorgula.do#</a:t>
            </a:r>
            <a:r>
              <a:rPr lang="tr-TR" sz="1000" dirty="0" smtClean="0"/>
              <a:t>, 2017 (E.T. 06.05.2019).</a:t>
            </a:r>
          </a:p>
          <a:p>
            <a:pPr eaLnBrk="1" hangingPunct="1">
              <a:spcBef>
                <a:spcPts val="600"/>
              </a:spcBef>
            </a:pPr>
            <a:r>
              <a:rPr lang="tr-TR" sz="1000" dirty="0" smtClean="0"/>
              <a:t>TÜİK, Dış Ticaret İstatistikleri Veri Tabanı, </a:t>
            </a:r>
            <a:r>
              <a:rPr lang="tr-TR" sz="1000" dirty="0" smtClean="0">
                <a:hlinkClick r:id="rId10"/>
              </a:rPr>
              <a:t>http://rapory.tuik.gov.tr/07-05-2019-16:31:11-1670523931783726556994977847.html?</a:t>
            </a:r>
            <a:r>
              <a:rPr lang="tr-TR" sz="1000" dirty="0" smtClean="0"/>
              <a:t>, 2018  (E.T. 07.05.2019).</a:t>
            </a:r>
          </a:p>
          <a:p>
            <a:pPr eaLnBrk="1" hangingPunct="1">
              <a:spcBef>
                <a:spcPts val="600"/>
              </a:spcBef>
            </a:pPr>
            <a:r>
              <a:rPr lang="tr-TR" sz="1000" dirty="0" smtClean="0"/>
              <a:t>TÜİK, Dış Ticaret İstatistikleri, </a:t>
            </a:r>
            <a:r>
              <a:rPr lang="tr-TR" sz="1000" dirty="0" smtClean="0">
                <a:hlinkClick r:id="rId11"/>
              </a:rPr>
              <a:t>http://tuik.gov.tr/</a:t>
            </a:r>
            <a:r>
              <a:rPr lang="tr-TR" sz="1000" dirty="0" err="1" smtClean="0">
                <a:hlinkClick r:id="rId11"/>
              </a:rPr>
              <a:t>PreTablo.do?alt_id</a:t>
            </a:r>
            <a:r>
              <a:rPr lang="tr-TR" sz="1000" dirty="0" smtClean="0">
                <a:hlinkClick r:id="rId11"/>
              </a:rPr>
              <a:t>=1046</a:t>
            </a:r>
            <a:r>
              <a:rPr lang="tr-TR" sz="1000" dirty="0" smtClean="0"/>
              <a:t>, 2018 (E.T. 07.05.2019).</a:t>
            </a:r>
            <a:endParaRPr lang="de-DE" sz="1000" dirty="0" smtClean="0"/>
          </a:p>
          <a:p>
            <a:pPr eaLnBrk="1" hangingPunct="1">
              <a:spcBef>
                <a:spcPts val="600"/>
              </a:spcBef>
            </a:pPr>
            <a:r>
              <a:rPr lang="tr-TR" sz="1000" dirty="0" smtClean="0"/>
              <a:t>TÜİK, Eğitim İstatistikleri, </a:t>
            </a:r>
            <a:r>
              <a:rPr lang="tr-TR" sz="1000" u="sng" dirty="0" smtClean="0">
                <a:hlinkClick r:id="rId12"/>
              </a:rPr>
              <a:t>http://www.tuik.gov.tr/</a:t>
            </a:r>
            <a:r>
              <a:rPr lang="tr-TR" sz="1000" u="sng" dirty="0" err="1" smtClean="0">
                <a:hlinkClick r:id="rId12"/>
              </a:rPr>
              <a:t>PreTablo.do?alt_id</a:t>
            </a:r>
            <a:r>
              <a:rPr lang="tr-TR" sz="1000" u="sng" dirty="0" smtClean="0">
                <a:hlinkClick r:id="rId12"/>
              </a:rPr>
              <a:t>=1018</a:t>
            </a:r>
            <a:r>
              <a:rPr lang="tr-TR" sz="1000" dirty="0" smtClean="0"/>
              <a:t>, 2017 (E.T.29.05.2019).</a:t>
            </a:r>
          </a:p>
          <a:p>
            <a:pPr eaLnBrk="1" hangingPunct="1">
              <a:spcBef>
                <a:spcPts val="600"/>
              </a:spcBef>
            </a:pPr>
            <a:r>
              <a:rPr lang="tr-TR" sz="1000" dirty="0" smtClean="0"/>
              <a:t>TÜİK, İllerde Yaşam Endeksi, </a:t>
            </a:r>
            <a:r>
              <a:rPr lang="tr-TR" sz="1000" dirty="0" smtClean="0">
                <a:hlinkClick r:id="rId13"/>
              </a:rPr>
              <a:t>http://www.tuik.gov.tr/</a:t>
            </a:r>
            <a:r>
              <a:rPr lang="tr-TR" sz="1000" dirty="0" err="1" smtClean="0">
                <a:hlinkClick r:id="rId13"/>
              </a:rPr>
              <a:t>PreTablo.do?alt_id</a:t>
            </a:r>
            <a:r>
              <a:rPr lang="tr-TR" sz="1000" dirty="0" smtClean="0">
                <a:hlinkClick r:id="rId13"/>
              </a:rPr>
              <a:t>=1106</a:t>
            </a:r>
            <a:r>
              <a:rPr lang="tr-TR" sz="1000" dirty="0" smtClean="0"/>
              <a:t>, 2015, (E.T. 24.05.2019).</a:t>
            </a:r>
          </a:p>
          <a:p>
            <a:pPr eaLnBrk="1" hangingPunct="1">
              <a:spcBef>
                <a:spcPts val="600"/>
              </a:spcBef>
            </a:pPr>
            <a:r>
              <a:rPr lang="de-DE" sz="1000" dirty="0" smtClean="0"/>
              <a:t>TÜİK, </a:t>
            </a:r>
            <a:r>
              <a:rPr lang="de-DE" sz="1000" dirty="0" err="1" smtClean="0"/>
              <a:t>İstatistik</a:t>
            </a:r>
            <a:r>
              <a:rPr lang="de-DE" sz="1000" dirty="0" smtClean="0"/>
              <a:t> </a:t>
            </a:r>
            <a:r>
              <a:rPr lang="de-DE" sz="1000" dirty="0" err="1" smtClean="0"/>
              <a:t>Göstergeler</a:t>
            </a:r>
            <a:r>
              <a:rPr lang="de-DE" sz="1000" dirty="0" smtClean="0"/>
              <a:t>, </a:t>
            </a:r>
            <a:r>
              <a:rPr lang="de-DE" sz="1000" dirty="0" smtClean="0">
                <a:hlinkClick r:id="rId14"/>
              </a:rPr>
              <a:t>https://biruni.tuik.gov.tr/ilgosterge/?locale=tr</a:t>
            </a:r>
            <a:r>
              <a:rPr lang="de-DE" sz="1000" dirty="0" smtClean="0"/>
              <a:t>, 2018 (E.T.15.05.2019)</a:t>
            </a:r>
            <a:r>
              <a:rPr lang="tr-TR" sz="1000" dirty="0" smtClean="0"/>
              <a:t>.</a:t>
            </a:r>
          </a:p>
          <a:p>
            <a:pPr eaLnBrk="1" hangingPunct="1">
              <a:spcBef>
                <a:spcPts val="600"/>
              </a:spcBef>
            </a:pPr>
            <a:r>
              <a:rPr lang="tr-TR" sz="1000" dirty="0" smtClean="0"/>
              <a:t>TÜİK, İşgücü </a:t>
            </a:r>
            <a:r>
              <a:rPr lang="tr-TR" sz="1000" dirty="0" err="1" smtClean="0"/>
              <a:t>İstatistikleri,</a:t>
            </a:r>
            <a:r>
              <a:rPr lang="tr-TR" sz="1000" dirty="0" err="1" smtClean="0">
                <a:hlinkClick r:id="rId15"/>
              </a:rPr>
              <a:t>http</a:t>
            </a:r>
            <a:r>
              <a:rPr lang="tr-TR" sz="1000" dirty="0" smtClean="0">
                <a:hlinkClick r:id="rId15"/>
              </a:rPr>
              <a:t>://tuik.gov.tr/</a:t>
            </a:r>
            <a:r>
              <a:rPr lang="tr-TR" sz="1000" dirty="0" err="1" smtClean="0">
                <a:hlinkClick r:id="rId15"/>
              </a:rPr>
              <a:t>PreTablo.do?alt_id</a:t>
            </a:r>
            <a:r>
              <a:rPr lang="tr-TR" sz="1000" dirty="0" smtClean="0">
                <a:hlinkClick r:id="rId15"/>
              </a:rPr>
              <a:t>=1007</a:t>
            </a:r>
            <a:r>
              <a:rPr lang="tr-TR" sz="1000" dirty="0" smtClean="0"/>
              <a:t> , 2003 (E.T. 07.05.2019).</a:t>
            </a:r>
          </a:p>
          <a:p>
            <a:pPr eaLnBrk="1" hangingPunct="1">
              <a:spcBef>
                <a:spcPts val="600"/>
              </a:spcBef>
            </a:pPr>
            <a:r>
              <a:rPr lang="tr-TR" sz="1000" dirty="0" smtClean="0"/>
              <a:t>TÜİK, İşgücü İstatistikleri; Bölgesel Sonuçlar, </a:t>
            </a:r>
            <a:r>
              <a:rPr lang="tr-TR" sz="1000" dirty="0" smtClean="0">
                <a:hlinkClick r:id="rId16"/>
              </a:rPr>
              <a:t>https://biruni.tuik.gov.tr/medas/?kn=102&amp;locale=tr</a:t>
            </a:r>
            <a:r>
              <a:rPr lang="tr-TR" sz="1000" dirty="0" smtClean="0"/>
              <a:t>, 2014-18 (E.T. 27.05.2019).</a:t>
            </a:r>
          </a:p>
          <a:p>
            <a:pPr eaLnBrk="1" hangingPunct="1">
              <a:spcBef>
                <a:spcPts val="600"/>
              </a:spcBef>
            </a:pPr>
            <a:r>
              <a:rPr lang="tr-TR" sz="1000" dirty="0" smtClean="0"/>
              <a:t>TÜİK, Sağlık İstatistikleri, </a:t>
            </a:r>
            <a:r>
              <a:rPr lang="tr-TR" sz="1000" dirty="0" smtClean="0">
                <a:hlinkClick r:id="rId17"/>
              </a:rPr>
              <a:t>http://www.tuik.gov.tr/</a:t>
            </a:r>
            <a:r>
              <a:rPr lang="tr-TR" sz="1000" dirty="0" err="1" smtClean="0">
                <a:hlinkClick r:id="rId17"/>
              </a:rPr>
              <a:t>PreTablo.do?alt_id</a:t>
            </a:r>
            <a:r>
              <a:rPr lang="tr-TR" sz="1000" dirty="0" smtClean="0">
                <a:hlinkClick r:id="rId17"/>
              </a:rPr>
              <a:t>=1095</a:t>
            </a:r>
            <a:r>
              <a:rPr lang="tr-TR" sz="1000" dirty="0" smtClean="0"/>
              <a:t>, 2017 (E.T.29.05.2019).</a:t>
            </a:r>
          </a:p>
          <a:p>
            <a:pPr eaLnBrk="1" hangingPunct="1">
              <a:spcBef>
                <a:spcPts val="600"/>
              </a:spcBef>
            </a:pPr>
            <a:r>
              <a:rPr lang="tr-TR" sz="1000" dirty="0" smtClean="0"/>
              <a:t>TÜİK, Ulusal Hesaplar, </a:t>
            </a:r>
            <a:r>
              <a:rPr lang="tr-TR" sz="1000" dirty="0" smtClean="0">
                <a:hlinkClick r:id="rId18"/>
              </a:rPr>
              <a:t>http://tuik.gov.tr/</a:t>
            </a:r>
            <a:r>
              <a:rPr lang="tr-TR" sz="1000" dirty="0" err="1" smtClean="0">
                <a:hlinkClick r:id="rId18"/>
              </a:rPr>
              <a:t>UstMenu.do?metod</a:t>
            </a:r>
            <a:r>
              <a:rPr lang="tr-TR" sz="1000" dirty="0" smtClean="0">
                <a:hlinkClick r:id="rId18"/>
              </a:rPr>
              <a:t>=</a:t>
            </a:r>
            <a:r>
              <a:rPr lang="tr-TR" sz="1000" dirty="0" err="1" smtClean="0">
                <a:hlinkClick r:id="rId18"/>
              </a:rPr>
              <a:t>temelist</a:t>
            </a:r>
            <a:r>
              <a:rPr lang="tr-TR" sz="1000" dirty="0" smtClean="0"/>
              <a:t>, 2017 (E.T. 14.05.2019).</a:t>
            </a:r>
          </a:p>
        </p:txBody>
      </p:sp>
      <p:sp>
        <p:nvSpPr>
          <p:cNvPr id="2313219" name="Slayt Numarası Yer Tutucusu 4"/>
          <p:cNvSpPr txBox="1">
            <a:spLocks/>
          </p:cNvSpPr>
          <p:nvPr/>
        </p:nvSpPr>
        <p:spPr bwMode="auto">
          <a:xfrm>
            <a:off x="9274175" y="6477000"/>
            <a:ext cx="346075" cy="244475"/>
          </a:xfrm>
          <a:prstGeom prst="rect">
            <a:avLst/>
          </a:prstGeom>
          <a:noFill/>
          <a:ln w="9525">
            <a:noFill/>
            <a:miter lim="800000"/>
            <a:headEnd/>
            <a:tailEnd/>
          </a:ln>
        </p:spPr>
        <p:txBody>
          <a:bodyPr/>
          <a:lstStyle/>
          <a:p>
            <a:fld id="{F29C6A2E-0041-480F-B812-8F9BD42CE615}" type="slidenum">
              <a:rPr lang="en-US"/>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09" name="Object 229"/>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20" name="think-cell Slide" r:id="rId4" imgW="360" imgH="360" progId="">
                  <p:embed/>
                </p:oleObj>
              </mc:Choice>
              <mc:Fallback>
                <p:oleObj name="think-cell Slide" r:id="rId4" imgW="360" imgH="360" progId="">
                  <p:embed/>
                  <p:pic>
                    <p:nvPicPr>
                      <p:cNvPr id="0" name="Picture 2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249511" name="Title 2"/>
          <p:cNvSpPr>
            <a:spLocks noGrp="1"/>
          </p:cNvSpPr>
          <p:nvPr>
            <p:ph type="ctrTitle"/>
          </p:nvPr>
        </p:nvSpPr>
        <p:spPr>
          <a:xfrm>
            <a:off x="1600200" y="1790700"/>
            <a:ext cx="7881938" cy="1143000"/>
          </a:xfrm>
        </p:spPr>
        <p:txBody>
          <a:bodyPr/>
          <a:lstStyle/>
          <a:p>
            <a:pPr eaLnBrk="1" hangingPunct="1"/>
            <a:r>
              <a:rPr lang="tr-TR" altLang="tr-TR" sz="2800" smtClean="0"/>
              <a:t>1) Mardin’in yaşanabilirlik endeksindeki durumu, nüfus ve göç bilgileri </a:t>
            </a:r>
            <a:endParaRPr lang="en-US" altLang="tr-TR"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0315" name="Object 907"/>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0348" name="think-cell Slide" r:id="rId28" imgW="360" imgH="360" progId="">
                  <p:embed/>
                </p:oleObj>
              </mc:Choice>
              <mc:Fallback>
                <p:oleObj name="think-cell Slide" r:id="rId28" imgW="360" imgH="360" progId="">
                  <p:embed/>
                  <p:pic>
                    <p:nvPicPr>
                      <p:cNvPr id="0" name="Picture 90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ikdörtgen 7"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400" b="0" dirty="0">
              <a:solidFill>
                <a:schemeClr val="bg1"/>
              </a:solidFill>
              <a:latin typeface="Arial"/>
              <a:cs typeface="Arial"/>
              <a:sym typeface="Arial"/>
            </a:endParaRPr>
          </a:p>
        </p:txBody>
      </p:sp>
      <p:sp>
        <p:nvSpPr>
          <p:cNvPr id="1170319" name="Slayt Numarası Yer Tutucusu 4"/>
          <p:cNvSpPr>
            <a:spLocks noGrp="1"/>
          </p:cNvSpPr>
          <p:nvPr>
            <p:ph type="sldNum" sz="quarter" idx="12"/>
          </p:nvPr>
        </p:nvSpPr>
        <p:spPr bwMode="auto">
          <a:xfrm>
            <a:off x="9355138" y="6446838"/>
            <a:ext cx="265112" cy="184150"/>
          </a:xfrm>
          <a:noFill/>
          <a:ln>
            <a:miter lim="800000"/>
            <a:headEnd/>
            <a:tailEnd/>
          </a:ln>
        </p:spPr>
        <p:txBody>
          <a:bodyPr/>
          <a:lstStyle/>
          <a:p>
            <a:fld id="{862E4013-5BBA-4B4A-9E1E-90CD2122E06D}" type="slidenum">
              <a:rPr lang="en-US" smtClean="0"/>
              <a:pPr/>
              <a:t>5</a:t>
            </a:fld>
            <a:endParaRPr lang="en-US" smtClean="0"/>
          </a:p>
        </p:txBody>
      </p:sp>
      <p:sp>
        <p:nvSpPr>
          <p:cNvPr id="1170320" name="Metin Yer Tutucusu 3"/>
          <p:cNvSpPr>
            <a:spLocks noGrp="1"/>
          </p:cNvSpPr>
          <p:nvPr>
            <p:ph type="body" sz="quarter" idx="11"/>
          </p:nvPr>
        </p:nvSpPr>
        <p:spPr>
          <a:xfrm>
            <a:off x="242888" y="6248400"/>
            <a:ext cx="8824912" cy="382588"/>
          </a:xfrm>
        </p:spPr>
        <p:txBody>
          <a:bodyPr/>
          <a:lstStyle/>
          <a:p>
            <a:pPr eaLnBrk="1" hangingPunct="1">
              <a:spcBef>
                <a:spcPct val="0"/>
              </a:spcBef>
            </a:pPr>
            <a:r>
              <a:rPr lang="tr-TR" sz="900" smtClean="0"/>
              <a:t>Kaynak: TÜİK, İllerde Yaşam Endeksi, </a:t>
            </a:r>
            <a:r>
              <a:rPr lang="tr-TR" sz="900" smtClean="0">
                <a:hlinkClick r:id="rId30"/>
              </a:rPr>
              <a:t>http://www.tuik.gov.tr/PreTablo.do?alt_id=1106</a:t>
            </a:r>
            <a:r>
              <a:rPr lang="tr-TR" sz="900" smtClean="0"/>
              <a:t>, 2015, (E.T. 24.05.2019).</a:t>
            </a:r>
          </a:p>
        </p:txBody>
      </p:sp>
      <p:sp>
        <p:nvSpPr>
          <p:cNvPr id="39" name="Rectangular Callout 173"/>
          <p:cNvSpPr/>
          <p:nvPr/>
        </p:nvSpPr>
        <p:spPr bwMode="auto">
          <a:xfrm>
            <a:off x="266700" y="1066800"/>
            <a:ext cx="1528763" cy="842963"/>
          </a:xfrm>
          <a:prstGeom prst="wedgeRectCallout">
            <a:avLst>
              <a:gd name="adj1" fmla="val 417509"/>
              <a:gd name="adj2" fmla="val 87034"/>
            </a:avLst>
          </a:prstGeom>
          <a:solidFill>
            <a:schemeClr val="bg1">
              <a:lumMod val="85000"/>
            </a:schemeClr>
          </a:solidFill>
          <a:ln w="9525" cap="flat" cmpd="sng" algn="ctr">
            <a:solidFill>
              <a:schemeClr val="bg1">
                <a:lumMod val="65000"/>
              </a:schemeClr>
            </a:solidFill>
            <a:prstDash val="solid"/>
            <a:round/>
            <a:headEnd type="none" w="med" len="med"/>
            <a:tailEnd type="none" w="med" len="med"/>
          </a:ln>
          <a:effectLst/>
        </p:spPr>
        <p:txBody>
          <a:bodyPr lIns="89991" tIns="46795" rIns="89991" bIns="46795" anchor="ctr"/>
          <a:lstStyle/>
          <a:p>
            <a:pPr algn="ctr" eaLnBrk="0" hangingPunct="0">
              <a:defRPr/>
            </a:pPr>
            <a:r>
              <a:rPr lang="tr-TR" sz="1050" dirty="0">
                <a:latin typeface="Arial" pitchFamily="34" charset="0"/>
                <a:cs typeface="Arial" pitchFamily="34" charset="0"/>
              </a:rPr>
              <a:t> </a:t>
            </a:r>
            <a:r>
              <a:rPr lang="tr-TR" sz="1000" dirty="0">
                <a:latin typeface="Arial" pitchFamily="34" charset="0"/>
                <a:cs typeface="Arial" pitchFamily="34" charset="0"/>
              </a:rPr>
              <a:t>Mardin, 1996’da 66., 2003’te 67.sıradaydı. 2011’de 7 basamak daha gerilemiş.</a:t>
            </a:r>
            <a:endParaRPr lang="en-US" sz="1000" dirty="0">
              <a:latin typeface="Arial" pitchFamily="34" charset="0"/>
              <a:cs typeface="Arial" pitchFamily="34" charset="0"/>
            </a:endParaRPr>
          </a:p>
        </p:txBody>
      </p:sp>
      <p:sp>
        <p:nvSpPr>
          <p:cNvPr id="1170322" name="Başlık 1"/>
          <p:cNvSpPr>
            <a:spLocks noGrp="1"/>
          </p:cNvSpPr>
          <p:nvPr>
            <p:ph type="title"/>
          </p:nvPr>
        </p:nvSpPr>
        <p:spPr>
          <a:xfrm>
            <a:off x="242888" y="106363"/>
            <a:ext cx="9377362" cy="715962"/>
          </a:xfrm>
        </p:spPr>
        <p:txBody>
          <a:bodyPr/>
          <a:lstStyle/>
          <a:p>
            <a:pPr eaLnBrk="1" hangingPunct="1"/>
            <a:r>
              <a:rPr lang="tr-TR" smtClean="0"/>
              <a:t>Mardin, Türkiye’de sosyoekonomik gelişmişlik ve yaşanabilirlik sıralamalarında alt sıralarda yer alıyor.</a:t>
            </a:r>
          </a:p>
        </p:txBody>
      </p:sp>
      <p:graphicFrame>
        <p:nvGraphicFramePr>
          <p:cNvPr id="1170316" name="Object 908"/>
          <p:cNvGraphicFramePr>
            <a:graphicFrameLocks/>
          </p:cNvGraphicFramePr>
          <p:nvPr>
            <p:custDataLst>
              <p:tags r:id="rId4"/>
            </p:custDataLst>
          </p:nvPr>
        </p:nvGraphicFramePr>
        <p:xfrm>
          <a:off x="3175" y="1909763"/>
          <a:ext cx="9886950" cy="1549400"/>
        </p:xfrm>
        <a:graphic>
          <a:graphicData uri="http://schemas.openxmlformats.org/presentationml/2006/ole">
            <mc:AlternateContent xmlns:mc="http://schemas.openxmlformats.org/markup-compatibility/2006">
              <mc:Choice xmlns:v="urn:schemas-microsoft-com:vml" Requires="v">
                <p:oleObj spid="_x0000_s1170349" name="Çizelge" r:id="rId31" imgW="9898416" imgH="1546932" progId="MSGraph.Chart.8">
                  <p:embed followColorScheme="full"/>
                </p:oleObj>
              </mc:Choice>
              <mc:Fallback>
                <p:oleObj name="Çizelge" r:id="rId31" imgW="9898416" imgH="1546932" progId="MSGraph.Chart.8">
                  <p:embed followColorScheme="full"/>
                  <p:pic>
                    <p:nvPicPr>
                      <p:cNvPr id="0" name="Picture 908"/>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75" y="1909763"/>
                        <a:ext cx="988695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0323" name="27 Metin Yer Tutucusu"/>
          <p:cNvSpPr>
            <a:spLocks noGrp="1"/>
          </p:cNvSpPr>
          <p:nvPr>
            <p:custDataLst>
              <p:tags r:id="rId5"/>
            </p:custDataLst>
          </p:nvPr>
        </p:nvSpPr>
        <p:spPr bwMode="auto">
          <a:xfrm>
            <a:off x="2830513" y="3505200"/>
            <a:ext cx="728662"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Gaziantep</a:t>
            </a:r>
            <a:endParaRPr lang="tr-TR" sz="1200" b="0">
              <a:sym typeface="+mn-lt"/>
            </a:endParaRPr>
          </a:p>
        </p:txBody>
      </p:sp>
      <p:sp>
        <p:nvSpPr>
          <p:cNvPr id="1170324" name="26 Metin Yer Tutucusu"/>
          <p:cNvSpPr>
            <a:spLocks noGrp="1"/>
          </p:cNvSpPr>
          <p:nvPr>
            <p:custDataLst>
              <p:tags r:id="rId6"/>
            </p:custDataLst>
          </p:nvPr>
        </p:nvSpPr>
        <p:spPr bwMode="auto">
          <a:xfrm>
            <a:off x="1993900" y="3494088"/>
            <a:ext cx="585788"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Konya</a:t>
            </a:r>
            <a:endParaRPr lang="tr-TR" sz="1200" b="0">
              <a:sym typeface="+mn-lt"/>
            </a:endParaRPr>
          </a:p>
        </p:txBody>
      </p:sp>
      <p:sp>
        <p:nvSpPr>
          <p:cNvPr id="1170325" name="25 Metin Yer Tutucusu"/>
          <p:cNvSpPr>
            <a:spLocks noGrp="1"/>
          </p:cNvSpPr>
          <p:nvPr>
            <p:custDataLst>
              <p:tags r:id="rId7"/>
            </p:custDataLst>
          </p:nvPr>
        </p:nvSpPr>
        <p:spPr bwMode="auto">
          <a:xfrm>
            <a:off x="1036638" y="3505200"/>
            <a:ext cx="765175"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Denizli</a:t>
            </a:r>
            <a:endParaRPr lang="tr-TR" sz="1200" b="0">
              <a:sym typeface="+mn-lt"/>
            </a:endParaRPr>
          </a:p>
        </p:txBody>
      </p:sp>
      <p:sp>
        <p:nvSpPr>
          <p:cNvPr id="1170326" name="24 Metin Yer Tutucusu"/>
          <p:cNvSpPr>
            <a:spLocks noGrp="1"/>
          </p:cNvSpPr>
          <p:nvPr>
            <p:custDataLst>
              <p:tags r:id="rId8"/>
            </p:custDataLst>
          </p:nvPr>
        </p:nvSpPr>
        <p:spPr bwMode="auto">
          <a:xfrm>
            <a:off x="242888" y="3479800"/>
            <a:ext cx="544512"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527E739D-45FE-4049-809C-6EEC5D0927E3}" type="datetime'İ''''''''''''''''''''''''''''''st''a''''n''''''''bul'">
              <a:rPr lang="en-US" sz="1200" b="0"/>
              <a:pPr algn="ctr">
                <a:buClr>
                  <a:schemeClr val="tx1"/>
                </a:buClr>
                <a:buFont typeface="Wingdings" pitchFamily="2" charset="2"/>
                <a:buNone/>
              </a:pPr>
              <a:t>İstanbul</a:t>
            </a:fld>
            <a:endParaRPr lang="tr-TR" sz="1200" b="0">
              <a:sym typeface="+mn-lt"/>
            </a:endParaRPr>
          </a:p>
        </p:txBody>
      </p:sp>
      <p:sp>
        <p:nvSpPr>
          <p:cNvPr id="1170327" name="34 Metin Yer Tutucusu"/>
          <p:cNvSpPr>
            <a:spLocks noGrp="1"/>
          </p:cNvSpPr>
          <p:nvPr>
            <p:custDataLst>
              <p:tags r:id="rId9"/>
            </p:custDataLst>
          </p:nvPr>
        </p:nvSpPr>
        <p:spPr bwMode="auto">
          <a:xfrm>
            <a:off x="9132888" y="3459163"/>
            <a:ext cx="471487"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Muş</a:t>
            </a:r>
            <a:endParaRPr lang="tr-TR" sz="1200" b="0">
              <a:sym typeface="+mn-lt"/>
            </a:endParaRPr>
          </a:p>
        </p:txBody>
      </p:sp>
      <p:sp>
        <p:nvSpPr>
          <p:cNvPr id="51" name="33 Metin Yer Tutucusu"/>
          <p:cNvSpPr>
            <a:spLocks noGrp="1"/>
          </p:cNvSpPr>
          <p:nvPr>
            <p:custDataLst>
              <p:tags r:id="rId10"/>
            </p:custDataLst>
          </p:nvPr>
        </p:nvSpPr>
        <p:spPr bwMode="auto">
          <a:xfrm>
            <a:off x="8177213" y="3475038"/>
            <a:ext cx="544512" cy="182562"/>
          </a:xfrm>
          <a:prstGeom prst="rect">
            <a:avLst/>
          </a:prstGeom>
          <a:noFill/>
          <a:effectLst/>
        </p:spPr>
        <p:txBody>
          <a:bodyPr lIns="0" tIns="0" rIns="0" bIns="0"/>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Şırnak</a:t>
            </a:r>
            <a:endParaRPr lang="tr-TR" sz="1200" b="0" dirty="0">
              <a:ea typeface="+mn-ea"/>
              <a:sym typeface="+mn-lt"/>
            </a:endParaRPr>
          </a:p>
        </p:txBody>
      </p:sp>
      <p:sp>
        <p:nvSpPr>
          <p:cNvPr id="1170329" name="32 Metin Yer Tutucusu"/>
          <p:cNvSpPr>
            <a:spLocks noGrp="1"/>
          </p:cNvSpPr>
          <p:nvPr>
            <p:custDataLst>
              <p:tags r:id="rId11"/>
            </p:custDataLst>
          </p:nvPr>
        </p:nvSpPr>
        <p:spPr bwMode="auto">
          <a:xfrm>
            <a:off x="7323138" y="3479800"/>
            <a:ext cx="544512"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Mardin</a:t>
            </a:r>
            <a:endParaRPr lang="tr-TR" sz="1200" b="0">
              <a:sym typeface="+mn-lt"/>
            </a:endParaRPr>
          </a:p>
        </p:txBody>
      </p:sp>
      <p:sp>
        <p:nvSpPr>
          <p:cNvPr id="1170330" name="31 Metin Yer Tutucusu"/>
          <p:cNvSpPr>
            <a:spLocks noGrp="1"/>
          </p:cNvSpPr>
          <p:nvPr>
            <p:custDataLst>
              <p:tags r:id="rId12"/>
            </p:custDataLst>
          </p:nvPr>
        </p:nvSpPr>
        <p:spPr bwMode="auto">
          <a:xfrm>
            <a:off x="6342063" y="3494088"/>
            <a:ext cx="704850"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Batman</a:t>
            </a:r>
            <a:endParaRPr lang="tr-TR" sz="1200" b="0">
              <a:sym typeface="+mn-lt"/>
            </a:endParaRPr>
          </a:p>
        </p:txBody>
      </p:sp>
      <p:sp>
        <p:nvSpPr>
          <p:cNvPr id="1170331" name="30 Metin Yer Tutucusu"/>
          <p:cNvSpPr>
            <a:spLocks noGrp="1"/>
          </p:cNvSpPr>
          <p:nvPr>
            <p:custDataLst>
              <p:tags r:id="rId13"/>
            </p:custDataLst>
          </p:nvPr>
        </p:nvSpPr>
        <p:spPr bwMode="auto">
          <a:xfrm>
            <a:off x="5570538" y="3529013"/>
            <a:ext cx="468312"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Maraş</a:t>
            </a:r>
            <a:endParaRPr lang="tr-TR" sz="1200" b="0">
              <a:sym typeface="+mn-lt"/>
            </a:endParaRPr>
          </a:p>
        </p:txBody>
      </p:sp>
      <p:sp>
        <p:nvSpPr>
          <p:cNvPr id="1170332" name="29 Metin Yer Tutucusu"/>
          <p:cNvSpPr>
            <a:spLocks noGrp="1"/>
          </p:cNvSpPr>
          <p:nvPr>
            <p:custDataLst>
              <p:tags r:id="rId14"/>
            </p:custDataLst>
          </p:nvPr>
        </p:nvSpPr>
        <p:spPr bwMode="auto">
          <a:xfrm>
            <a:off x="4646613" y="3511550"/>
            <a:ext cx="544512"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Çorum</a:t>
            </a:r>
            <a:endParaRPr lang="tr-TR" sz="1200" b="0">
              <a:sym typeface="+mn-lt"/>
            </a:endParaRPr>
          </a:p>
        </p:txBody>
      </p:sp>
      <p:sp>
        <p:nvSpPr>
          <p:cNvPr id="1170333" name="28 Metin Yer Tutucusu"/>
          <p:cNvSpPr>
            <a:spLocks noGrp="1"/>
          </p:cNvSpPr>
          <p:nvPr>
            <p:custDataLst>
              <p:tags r:id="rId15"/>
            </p:custDataLst>
          </p:nvPr>
        </p:nvSpPr>
        <p:spPr bwMode="auto">
          <a:xfrm>
            <a:off x="3657600" y="3516313"/>
            <a:ext cx="784225"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Kırşehir</a:t>
            </a:r>
            <a:endParaRPr lang="tr-TR" sz="1200" b="0">
              <a:sym typeface="+mn-lt"/>
            </a:endParaRPr>
          </a:p>
        </p:txBody>
      </p:sp>
      <p:sp>
        <p:nvSpPr>
          <p:cNvPr id="72" name="Text Box 4"/>
          <p:cNvSpPr txBox="1">
            <a:spLocks noChangeArrowheads="1"/>
          </p:cNvSpPr>
          <p:nvPr/>
        </p:nvSpPr>
        <p:spPr bwMode="gray">
          <a:xfrm>
            <a:off x="395288" y="1597025"/>
            <a:ext cx="9047162" cy="184150"/>
          </a:xfrm>
          <a:prstGeom prst="rect">
            <a:avLst/>
          </a:prstGeom>
          <a:noFill/>
          <a:ln w="9525">
            <a:noFill/>
            <a:miter lim="800000"/>
            <a:headEnd/>
            <a:tailEnd/>
          </a:ln>
        </p:spPr>
        <p:txBody>
          <a:bodyPr lIns="0" tIns="0" rIns="0" bIns="0">
            <a:spAutoFit/>
          </a:bodyPr>
          <a:lstStyle/>
          <a:p>
            <a:pPr algn="ctr">
              <a:defRPr/>
            </a:pPr>
            <a:r>
              <a:rPr lang="tr-TR" sz="1200" kern="0" dirty="0">
                <a:solidFill>
                  <a:sysClr val="windowText" lastClr="000000"/>
                </a:solidFill>
                <a:latin typeface="Arial" pitchFamily="34" charset="0"/>
                <a:cs typeface="Arial" pitchFamily="34" charset="0"/>
              </a:rPr>
              <a:t>Çeşitli illerin sosyoekonomik gelişmişlik sıralaması, 2011</a:t>
            </a:r>
            <a:endParaRPr lang="en-CA" sz="1200" kern="0" dirty="0">
              <a:solidFill>
                <a:sysClr val="windowText" lastClr="000000"/>
              </a:solidFill>
              <a:latin typeface="Arial" pitchFamily="34" charset="0"/>
              <a:cs typeface="Arial" pitchFamily="34" charset="0"/>
            </a:endParaRPr>
          </a:p>
        </p:txBody>
      </p:sp>
      <p:graphicFrame>
        <p:nvGraphicFramePr>
          <p:cNvPr id="1170317" name="Object 909"/>
          <p:cNvGraphicFramePr>
            <a:graphicFrameLocks/>
          </p:cNvGraphicFramePr>
          <p:nvPr>
            <p:custDataLst>
              <p:tags r:id="rId16"/>
            </p:custDataLst>
          </p:nvPr>
        </p:nvGraphicFramePr>
        <p:xfrm>
          <a:off x="-38100" y="4449763"/>
          <a:ext cx="9912350" cy="1519237"/>
        </p:xfrm>
        <a:graphic>
          <a:graphicData uri="http://schemas.openxmlformats.org/presentationml/2006/ole">
            <mc:AlternateContent xmlns:mc="http://schemas.openxmlformats.org/markup-compatibility/2006">
              <mc:Choice xmlns:v="urn:schemas-microsoft-com:vml" Requires="v">
                <p:oleObj spid="_x0000_s1170350" name="Çizelge" r:id="rId33" imgW="9913536" imgH="1501212" progId="MSGraph.Chart.8">
                  <p:embed followColorScheme="full"/>
                </p:oleObj>
              </mc:Choice>
              <mc:Fallback>
                <p:oleObj name="Çizelge" r:id="rId33" imgW="9913536" imgH="1501212" progId="MSGraph.Chart.8">
                  <p:embed followColorScheme="full"/>
                  <p:pic>
                    <p:nvPicPr>
                      <p:cNvPr id="0" name="Picture 909"/>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00" y="4449763"/>
                        <a:ext cx="9912350" cy="151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0335" name="48 Metin Yer Tutucusu"/>
          <p:cNvSpPr>
            <a:spLocks noGrp="1"/>
          </p:cNvSpPr>
          <p:nvPr>
            <p:custDataLst>
              <p:tags r:id="rId17"/>
            </p:custDataLst>
          </p:nvPr>
        </p:nvSpPr>
        <p:spPr bwMode="auto">
          <a:xfrm>
            <a:off x="9086850" y="5969000"/>
            <a:ext cx="471488"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Muş</a:t>
            </a:r>
            <a:endParaRPr lang="tr-TR" sz="1200" b="0">
              <a:sym typeface="+mn-lt"/>
            </a:endParaRPr>
          </a:p>
        </p:txBody>
      </p:sp>
      <p:sp>
        <p:nvSpPr>
          <p:cNvPr id="1170336" name="46 Metin Yer Tutucusu"/>
          <p:cNvSpPr>
            <a:spLocks noGrp="1"/>
          </p:cNvSpPr>
          <p:nvPr>
            <p:custDataLst>
              <p:tags r:id="rId18"/>
            </p:custDataLst>
          </p:nvPr>
        </p:nvSpPr>
        <p:spPr bwMode="auto">
          <a:xfrm>
            <a:off x="8021638" y="5969000"/>
            <a:ext cx="585787"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Mardin</a:t>
            </a:r>
            <a:endParaRPr lang="tr-TR" sz="1200" b="0">
              <a:sym typeface="+mn-lt"/>
            </a:endParaRPr>
          </a:p>
        </p:txBody>
      </p:sp>
      <p:sp>
        <p:nvSpPr>
          <p:cNvPr id="1170337" name="45 Metin Yer Tutucusu"/>
          <p:cNvSpPr>
            <a:spLocks noGrp="1"/>
          </p:cNvSpPr>
          <p:nvPr>
            <p:custDataLst>
              <p:tags r:id="rId19"/>
            </p:custDataLst>
          </p:nvPr>
        </p:nvSpPr>
        <p:spPr bwMode="auto">
          <a:xfrm>
            <a:off x="7167563" y="5973763"/>
            <a:ext cx="442912"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Ağrı</a:t>
            </a:r>
            <a:endParaRPr lang="tr-TR" sz="1200" b="0">
              <a:sym typeface="+mn-lt"/>
            </a:endParaRPr>
          </a:p>
        </p:txBody>
      </p:sp>
      <p:sp>
        <p:nvSpPr>
          <p:cNvPr id="1170338" name="44 Metin Yer Tutucusu"/>
          <p:cNvSpPr>
            <a:spLocks noGrp="1"/>
          </p:cNvSpPr>
          <p:nvPr>
            <p:custDataLst>
              <p:tags r:id="rId20"/>
            </p:custDataLst>
          </p:nvPr>
        </p:nvSpPr>
        <p:spPr bwMode="auto">
          <a:xfrm>
            <a:off x="6038850" y="5994400"/>
            <a:ext cx="742950" cy="161925"/>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Gaziantep</a:t>
            </a:r>
            <a:endParaRPr lang="tr-TR" sz="1200" b="0">
              <a:sym typeface="+mn-lt"/>
            </a:endParaRPr>
          </a:p>
        </p:txBody>
      </p:sp>
      <p:sp>
        <p:nvSpPr>
          <p:cNvPr id="1170339" name="43 Metin Yer Tutucusu"/>
          <p:cNvSpPr>
            <a:spLocks noGrp="1"/>
          </p:cNvSpPr>
          <p:nvPr>
            <p:custDataLst>
              <p:tags r:id="rId21"/>
            </p:custDataLst>
          </p:nvPr>
        </p:nvSpPr>
        <p:spPr bwMode="auto">
          <a:xfrm>
            <a:off x="4919663" y="5969000"/>
            <a:ext cx="969962"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Gümüşhane</a:t>
            </a:r>
            <a:endParaRPr lang="tr-TR" sz="1200" b="0">
              <a:sym typeface="+mn-lt"/>
            </a:endParaRPr>
          </a:p>
        </p:txBody>
      </p:sp>
      <p:sp>
        <p:nvSpPr>
          <p:cNvPr id="1170340" name="42 Metin Yer Tutucusu"/>
          <p:cNvSpPr>
            <a:spLocks noGrp="1"/>
          </p:cNvSpPr>
          <p:nvPr>
            <p:custDataLst>
              <p:tags r:id="rId22"/>
            </p:custDataLst>
          </p:nvPr>
        </p:nvSpPr>
        <p:spPr bwMode="auto">
          <a:xfrm>
            <a:off x="4154488" y="5969000"/>
            <a:ext cx="544512"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Sivas</a:t>
            </a:r>
            <a:endParaRPr lang="tr-TR" sz="1200" b="0">
              <a:sym typeface="+mn-lt"/>
            </a:endParaRPr>
          </a:p>
        </p:txBody>
      </p:sp>
      <p:sp>
        <p:nvSpPr>
          <p:cNvPr id="1170341" name="41 Metin Yer Tutucusu"/>
          <p:cNvSpPr>
            <a:spLocks noGrp="1"/>
          </p:cNvSpPr>
          <p:nvPr>
            <p:custDataLst>
              <p:tags r:id="rId23"/>
            </p:custDataLst>
          </p:nvPr>
        </p:nvSpPr>
        <p:spPr bwMode="auto">
          <a:xfrm>
            <a:off x="3059113" y="5973763"/>
            <a:ext cx="865187"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Tekirdağ</a:t>
            </a:r>
            <a:endParaRPr lang="tr-TR" sz="1200" b="0">
              <a:sym typeface="+mn-lt"/>
            </a:endParaRPr>
          </a:p>
        </p:txBody>
      </p:sp>
      <p:sp>
        <p:nvSpPr>
          <p:cNvPr id="1170342" name="40 Metin Yer Tutucusu"/>
          <p:cNvSpPr>
            <a:spLocks noGrp="1"/>
          </p:cNvSpPr>
          <p:nvPr>
            <p:custDataLst>
              <p:tags r:id="rId24"/>
            </p:custDataLst>
          </p:nvPr>
        </p:nvSpPr>
        <p:spPr bwMode="auto">
          <a:xfrm>
            <a:off x="2176463" y="5973763"/>
            <a:ext cx="654050" cy="182562"/>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Trabzon</a:t>
            </a:r>
            <a:endParaRPr lang="tr-TR" sz="1200" b="0">
              <a:sym typeface="+mn-lt"/>
            </a:endParaRPr>
          </a:p>
        </p:txBody>
      </p:sp>
      <p:sp>
        <p:nvSpPr>
          <p:cNvPr id="1170343" name="39 Metin Yer Tutucusu"/>
          <p:cNvSpPr>
            <a:spLocks noGrp="1"/>
          </p:cNvSpPr>
          <p:nvPr>
            <p:custDataLst>
              <p:tags r:id="rId25"/>
            </p:custDataLst>
          </p:nvPr>
        </p:nvSpPr>
        <p:spPr bwMode="auto">
          <a:xfrm>
            <a:off x="1276350" y="5972175"/>
            <a:ext cx="519113"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Afyon</a:t>
            </a:r>
            <a:endParaRPr lang="tr-TR" sz="1200" b="0">
              <a:sym typeface="+mn-lt"/>
            </a:endParaRPr>
          </a:p>
        </p:txBody>
      </p:sp>
      <p:sp>
        <p:nvSpPr>
          <p:cNvPr id="1170344" name="38 Metin Yer Tutucusu"/>
          <p:cNvSpPr>
            <a:spLocks noGrp="1"/>
          </p:cNvSpPr>
          <p:nvPr>
            <p:custDataLst>
              <p:tags r:id="rId26"/>
            </p:custDataLst>
          </p:nvPr>
        </p:nvSpPr>
        <p:spPr bwMode="auto">
          <a:xfrm>
            <a:off x="266700" y="5969000"/>
            <a:ext cx="544513" cy="182563"/>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1200" b="0"/>
              <a:t>Isparta</a:t>
            </a:r>
            <a:endParaRPr lang="tr-TR" sz="1200" b="0">
              <a:sym typeface="+mn-lt"/>
            </a:endParaRPr>
          </a:p>
        </p:txBody>
      </p:sp>
      <p:sp>
        <p:nvSpPr>
          <p:cNvPr id="99" name="Text Box 4"/>
          <p:cNvSpPr txBox="1">
            <a:spLocks noChangeArrowheads="1"/>
          </p:cNvSpPr>
          <p:nvPr/>
        </p:nvSpPr>
        <p:spPr bwMode="gray">
          <a:xfrm>
            <a:off x="395288" y="4449763"/>
            <a:ext cx="9047162" cy="184150"/>
          </a:xfrm>
          <a:prstGeom prst="rect">
            <a:avLst/>
          </a:prstGeom>
          <a:noFill/>
          <a:ln w="9525">
            <a:noFill/>
            <a:miter lim="800000"/>
            <a:headEnd/>
            <a:tailEnd/>
          </a:ln>
        </p:spPr>
        <p:txBody>
          <a:bodyPr lIns="0" tIns="0" rIns="0" bIns="0">
            <a:spAutoFit/>
          </a:bodyPr>
          <a:lstStyle/>
          <a:p>
            <a:pPr algn="ctr">
              <a:defRPr/>
            </a:pPr>
            <a:r>
              <a:rPr lang="tr-TR" sz="1200" kern="0" dirty="0">
                <a:solidFill>
                  <a:sysClr val="windowText" lastClr="000000"/>
                </a:solidFill>
                <a:latin typeface="Arial" pitchFamily="34" charset="0"/>
                <a:cs typeface="Arial" pitchFamily="34" charset="0"/>
              </a:rPr>
              <a:t>Çeşitli illerin yaşanabilirlik sıralaması, 2015</a:t>
            </a:r>
            <a:endParaRPr lang="en-CA" sz="1200" kern="0" dirty="0">
              <a:solidFill>
                <a:sysClr val="windowText" lastClr="000000"/>
              </a:solidFill>
              <a:latin typeface="Arial" pitchFamily="34" charset="0"/>
              <a:cs typeface="Arial" pitchFamily="34" charset="0"/>
            </a:endParaRPr>
          </a:p>
        </p:txBody>
      </p:sp>
      <p:sp>
        <p:nvSpPr>
          <p:cNvPr id="100" name="Sağ Ok 99"/>
          <p:cNvSpPr/>
          <p:nvPr/>
        </p:nvSpPr>
        <p:spPr bwMode="auto">
          <a:xfrm>
            <a:off x="6967538" y="744538"/>
            <a:ext cx="695325" cy="409575"/>
          </a:xfrm>
          <a:prstGeom prst="rightArrow">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170347" name="Metin kutusu 100"/>
          <p:cNvSpPr txBox="1">
            <a:spLocks noChangeArrowheads="1"/>
          </p:cNvSpPr>
          <p:nvPr/>
        </p:nvSpPr>
        <p:spPr bwMode="auto">
          <a:xfrm>
            <a:off x="7835900" y="795338"/>
            <a:ext cx="1169988" cy="307975"/>
          </a:xfrm>
          <a:prstGeom prst="rect">
            <a:avLst/>
          </a:prstGeom>
          <a:noFill/>
          <a:ln w="9525">
            <a:noFill/>
            <a:miter lim="800000"/>
            <a:headEnd/>
            <a:tailEnd/>
          </a:ln>
        </p:spPr>
        <p:txBody>
          <a:bodyPr wrap="none">
            <a:spAutoFit/>
          </a:bodyPr>
          <a:lstStyle/>
          <a:p>
            <a:r>
              <a:rPr lang="tr-TR" sz="1400"/>
              <a:t>Az gelişmiş</a:t>
            </a:r>
          </a:p>
        </p:txBody>
      </p:sp>
      <p:sp>
        <p:nvSpPr>
          <p:cNvPr id="102" name="Sağ Ok 101"/>
          <p:cNvSpPr/>
          <p:nvPr/>
        </p:nvSpPr>
        <p:spPr bwMode="auto">
          <a:xfrm rot="10800000">
            <a:off x="6694488" y="1103313"/>
            <a:ext cx="695325" cy="407987"/>
          </a:xfrm>
          <a:prstGeom prst="rightArrow">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90000" tIns="46800" rIns="90000" bIns="46800" anchor="ctr"/>
          <a:lstStyle/>
          <a:p>
            <a:pPr algn="ctr" eaLnBrk="0" hangingPunct="0">
              <a:defRPr/>
            </a:pPr>
            <a:endParaRPr lang="tr-TR" sz="1050" dirty="0">
              <a:solidFill>
                <a:schemeClr val="bg1"/>
              </a:solidFill>
              <a:cs typeface="Arial" pitchFamily="34" charset="0"/>
            </a:endParaRPr>
          </a:p>
        </p:txBody>
      </p:sp>
      <p:sp>
        <p:nvSpPr>
          <p:cNvPr id="1170349" name="Metin kutusu 102"/>
          <p:cNvSpPr txBox="1">
            <a:spLocks noChangeArrowheads="1"/>
          </p:cNvSpPr>
          <p:nvPr/>
        </p:nvSpPr>
        <p:spPr bwMode="auto">
          <a:xfrm>
            <a:off x="5338763" y="1154113"/>
            <a:ext cx="1289050" cy="307975"/>
          </a:xfrm>
          <a:prstGeom prst="rect">
            <a:avLst/>
          </a:prstGeom>
          <a:noFill/>
          <a:ln w="9525">
            <a:noFill/>
            <a:miter lim="800000"/>
            <a:headEnd/>
            <a:tailEnd/>
          </a:ln>
        </p:spPr>
        <p:txBody>
          <a:bodyPr wrap="none">
            <a:spAutoFit/>
          </a:bodyPr>
          <a:lstStyle/>
          <a:p>
            <a:r>
              <a:rPr lang="tr-TR" sz="1400"/>
              <a:t>Çok gelişmiş</a:t>
            </a:r>
          </a:p>
        </p:txBody>
      </p:sp>
      <p:sp>
        <p:nvSpPr>
          <p:cNvPr id="1170350" name="Metin Yer Tutucusu 3"/>
          <p:cNvSpPr txBox="1">
            <a:spLocks/>
          </p:cNvSpPr>
          <p:nvPr/>
        </p:nvSpPr>
        <p:spPr bwMode="auto">
          <a:xfrm>
            <a:off x="266700" y="3789363"/>
            <a:ext cx="8866188" cy="401637"/>
          </a:xfrm>
          <a:prstGeom prst="rect">
            <a:avLst/>
          </a:prstGeom>
          <a:noFill/>
          <a:ln w="9525">
            <a:noFill/>
            <a:miter lim="800000"/>
            <a:headEnd/>
            <a:tailEnd/>
          </a:ln>
        </p:spPr>
        <p:txBody>
          <a:bodyPr lIns="0" tIns="0" rIns="0" bIns="0" anchor="ctr"/>
          <a:lstStyle/>
          <a:p>
            <a:pPr marL="182563" indent="-182563">
              <a:buClr>
                <a:schemeClr val="tx1"/>
              </a:buClr>
            </a:pPr>
            <a:r>
              <a:rPr lang="tr-TR" sz="900" b="0" dirty="0"/>
              <a:t>Kaynaklar:</a:t>
            </a:r>
          </a:p>
          <a:p>
            <a:pPr marL="182563" indent="-182563">
              <a:buClr>
                <a:schemeClr val="tx1"/>
              </a:buClr>
            </a:pPr>
            <a:r>
              <a:rPr lang="tr-TR" sz="900" b="0" dirty="0"/>
              <a:t>Dinçer, B., Özaslan, M., </a:t>
            </a:r>
            <a:r>
              <a:rPr lang="tr-TR" sz="900" b="0" dirty="0" err="1"/>
              <a:t>Kavasoğlu</a:t>
            </a:r>
            <a:r>
              <a:rPr lang="tr-TR" sz="900" b="0" dirty="0"/>
              <a:t>, T., İllerin ve Bölgelerin </a:t>
            </a:r>
            <a:r>
              <a:rPr lang="tr-TR" sz="900" b="0" dirty="0" err="1"/>
              <a:t>Sosyo</a:t>
            </a:r>
            <a:r>
              <a:rPr lang="tr-TR" sz="900" b="0" dirty="0"/>
              <a:t>-Ekonomik Gelişmişlik Sıralaması Araştırması, DPT-BGYUGM, Ankara, 2003. </a:t>
            </a:r>
          </a:p>
          <a:p>
            <a:pPr marL="182563" indent="-182563">
              <a:buClr>
                <a:schemeClr val="tx1"/>
              </a:buClr>
            </a:pPr>
            <a:r>
              <a:rPr lang="tr-TR" sz="900" b="0" dirty="0"/>
              <a:t>Taşçı, K., </a:t>
            </a:r>
            <a:r>
              <a:rPr lang="tr-TR" sz="900" b="0" dirty="0" err="1"/>
              <a:t>Özsan</a:t>
            </a:r>
            <a:r>
              <a:rPr lang="tr-TR" sz="900" b="0" dirty="0"/>
              <a:t>, M.E., Meydan, M.C</a:t>
            </a:r>
            <a:r>
              <a:rPr lang="tr-TR" sz="900" b="0" dirty="0" smtClean="0"/>
              <a:t>., </a:t>
            </a:r>
            <a:r>
              <a:rPr lang="tr-TR" sz="900" b="0" dirty="0"/>
              <a:t>İllerin ve Bölgelerin </a:t>
            </a:r>
            <a:r>
              <a:rPr lang="tr-TR" sz="900" b="0" dirty="0" err="1"/>
              <a:t>Sosyo</a:t>
            </a:r>
            <a:r>
              <a:rPr lang="tr-TR" sz="900" b="0" dirty="0"/>
              <a:t>-Ekonomik Gelişmişlik Sıralaması Araştırması (SEGE-2011), Kalkınma </a:t>
            </a:r>
            <a:r>
              <a:rPr lang="tr-TR" sz="900" b="0" dirty="0" smtClean="0"/>
              <a:t>Bakanlığı, </a:t>
            </a:r>
            <a:r>
              <a:rPr lang="tr-TR" sz="900" b="0" dirty="0"/>
              <a:t>Ankara,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2710" name="Object 294"/>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2785" name="think-cell Slide" r:id="rId21" imgW="360" imgH="360" progId="">
                  <p:embed/>
                </p:oleObj>
              </mc:Choice>
              <mc:Fallback>
                <p:oleObj name="think-cell Slide" r:id="rId21" imgW="360" imgH="360" progId="">
                  <p:embed/>
                  <p:pic>
                    <p:nvPicPr>
                      <p:cNvPr id="0" name="Picture 29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ikdörtgen 1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en-US" sz="1200" b="0" dirty="0">
              <a:solidFill>
                <a:schemeClr val="bg1"/>
              </a:solidFill>
              <a:latin typeface="Arial"/>
              <a:cs typeface="Arial"/>
              <a:sym typeface="Arial"/>
            </a:endParaRPr>
          </a:p>
        </p:txBody>
      </p:sp>
      <p:sp>
        <p:nvSpPr>
          <p:cNvPr id="1212746" name="Başlık 1"/>
          <p:cNvSpPr>
            <a:spLocks noGrp="1"/>
          </p:cNvSpPr>
          <p:nvPr>
            <p:ph type="title"/>
          </p:nvPr>
        </p:nvSpPr>
        <p:spPr>
          <a:xfrm>
            <a:off x="273050" y="333375"/>
            <a:ext cx="9328150" cy="715963"/>
          </a:xfrm>
        </p:spPr>
        <p:txBody>
          <a:bodyPr/>
          <a:lstStyle/>
          <a:p>
            <a:pPr eaLnBrk="1" hangingPunct="1"/>
            <a:r>
              <a:rPr lang="tr-TR" smtClean="0"/>
              <a:t>Mardin, Dicle Bölgesi’nde yabancı göçmen sayıları itibariyle ön planda yer almakta.</a:t>
            </a:r>
            <a:endParaRPr lang="tr-TR" smtClean="0">
              <a:solidFill>
                <a:schemeClr val="accent2"/>
              </a:solidFill>
            </a:endParaRPr>
          </a:p>
        </p:txBody>
      </p:sp>
      <p:sp>
        <p:nvSpPr>
          <p:cNvPr id="7" name="Rectangle 6"/>
          <p:cNvSpPr/>
          <p:nvPr/>
        </p:nvSpPr>
        <p:spPr bwMode="auto">
          <a:xfrm>
            <a:off x="2519363" y="4106863"/>
            <a:ext cx="4849812" cy="2560637"/>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1" name="Rectangle 6"/>
          <p:cNvSpPr/>
          <p:nvPr/>
        </p:nvSpPr>
        <p:spPr bwMode="auto">
          <a:xfrm>
            <a:off x="111125" y="1411288"/>
            <a:ext cx="4770438" cy="2657475"/>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21" name="Text Box 4"/>
          <p:cNvSpPr txBox="1">
            <a:spLocks noChangeArrowheads="1"/>
          </p:cNvSpPr>
          <p:nvPr/>
        </p:nvSpPr>
        <p:spPr bwMode="gray">
          <a:xfrm>
            <a:off x="133350" y="1516063"/>
            <a:ext cx="4748213" cy="430212"/>
          </a:xfrm>
          <a:prstGeom prst="rect">
            <a:avLst/>
          </a:prstGeom>
          <a:noFill/>
          <a:ln w="9525">
            <a:noFill/>
            <a:miter lim="800000"/>
            <a:headEnd/>
            <a:tailEnd/>
          </a:ln>
        </p:spPr>
        <p:txBody>
          <a:bodyPr lIns="0" tIns="0" rIns="0" bIns="0">
            <a:spAutoFit/>
          </a:bodyPr>
          <a:lstStyle/>
          <a:p>
            <a:pPr algn="ctr" fontAlgn="auto">
              <a:spcBef>
                <a:spcPts val="0"/>
              </a:spcBef>
              <a:spcAft>
                <a:spcPts val="0"/>
              </a:spcAft>
              <a:defRPr/>
            </a:pPr>
            <a:r>
              <a:rPr lang="tr-TR" sz="1400" kern="0" dirty="0">
                <a:solidFill>
                  <a:sysClr val="windowText" lastClr="000000"/>
                </a:solidFill>
                <a:latin typeface="Arial" pitchFamily="34" charset="0"/>
                <a:cs typeface="Arial" pitchFamily="34" charset="0"/>
              </a:rPr>
              <a:t>Dicle (TRC3) Bölgesi’nde İkamet İzni ile Bulunan Yabancı Sayıları (10.04.2019)</a:t>
            </a:r>
            <a:endParaRPr lang="en-CA" sz="1400" kern="0" dirty="0">
              <a:solidFill>
                <a:sysClr val="windowText" lastClr="000000"/>
              </a:solidFill>
              <a:latin typeface="Arial" pitchFamily="34" charset="0"/>
              <a:cs typeface="Arial" pitchFamily="34" charset="0"/>
            </a:endParaRPr>
          </a:p>
        </p:txBody>
      </p:sp>
      <p:sp>
        <p:nvSpPr>
          <p:cNvPr id="122" name="Rectangle 6"/>
          <p:cNvSpPr/>
          <p:nvPr/>
        </p:nvSpPr>
        <p:spPr bwMode="auto">
          <a:xfrm>
            <a:off x="4881563" y="1411288"/>
            <a:ext cx="4768850" cy="2657475"/>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nchor="ctr"/>
          <a:lstStyle/>
          <a:p>
            <a:pPr algn="ctr" eaLnBrk="0" hangingPunct="0">
              <a:defRPr/>
            </a:pPr>
            <a:endParaRPr lang="en-US" sz="1050" b="0" i="1" dirty="0">
              <a:solidFill>
                <a:srgbClr val="FFFFFF"/>
              </a:solidFill>
              <a:cs typeface="Arial" pitchFamily="34" charset="0"/>
            </a:endParaRPr>
          </a:p>
        </p:txBody>
      </p:sp>
      <p:sp>
        <p:nvSpPr>
          <p:cNvPr id="123" name="Text Box 4"/>
          <p:cNvSpPr txBox="1">
            <a:spLocks noChangeArrowheads="1"/>
          </p:cNvSpPr>
          <p:nvPr/>
        </p:nvSpPr>
        <p:spPr bwMode="gray">
          <a:xfrm>
            <a:off x="4881563" y="1516063"/>
            <a:ext cx="4841875" cy="430212"/>
          </a:xfrm>
          <a:prstGeom prst="rect">
            <a:avLst/>
          </a:prstGeom>
          <a:noFill/>
          <a:ln w="9525">
            <a:noFill/>
            <a:miter lim="800000"/>
            <a:headEnd/>
            <a:tailEnd/>
          </a:ln>
        </p:spPr>
        <p:txBody>
          <a:bodyPr lIns="0" tIns="0" rIns="0" bIns="0">
            <a:spAutoFit/>
          </a:bodyPr>
          <a:lstStyle/>
          <a:p>
            <a:pPr algn="ctr" fontAlgn="auto">
              <a:spcBef>
                <a:spcPts val="0"/>
              </a:spcBef>
              <a:spcAft>
                <a:spcPts val="0"/>
              </a:spcAft>
              <a:defRPr/>
            </a:pPr>
            <a:r>
              <a:rPr lang="tr-TR" sz="1400" kern="0" dirty="0">
                <a:solidFill>
                  <a:sysClr val="windowText" lastClr="000000"/>
                </a:solidFill>
                <a:latin typeface="Arial" pitchFamily="34" charset="0"/>
                <a:cs typeface="Arial" pitchFamily="34" charset="0"/>
              </a:rPr>
              <a:t>Dicle (TRC3) Bölgesi’nde</a:t>
            </a:r>
          </a:p>
          <a:p>
            <a:pPr algn="ctr" fontAlgn="auto">
              <a:spcBef>
                <a:spcPts val="0"/>
              </a:spcBef>
              <a:spcAft>
                <a:spcPts val="0"/>
              </a:spcAft>
              <a:defRPr/>
            </a:pPr>
            <a:r>
              <a:rPr lang="tr-TR" sz="1400" kern="0" dirty="0">
                <a:solidFill>
                  <a:sysClr val="windowText" lastClr="000000"/>
                </a:solidFill>
                <a:latin typeface="Arial" pitchFamily="34" charset="0"/>
                <a:cs typeface="Arial" pitchFamily="34" charset="0"/>
              </a:rPr>
              <a:t>Yakalanan Düzensiz Göçmenlerin Sayıları (2018)</a:t>
            </a:r>
            <a:endParaRPr lang="en-CA" sz="1400" kern="0" dirty="0">
              <a:solidFill>
                <a:sysClr val="windowText" lastClr="000000"/>
              </a:solidFill>
              <a:latin typeface="Arial" pitchFamily="34" charset="0"/>
              <a:cs typeface="Arial" pitchFamily="34" charset="0"/>
            </a:endParaRPr>
          </a:p>
        </p:txBody>
      </p:sp>
      <p:graphicFrame>
        <p:nvGraphicFramePr>
          <p:cNvPr id="1212718" name="Chart 3"/>
          <p:cNvGraphicFramePr>
            <a:graphicFrameLocks/>
          </p:cNvGraphicFramePr>
          <p:nvPr>
            <p:custDataLst>
              <p:tags r:id="rId4"/>
            </p:custDataLst>
          </p:nvPr>
        </p:nvGraphicFramePr>
        <p:xfrm>
          <a:off x="90488" y="2000250"/>
          <a:ext cx="4827587" cy="1282700"/>
        </p:xfrm>
        <a:graphic>
          <a:graphicData uri="http://schemas.openxmlformats.org/presentationml/2006/ole">
            <mc:AlternateContent xmlns:mc="http://schemas.openxmlformats.org/markup-compatibility/2006">
              <mc:Choice xmlns:v="urn:schemas-microsoft-com:vml" Requires="v">
                <p:oleObj spid="_x0000_s1212786" r:id="rId23" imgW="4828450" imgH="1286367" progId="Excel.Chart.8">
                  <p:embed/>
                </p:oleObj>
              </mc:Choice>
              <mc:Fallback>
                <p:oleObj r:id="rId23" imgW="4828450" imgH="1286367" progId="Excel.Chart.8">
                  <p:embed/>
                  <p:pic>
                    <p:nvPicPr>
                      <p:cNvPr id="0" name="Chart 3"/>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488" y="2000250"/>
                        <a:ext cx="4827587"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 name="Metin Yer Tutucusu 120"/>
          <p:cNvSpPr>
            <a:spLocks noGrp="1"/>
          </p:cNvSpPr>
          <p:nvPr>
            <p:custDataLst>
              <p:tags r:id="rId5"/>
            </p:custDataLst>
          </p:nvPr>
        </p:nvSpPr>
        <p:spPr bwMode="auto">
          <a:xfrm>
            <a:off x="3657600" y="3200400"/>
            <a:ext cx="182563" cy="395288"/>
          </a:xfrm>
          <a:prstGeom prst="rect">
            <a:avLst/>
          </a:prstGeom>
          <a:noFill/>
          <a:extLst/>
        </p:spPr>
        <p:txBody>
          <a:bodyPr vert="vert270"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Font typeface="Wingdings" pitchFamily="2" charset="2"/>
              <a:buNone/>
              <a:defRPr/>
            </a:pPr>
            <a:endParaRPr lang="tr-TR" sz="1200" b="0" dirty="0">
              <a:ea typeface="+mn-ea"/>
              <a:sym typeface="+mn-lt"/>
            </a:endParaRPr>
          </a:p>
        </p:txBody>
      </p:sp>
      <p:sp>
        <p:nvSpPr>
          <p:cNvPr id="134" name="Metin Yer Tutucusu 82"/>
          <p:cNvSpPr>
            <a:spLocks noGrp="1"/>
          </p:cNvSpPr>
          <p:nvPr>
            <p:custDataLst>
              <p:tags r:id="rId6"/>
            </p:custDataLst>
          </p:nvPr>
        </p:nvSpPr>
        <p:spPr bwMode="gray">
          <a:xfrm>
            <a:off x="368300" y="2398713"/>
            <a:ext cx="592138" cy="184150"/>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2208</a:t>
            </a:r>
            <a:endParaRPr lang="tr-TR" sz="1200" b="0" dirty="0">
              <a:ea typeface="+mn-ea"/>
              <a:sym typeface="+mn-lt"/>
            </a:endParaRPr>
          </a:p>
        </p:txBody>
      </p:sp>
      <p:sp>
        <p:nvSpPr>
          <p:cNvPr id="69" name="24 Metin Yer Tutucusu"/>
          <p:cNvSpPr>
            <a:spLocks noGrp="1"/>
          </p:cNvSpPr>
          <p:nvPr>
            <p:custDataLst>
              <p:tags r:id="rId7"/>
            </p:custDataLst>
          </p:nvPr>
        </p:nvSpPr>
        <p:spPr bwMode="gray">
          <a:xfrm>
            <a:off x="3141663" y="2759075"/>
            <a:ext cx="508000" cy="182563"/>
          </a:xfrm>
          <a:prstGeom prst="rect">
            <a:avLst/>
          </a:prstGeom>
          <a:noFill/>
          <a:effectLst/>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405</a:t>
            </a:r>
            <a:endParaRPr lang="tr-TR" sz="1200" b="0" dirty="0">
              <a:ea typeface="+mn-ea"/>
              <a:sym typeface="Arial"/>
            </a:endParaRPr>
          </a:p>
        </p:txBody>
      </p:sp>
      <p:sp>
        <p:nvSpPr>
          <p:cNvPr id="67" name="22 Metin Yer Tutucusu"/>
          <p:cNvSpPr>
            <a:spLocks noGrp="1"/>
          </p:cNvSpPr>
          <p:nvPr>
            <p:custDataLst>
              <p:tags r:id="rId8"/>
            </p:custDataLst>
          </p:nvPr>
        </p:nvSpPr>
        <p:spPr bwMode="gray">
          <a:xfrm>
            <a:off x="1352550" y="2570163"/>
            <a:ext cx="508000" cy="182562"/>
          </a:xfrm>
          <a:prstGeom prst="rect">
            <a:avLst/>
          </a:prstGeom>
          <a:noFill/>
          <a:effec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733</a:t>
            </a:r>
            <a:endParaRPr lang="tr-TR" sz="1200" b="0" dirty="0">
              <a:ea typeface="+mn-ea"/>
              <a:sym typeface="Arial"/>
            </a:endParaRPr>
          </a:p>
        </p:txBody>
      </p:sp>
      <p:sp>
        <p:nvSpPr>
          <p:cNvPr id="68" name="23 Metin Yer Tutucusu"/>
          <p:cNvSpPr>
            <a:spLocks noGrp="1"/>
          </p:cNvSpPr>
          <p:nvPr>
            <p:custDataLst>
              <p:tags r:id="rId9"/>
            </p:custDataLst>
          </p:nvPr>
        </p:nvSpPr>
        <p:spPr bwMode="gray">
          <a:xfrm>
            <a:off x="2265363" y="2686050"/>
            <a:ext cx="508000" cy="182563"/>
          </a:xfrm>
          <a:prstGeom prst="rect">
            <a:avLst/>
          </a:prstGeom>
          <a:noFill/>
          <a:effec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666</a:t>
            </a:r>
            <a:endParaRPr lang="tr-TR" sz="1200" b="0" dirty="0">
              <a:ea typeface="+mn-ea"/>
              <a:sym typeface="Arial"/>
            </a:endParaRPr>
          </a:p>
        </p:txBody>
      </p:sp>
      <p:sp>
        <p:nvSpPr>
          <p:cNvPr id="70" name="25 Metin Yer Tutucusu"/>
          <p:cNvSpPr>
            <a:spLocks noGrp="1"/>
          </p:cNvSpPr>
          <p:nvPr>
            <p:custDataLst>
              <p:tags r:id="rId10"/>
            </p:custDataLst>
          </p:nvPr>
        </p:nvSpPr>
        <p:spPr bwMode="gray">
          <a:xfrm>
            <a:off x="4068763" y="2819400"/>
            <a:ext cx="508000" cy="182563"/>
          </a:xfrm>
          <a:prstGeom prst="rect">
            <a:avLst/>
          </a:prstGeom>
          <a:noFill/>
          <a:effec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sym typeface="Arial"/>
              </a:rPr>
              <a:t>404</a:t>
            </a:r>
            <a:endParaRPr lang="tr-TR" sz="1200" b="0" dirty="0">
              <a:ea typeface="+mn-ea"/>
              <a:sym typeface="Arial"/>
            </a:endParaRPr>
          </a:p>
        </p:txBody>
      </p:sp>
      <p:sp>
        <p:nvSpPr>
          <p:cNvPr id="192" name="Text Box 4"/>
          <p:cNvSpPr txBox="1">
            <a:spLocks noChangeArrowheads="1"/>
          </p:cNvSpPr>
          <p:nvPr/>
        </p:nvSpPr>
        <p:spPr bwMode="gray">
          <a:xfrm>
            <a:off x="2614613" y="4411663"/>
            <a:ext cx="4746625" cy="431800"/>
          </a:xfrm>
          <a:prstGeom prst="rect">
            <a:avLst/>
          </a:prstGeom>
          <a:noFill/>
          <a:ln w="9525">
            <a:noFill/>
            <a:miter lim="800000"/>
            <a:headEnd/>
            <a:tailEnd/>
          </a:ln>
        </p:spPr>
        <p:txBody>
          <a:bodyPr lIns="0" tIns="0" rIns="0" bIns="0">
            <a:spAutoFit/>
          </a:bodyPr>
          <a:lstStyle/>
          <a:p>
            <a:pPr algn="ctr" fontAlgn="auto">
              <a:spcBef>
                <a:spcPts val="0"/>
              </a:spcBef>
              <a:spcAft>
                <a:spcPts val="0"/>
              </a:spcAft>
              <a:defRPr/>
            </a:pPr>
            <a:r>
              <a:rPr lang="tr-TR" sz="1400" kern="0" dirty="0">
                <a:solidFill>
                  <a:sysClr val="windowText" lastClr="000000"/>
                </a:solidFill>
                <a:latin typeface="Arial" pitchFamily="34" charset="0"/>
                <a:cs typeface="Arial" pitchFamily="34" charset="0"/>
              </a:rPr>
              <a:t>Dicle (TRC3) Bölgesi’nde Geçici Koruma Kapsamındaki Suriyelilerin Sayıları (02.05.2019)</a:t>
            </a:r>
            <a:endParaRPr lang="en-CA" sz="1400" kern="0" dirty="0">
              <a:solidFill>
                <a:sysClr val="windowText" lastClr="000000"/>
              </a:solidFill>
              <a:latin typeface="Arial" pitchFamily="34" charset="0"/>
              <a:cs typeface="Arial" pitchFamily="34" charset="0"/>
            </a:endParaRPr>
          </a:p>
        </p:txBody>
      </p:sp>
      <p:sp>
        <p:nvSpPr>
          <p:cNvPr id="71" name="25 Metin Yer Tutucusu"/>
          <p:cNvSpPr>
            <a:spLocks noGrp="1"/>
          </p:cNvSpPr>
          <p:nvPr>
            <p:custDataLst>
              <p:tags r:id="rId11"/>
            </p:custDataLst>
          </p:nvPr>
        </p:nvSpPr>
        <p:spPr bwMode="gray">
          <a:xfrm>
            <a:off x="4083050" y="3306763"/>
            <a:ext cx="508000" cy="182562"/>
          </a:xfrm>
          <a:prstGeom prst="rect">
            <a:avLst/>
          </a:prstGeom>
          <a:noFill/>
          <a:effec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Batman</a:t>
            </a:r>
            <a:endParaRPr lang="tr-TR" sz="1200" b="0" dirty="0">
              <a:ea typeface="+mn-ea"/>
              <a:sym typeface="Arial"/>
            </a:endParaRPr>
          </a:p>
        </p:txBody>
      </p:sp>
      <p:sp>
        <p:nvSpPr>
          <p:cNvPr id="1212760" name="Dikdörtgen 9"/>
          <p:cNvSpPr>
            <a:spLocks noChangeArrowheads="1"/>
          </p:cNvSpPr>
          <p:nvPr/>
        </p:nvSpPr>
        <p:spPr bwMode="auto">
          <a:xfrm>
            <a:off x="3133725" y="3289300"/>
            <a:ext cx="628650" cy="276225"/>
          </a:xfrm>
          <a:prstGeom prst="rect">
            <a:avLst/>
          </a:prstGeom>
          <a:noFill/>
          <a:ln w="9525">
            <a:noFill/>
            <a:miter lim="800000"/>
            <a:headEnd/>
            <a:tailEnd/>
          </a:ln>
        </p:spPr>
        <p:txBody>
          <a:bodyPr wrap="none">
            <a:spAutoFit/>
          </a:bodyPr>
          <a:lstStyle/>
          <a:p>
            <a:r>
              <a:rPr lang="tr-TR" sz="1200" b="0"/>
              <a:t>Şırnak</a:t>
            </a:r>
            <a:endParaRPr lang="tr-TR" sz="1200"/>
          </a:p>
        </p:txBody>
      </p:sp>
      <p:sp>
        <p:nvSpPr>
          <p:cNvPr id="1212761" name="Dikdörtgen 16"/>
          <p:cNvSpPr>
            <a:spLocks noChangeArrowheads="1"/>
          </p:cNvSpPr>
          <p:nvPr/>
        </p:nvSpPr>
        <p:spPr bwMode="auto">
          <a:xfrm>
            <a:off x="2211388" y="3251200"/>
            <a:ext cx="652462" cy="277813"/>
          </a:xfrm>
          <a:prstGeom prst="rect">
            <a:avLst/>
          </a:prstGeom>
          <a:noFill/>
          <a:ln w="9525">
            <a:noFill/>
            <a:miter lim="800000"/>
            <a:headEnd/>
            <a:tailEnd/>
          </a:ln>
        </p:spPr>
        <p:txBody>
          <a:bodyPr wrap="none">
            <a:spAutoFit/>
          </a:bodyPr>
          <a:lstStyle/>
          <a:p>
            <a:r>
              <a:rPr lang="tr-TR" sz="1200" b="0"/>
              <a:t>Mardin</a:t>
            </a:r>
          </a:p>
        </p:txBody>
      </p:sp>
      <p:sp>
        <p:nvSpPr>
          <p:cNvPr id="1212762" name="Dikdörtgen 17"/>
          <p:cNvSpPr>
            <a:spLocks noChangeArrowheads="1"/>
          </p:cNvSpPr>
          <p:nvPr/>
        </p:nvSpPr>
        <p:spPr bwMode="auto">
          <a:xfrm>
            <a:off x="3748088" y="5994400"/>
            <a:ext cx="654050" cy="277813"/>
          </a:xfrm>
          <a:prstGeom prst="rect">
            <a:avLst/>
          </a:prstGeom>
          <a:noFill/>
          <a:ln w="9525">
            <a:noFill/>
            <a:miter lim="800000"/>
            <a:headEnd/>
            <a:tailEnd/>
          </a:ln>
        </p:spPr>
        <p:txBody>
          <a:bodyPr wrap="none">
            <a:spAutoFit/>
          </a:bodyPr>
          <a:lstStyle/>
          <a:p>
            <a:r>
              <a:rPr lang="tr-TR" sz="1200" b="0"/>
              <a:t>Mardin</a:t>
            </a:r>
            <a:endParaRPr lang="tr-TR" sz="1200"/>
          </a:p>
        </p:txBody>
      </p:sp>
      <p:sp>
        <p:nvSpPr>
          <p:cNvPr id="1212763" name="Dikdörtgen 18"/>
          <p:cNvSpPr>
            <a:spLocks noChangeArrowheads="1"/>
          </p:cNvSpPr>
          <p:nvPr/>
        </p:nvSpPr>
        <p:spPr bwMode="auto">
          <a:xfrm>
            <a:off x="2814638" y="5981700"/>
            <a:ext cx="655637" cy="261938"/>
          </a:xfrm>
          <a:prstGeom prst="rect">
            <a:avLst/>
          </a:prstGeom>
          <a:noFill/>
          <a:ln w="9525">
            <a:noFill/>
            <a:miter lim="800000"/>
            <a:headEnd/>
            <a:tailEnd/>
          </a:ln>
        </p:spPr>
        <p:txBody>
          <a:bodyPr wrap="none">
            <a:spAutoFit/>
          </a:bodyPr>
          <a:lstStyle/>
          <a:p>
            <a:r>
              <a:rPr lang="tr-TR" b="0"/>
              <a:t>Toplam</a:t>
            </a:r>
            <a:endParaRPr lang="tr-TR"/>
          </a:p>
        </p:txBody>
      </p:sp>
      <p:sp>
        <p:nvSpPr>
          <p:cNvPr id="1212764" name="Metin Yer Tutucusu 3"/>
          <p:cNvSpPr txBox="1">
            <a:spLocks/>
          </p:cNvSpPr>
          <p:nvPr/>
        </p:nvSpPr>
        <p:spPr bwMode="auto">
          <a:xfrm>
            <a:off x="244475" y="3657600"/>
            <a:ext cx="4549775" cy="315913"/>
          </a:xfrm>
          <a:prstGeom prst="rect">
            <a:avLst/>
          </a:prstGeom>
          <a:noFill/>
          <a:ln w="9525">
            <a:noFill/>
            <a:miter lim="800000"/>
            <a:headEnd/>
            <a:tailEnd/>
          </a:ln>
        </p:spPr>
        <p:txBody>
          <a:bodyPr lIns="0" tIns="0" rIns="0" bIns="0" anchor="ctr"/>
          <a:lstStyle/>
          <a:p>
            <a:pPr marL="182563" indent="-182563">
              <a:buClr>
                <a:schemeClr val="tx1"/>
              </a:buClr>
            </a:pPr>
            <a:r>
              <a:rPr lang="tr-TR" sz="800" b="0"/>
              <a:t>Kaynak: İçişleri Bakanlığı Göç İdaresi Genel Müdürlüğü, İstatistikler, </a:t>
            </a:r>
          </a:p>
          <a:p>
            <a:pPr marL="182563" indent="-182563">
              <a:buClr>
                <a:schemeClr val="tx1"/>
              </a:buClr>
            </a:pPr>
            <a:r>
              <a:rPr lang="tr-TR" sz="800" b="0">
                <a:hlinkClick r:id="rId25"/>
              </a:rPr>
              <a:t>http://www.goc.gov.tr/icerik3/ikamet-izinleri_363_378_4709</a:t>
            </a:r>
            <a:r>
              <a:rPr lang="tr-TR" sz="800" b="0"/>
              <a:t>, 10.04.2019 (E.T. 06.05.2019</a:t>
            </a:r>
            <a:r>
              <a:rPr lang="tr-TR" sz="800"/>
              <a:t>).</a:t>
            </a:r>
          </a:p>
          <a:p>
            <a:pPr marL="182563" indent="-182563">
              <a:buClr>
                <a:schemeClr val="tx1"/>
              </a:buClr>
            </a:pPr>
            <a:endParaRPr lang="tr-TR" sz="800"/>
          </a:p>
        </p:txBody>
      </p:sp>
      <p:graphicFrame>
        <p:nvGraphicFramePr>
          <p:cNvPr id="1212732" name="Object 316"/>
          <p:cNvGraphicFramePr>
            <a:graphicFrameLocks/>
          </p:cNvGraphicFramePr>
          <p:nvPr>
            <p:custDataLst>
              <p:tags r:id="rId12"/>
            </p:custDataLst>
          </p:nvPr>
        </p:nvGraphicFramePr>
        <p:xfrm>
          <a:off x="4900613" y="2020888"/>
          <a:ext cx="4827587" cy="1282700"/>
        </p:xfrm>
        <a:graphic>
          <a:graphicData uri="http://schemas.openxmlformats.org/presentationml/2006/ole">
            <mc:AlternateContent xmlns:mc="http://schemas.openxmlformats.org/markup-compatibility/2006">
              <mc:Choice xmlns:v="urn:schemas-microsoft-com:vml" Requires="v">
                <p:oleObj spid="_x0000_s1212787" r:id="rId26" imgW="4828450" imgH="1286367" progId="Excel.Chart.8">
                  <p:embed/>
                </p:oleObj>
              </mc:Choice>
              <mc:Fallback>
                <p:oleObj r:id="rId26" imgW="4828450" imgH="1286367" progId="Excel.Chart.8">
                  <p:embed/>
                  <p:pic>
                    <p:nvPicPr>
                      <p:cNvPr id="0" name="Picture 316"/>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00613" y="2020888"/>
                        <a:ext cx="4827587"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2765" name="24 Metin Yer Tutucusu"/>
          <p:cNvSpPr>
            <a:spLocks noGrp="1"/>
          </p:cNvSpPr>
          <p:nvPr/>
        </p:nvSpPr>
        <p:spPr bwMode="gray">
          <a:xfrm>
            <a:off x="7891463" y="2759075"/>
            <a:ext cx="773112" cy="182563"/>
          </a:xfrm>
          <a:prstGeom prst="rect">
            <a:avLst/>
          </a:prstGeom>
          <a:noFill/>
          <a:ln w="9525">
            <a:noFill/>
            <a:miter lim="800000"/>
            <a:headEnd/>
            <a:tailEnd/>
          </a:ln>
        </p:spPr>
        <p:txBody>
          <a:bodyPr wrap="none" lIns="22225" tIns="0" rIns="22225" bIns="0" anchor="b"/>
          <a:lstStyle/>
          <a:p>
            <a:pPr algn="ctr"/>
            <a:r>
              <a:rPr lang="tr-TR" sz="1200" b="0"/>
              <a:t>100-1000</a:t>
            </a:r>
            <a:endParaRPr lang="tr-TR" sz="1200" b="0">
              <a:sym typeface="Arial" charset="0"/>
            </a:endParaRPr>
          </a:p>
        </p:txBody>
      </p:sp>
      <p:sp>
        <p:nvSpPr>
          <p:cNvPr id="1212766" name="24 Metin Yer Tutucusu"/>
          <p:cNvSpPr>
            <a:spLocks noGrp="1"/>
          </p:cNvSpPr>
          <p:nvPr/>
        </p:nvSpPr>
        <p:spPr bwMode="gray">
          <a:xfrm>
            <a:off x="6967538" y="2728913"/>
            <a:ext cx="804862" cy="212725"/>
          </a:xfrm>
          <a:prstGeom prst="rect">
            <a:avLst/>
          </a:prstGeom>
          <a:noFill/>
          <a:ln w="9525">
            <a:noFill/>
            <a:miter lim="800000"/>
            <a:headEnd/>
            <a:tailEnd/>
          </a:ln>
        </p:spPr>
        <p:txBody>
          <a:bodyPr wrap="none" lIns="22225" tIns="0" rIns="22225" bIns="0" anchor="b"/>
          <a:lstStyle/>
          <a:p>
            <a:pPr algn="ctr"/>
            <a:r>
              <a:rPr lang="tr-TR" sz="1200" b="0"/>
              <a:t>100-1000</a:t>
            </a:r>
          </a:p>
        </p:txBody>
      </p:sp>
      <p:sp>
        <p:nvSpPr>
          <p:cNvPr id="1212767" name="24 Metin Yer Tutucusu"/>
          <p:cNvSpPr>
            <a:spLocks noGrp="1"/>
          </p:cNvSpPr>
          <p:nvPr/>
        </p:nvSpPr>
        <p:spPr bwMode="gray">
          <a:xfrm>
            <a:off x="5094288" y="2386013"/>
            <a:ext cx="784225" cy="182562"/>
          </a:xfrm>
          <a:prstGeom prst="rect">
            <a:avLst/>
          </a:prstGeom>
          <a:noFill/>
          <a:ln w="9525">
            <a:noFill/>
            <a:miter lim="800000"/>
            <a:headEnd/>
            <a:tailEnd/>
          </a:ln>
        </p:spPr>
        <p:txBody>
          <a:bodyPr wrap="none" lIns="22225" tIns="0" rIns="22225" bIns="0" anchor="b"/>
          <a:lstStyle/>
          <a:p>
            <a:pPr algn="ctr"/>
            <a:r>
              <a:rPr lang="tr-TR" sz="1200" b="0"/>
              <a:t>1000 üzeri</a:t>
            </a:r>
            <a:endParaRPr lang="tr-TR" sz="1200" b="0">
              <a:sym typeface="Arial" charset="0"/>
            </a:endParaRPr>
          </a:p>
        </p:txBody>
      </p:sp>
      <p:sp>
        <p:nvSpPr>
          <p:cNvPr id="1212768" name="24 Metin Yer Tutucusu"/>
          <p:cNvSpPr>
            <a:spLocks noGrp="1"/>
          </p:cNvSpPr>
          <p:nvPr/>
        </p:nvSpPr>
        <p:spPr bwMode="gray">
          <a:xfrm>
            <a:off x="8921750" y="3346450"/>
            <a:ext cx="508000" cy="182563"/>
          </a:xfrm>
          <a:prstGeom prst="rect">
            <a:avLst/>
          </a:prstGeom>
          <a:noFill/>
          <a:ln w="9525">
            <a:noFill/>
            <a:miter lim="800000"/>
            <a:headEnd/>
            <a:tailEnd/>
          </a:ln>
        </p:spPr>
        <p:txBody>
          <a:bodyPr wrap="none" lIns="22225" tIns="0" rIns="22225" bIns="0" anchor="b"/>
          <a:lstStyle/>
          <a:p>
            <a:pPr algn="ctr"/>
            <a:r>
              <a:rPr lang="tr-TR" sz="1200" b="0"/>
              <a:t>Siirt</a:t>
            </a:r>
            <a:endParaRPr lang="tr-TR" sz="1200" b="0">
              <a:sym typeface="Arial" charset="0"/>
            </a:endParaRPr>
          </a:p>
        </p:txBody>
      </p:sp>
      <p:sp>
        <p:nvSpPr>
          <p:cNvPr id="1212769" name="24 Metin Yer Tutucusu"/>
          <p:cNvSpPr>
            <a:spLocks noGrp="1"/>
          </p:cNvSpPr>
          <p:nvPr/>
        </p:nvSpPr>
        <p:spPr bwMode="gray">
          <a:xfrm>
            <a:off x="8007350" y="3338513"/>
            <a:ext cx="508000" cy="180975"/>
          </a:xfrm>
          <a:prstGeom prst="rect">
            <a:avLst/>
          </a:prstGeom>
          <a:noFill/>
          <a:ln w="9525">
            <a:noFill/>
            <a:miter lim="800000"/>
            <a:headEnd/>
            <a:tailEnd/>
          </a:ln>
        </p:spPr>
        <p:txBody>
          <a:bodyPr wrap="none" lIns="22225" tIns="0" rIns="22225" bIns="0" anchor="b"/>
          <a:lstStyle/>
          <a:p>
            <a:pPr algn="ctr"/>
            <a:r>
              <a:rPr lang="tr-TR" sz="1200" b="0"/>
              <a:t>Batman</a:t>
            </a:r>
            <a:endParaRPr lang="tr-TR" sz="1200" b="0">
              <a:sym typeface="Arial" charset="0"/>
            </a:endParaRPr>
          </a:p>
        </p:txBody>
      </p:sp>
      <p:sp>
        <p:nvSpPr>
          <p:cNvPr id="1212770" name="24 Metin Yer Tutucusu"/>
          <p:cNvSpPr>
            <a:spLocks noGrp="1"/>
          </p:cNvSpPr>
          <p:nvPr/>
        </p:nvSpPr>
        <p:spPr bwMode="gray">
          <a:xfrm>
            <a:off x="7048500" y="3328988"/>
            <a:ext cx="508000" cy="182562"/>
          </a:xfrm>
          <a:prstGeom prst="rect">
            <a:avLst/>
          </a:prstGeom>
          <a:noFill/>
          <a:ln w="9525">
            <a:noFill/>
            <a:miter lim="800000"/>
            <a:headEnd/>
            <a:tailEnd/>
          </a:ln>
        </p:spPr>
        <p:txBody>
          <a:bodyPr wrap="none" lIns="22225" tIns="0" rIns="22225" bIns="0" anchor="b"/>
          <a:lstStyle/>
          <a:p>
            <a:pPr algn="ctr"/>
            <a:r>
              <a:rPr lang="tr-TR" sz="1200" b="0"/>
              <a:t>Mardin</a:t>
            </a:r>
            <a:endParaRPr lang="tr-TR" sz="1200" b="0">
              <a:sym typeface="Arial" charset="0"/>
            </a:endParaRPr>
          </a:p>
        </p:txBody>
      </p:sp>
      <p:sp>
        <p:nvSpPr>
          <p:cNvPr id="1212771" name="24 Metin Yer Tutucusu"/>
          <p:cNvSpPr>
            <a:spLocks noGrp="1"/>
          </p:cNvSpPr>
          <p:nvPr/>
        </p:nvSpPr>
        <p:spPr bwMode="gray">
          <a:xfrm>
            <a:off x="6084888" y="3346450"/>
            <a:ext cx="685800" cy="165100"/>
          </a:xfrm>
          <a:prstGeom prst="rect">
            <a:avLst/>
          </a:prstGeom>
          <a:noFill/>
          <a:ln w="9525">
            <a:noFill/>
            <a:miter lim="800000"/>
            <a:headEnd/>
            <a:tailEnd/>
          </a:ln>
        </p:spPr>
        <p:txBody>
          <a:bodyPr wrap="none" lIns="22225" tIns="0" rIns="22225" bIns="0" anchor="b"/>
          <a:lstStyle/>
          <a:p>
            <a:pPr algn="ctr"/>
            <a:r>
              <a:rPr lang="tr-TR" sz="1200" b="0">
                <a:sym typeface="Arial" charset="0"/>
              </a:rPr>
              <a:t>Şırnak</a:t>
            </a:r>
          </a:p>
        </p:txBody>
      </p:sp>
      <p:sp>
        <p:nvSpPr>
          <p:cNvPr id="1212772" name="24 Metin Yer Tutucusu"/>
          <p:cNvSpPr>
            <a:spLocks noGrp="1"/>
          </p:cNvSpPr>
          <p:nvPr/>
        </p:nvSpPr>
        <p:spPr bwMode="gray">
          <a:xfrm>
            <a:off x="5094288" y="3351213"/>
            <a:ext cx="784225" cy="160337"/>
          </a:xfrm>
          <a:prstGeom prst="rect">
            <a:avLst/>
          </a:prstGeom>
          <a:noFill/>
          <a:ln w="9525">
            <a:noFill/>
            <a:miter lim="800000"/>
            <a:headEnd/>
            <a:tailEnd/>
          </a:ln>
        </p:spPr>
        <p:txBody>
          <a:bodyPr wrap="none" lIns="22225" tIns="0" rIns="22225" bIns="0" anchor="b"/>
          <a:lstStyle/>
          <a:p>
            <a:pPr algn="ctr"/>
            <a:r>
              <a:rPr lang="tr-TR" sz="1200" b="0"/>
              <a:t>Toplam</a:t>
            </a:r>
            <a:endParaRPr lang="tr-TR" sz="1200" b="0">
              <a:sym typeface="Arial" charset="0"/>
            </a:endParaRPr>
          </a:p>
        </p:txBody>
      </p:sp>
      <p:sp>
        <p:nvSpPr>
          <p:cNvPr id="1212773" name="Metin Yer Tutucusu 3"/>
          <p:cNvSpPr txBox="1">
            <a:spLocks/>
          </p:cNvSpPr>
          <p:nvPr/>
        </p:nvSpPr>
        <p:spPr bwMode="auto">
          <a:xfrm>
            <a:off x="4991100" y="3751263"/>
            <a:ext cx="4549775" cy="315912"/>
          </a:xfrm>
          <a:prstGeom prst="rect">
            <a:avLst/>
          </a:prstGeom>
          <a:noFill/>
          <a:ln w="9525">
            <a:noFill/>
            <a:miter lim="800000"/>
            <a:headEnd/>
            <a:tailEnd/>
          </a:ln>
        </p:spPr>
        <p:txBody>
          <a:bodyPr lIns="0" tIns="0" rIns="0" bIns="0" anchor="ctr"/>
          <a:lstStyle/>
          <a:p>
            <a:pPr marL="182563" indent="-182563">
              <a:buClr>
                <a:schemeClr val="tx1"/>
              </a:buClr>
            </a:pPr>
            <a:r>
              <a:rPr lang="tr-TR" sz="800" b="0"/>
              <a:t>Kaynak: İçişleri Bakanlığı Göç İdaresi Genel Müdürlüğü, İstatistikler, </a:t>
            </a:r>
          </a:p>
          <a:p>
            <a:pPr marL="182563" indent="-182563">
              <a:buClr>
                <a:schemeClr val="tx1"/>
              </a:buClr>
            </a:pPr>
            <a:r>
              <a:rPr lang="tr-TR" sz="800">
                <a:hlinkClick r:id="rId28"/>
              </a:rPr>
              <a:t>http://www.goc.gov.tr/icerik3/duzensiz-goc_363_378_4710</a:t>
            </a:r>
            <a:r>
              <a:rPr lang="tr-TR" sz="800" b="0"/>
              <a:t>, 2018 (E.T. 06.05.2019</a:t>
            </a:r>
            <a:r>
              <a:rPr lang="tr-TR" sz="800"/>
              <a:t>).</a:t>
            </a:r>
          </a:p>
          <a:p>
            <a:pPr marL="182563" indent="-182563">
              <a:buClr>
                <a:schemeClr val="tx1"/>
              </a:buClr>
            </a:pPr>
            <a:endParaRPr lang="tr-TR" sz="800"/>
          </a:p>
        </p:txBody>
      </p:sp>
      <p:sp>
        <p:nvSpPr>
          <p:cNvPr id="1212774" name="Dikdörtgen 20"/>
          <p:cNvSpPr>
            <a:spLocks noChangeArrowheads="1"/>
          </p:cNvSpPr>
          <p:nvPr/>
        </p:nvSpPr>
        <p:spPr bwMode="auto">
          <a:xfrm>
            <a:off x="5927725" y="2579688"/>
            <a:ext cx="898525" cy="276225"/>
          </a:xfrm>
          <a:prstGeom prst="rect">
            <a:avLst/>
          </a:prstGeom>
          <a:noFill/>
          <a:ln w="9525">
            <a:noFill/>
            <a:miter lim="800000"/>
            <a:headEnd/>
            <a:tailEnd/>
          </a:ln>
        </p:spPr>
        <p:txBody>
          <a:bodyPr wrap="none">
            <a:spAutoFit/>
          </a:bodyPr>
          <a:lstStyle/>
          <a:p>
            <a:pPr algn="ctr"/>
            <a:r>
              <a:rPr lang="tr-TR" sz="1200" b="0"/>
              <a:t>1000 üzeri</a:t>
            </a:r>
            <a:endParaRPr lang="tr-TR" sz="1200" b="0">
              <a:sym typeface="Arial" charset="0"/>
            </a:endParaRPr>
          </a:p>
        </p:txBody>
      </p:sp>
      <p:sp>
        <p:nvSpPr>
          <p:cNvPr id="1212775" name="Metin Yer Tutucusu 3"/>
          <p:cNvSpPr txBox="1">
            <a:spLocks/>
          </p:cNvSpPr>
          <p:nvPr/>
        </p:nvSpPr>
        <p:spPr bwMode="auto">
          <a:xfrm>
            <a:off x="2682875" y="6426200"/>
            <a:ext cx="4548188" cy="263525"/>
          </a:xfrm>
          <a:prstGeom prst="rect">
            <a:avLst/>
          </a:prstGeom>
          <a:noFill/>
          <a:ln w="9525">
            <a:noFill/>
            <a:miter lim="800000"/>
            <a:headEnd/>
            <a:tailEnd/>
          </a:ln>
        </p:spPr>
        <p:txBody>
          <a:bodyPr lIns="0" tIns="0" rIns="0" bIns="0" anchor="ctr"/>
          <a:lstStyle/>
          <a:p>
            <a:pPr marL="182563" indent="-182563">
              <a:buClr>
                <a:schemeClr val="tx1"/>
              </a:buClr>
            </a:pPr>
            <a:r>
              <a:rPr lang="tr-TR" sz="700" b="0"/>
              <a:t>Kaynak: İçişleri Bakanlığı Göç İdaresi Genel Müdürlüğü, İstatistikler, </a:t>
            </a:r>
          </a:p>
          <a:p>
            <a:pPr marL="182563" indent="-182563">
              <a:buClr>
                <a:schemeClr val="tx1"/>
              </a:buClr>
            </a:pPr>
            <a:r>
              <a:rPr lang="tr-TR" sz="700">
                <a:hlinkClick r:id="rId29"/>
              </a:rPr>
              <a:t>http://www.goc.gov.tr/icerik6/gecici-koruma_363_378_4713_icerik</a:t>
            </a:r>
            <a:r>
              <a:rPr lang="tr-TR" sz="700" b="0"/>
              <a:t>, 02.05.2019 (E.T. 06.05.2019</a:t>
            </a:r>
            <a:r>
              <a:rPr lang="tr-TR" sz="700"/>
              <a:t>).</a:t>
            </a:r>
          </a:p>
          <a:p>
            <a:pPr marL="182563" indent="-182563">
              <a:buClr>
                <a:schemeClr val="tx1"/>
              </a:buClr>
            </a:pPr>
            <a:endParaRPr lang="tr-TR" sz="700"/>
          </a:p>
        </p:txBody>
      </p:sp>
      <p:graphicFrame>
        <p:nvGraphicFramePr>
          <p:cNvPr id="1212744" name="Object 328"/>
          <p:cNvGraphicFramePr>
            <a:graphicFrameLocks/>
          </p:cNvGraphicFramePr>
          <p:nvPr>
            <p:custDataLst>
              <p:tags r:id="rId13"/>
            </p:custDataLst>
          </p:nvPr>
        </p:nvGraphicFramePr>
        <p:xfrm>
          <a:off x="2538413" y="4487863"/>
          <a:ext cx="4827587" cy="1541462"/>
        </p:xfrm>
        <a:graphic>
          <a:graphicData uri="http://schemas.openxmlformats.org/presentationml/2006/ole">
            <mc:AlternateContent xmlns:mc="http://schemas.openxmlformats.org/markup-compatibility/2006">
              <mc:Choice xmlns:v="urn:schemas-microsoft-com:vml" Requires="v">
                <p:oleObj spid="_x0000_s1212788" r:id="rId30" imgW="4828450" imgH="1542422" progId="Excel.Chart.8">
                  <p:embed/>
                </p:oleObj>
              </mc:Choice>
              <mc:Fallback>
                <p:oleObj r:id="rId30" imgW="4828450" imgH="1542422" progId="Excel.Chart.8">
                  <p:embed/>
                  <p:pic>
                    <p:nvPicPr>
                      <p:cNvPr id="0" name="Picture 328"/>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38413" y="4487863"/>
                        <a:ext cx="4827587" cy="154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2776" name="Dikdörtgen 43"/>
          <p:cNvSpPr>
            <a:spLocks noChangeArrowheads="1"/>
          </p:cNvSpPr>
          <p:nvPr/>
        </p:nvSpPr>
        <p:spPr bwMode="auto">
          <a:xfrm>
            <a:off x="336550" y="3276600"/>
            <a:ext cx="679450" cy="276225"/>
          </a:xfrm>
          <a:prstGeom prst="rect">
            <a:avLst/>
          </a:prstGeom>
          <a:noFill/>
          <a:ln w="9525">
            <a:noFill/>
            <a:miter lim="800000"/>
            <a:headEnd/>
            <a:tailEnd/>
          </a:ln>
        </p:spPr>
        <p:txBody>
          <a:bodyPr wrap="none">
            <a:spAutoFit/>
          </a:bodyPr>
          <a:lstStyle/>
          <a:p>
            <a:r>
              <a:rPr lang="tr-TR" sz="1200" b="0"/>
              <a:t>Toplam</a:t>
            </a:r>
            <a:endParaRPr lang="tr-TR" sz="1200"/>
          </a:p>
        </p:txBody>
      </p:sp>
      <p:sp>
        <p:nvSpPr>
          <p:cNvPr id="1212777" name="Dikdörtgen 44"/>
          <p:cNvSpPr>
            <a:spLocks noChangeArrowheads="1"/>
          </p:cNvSpPr>
          <p:nvPr/>
        </p:nvSpPr>
        <p:spPr bwMode="auto">
          <a:xfrm>
            <a:off x="1352550" y="3249613"/>
            <a:ext cx="449263" cy="276225"/>
          </a:xfrm>
          <a:prstGeom prst="rect">
            <a:avLst/>
          </a:prstGeom>
          <a:noFill/>
          <a:ln w="9525">
            <a:noFill/>
            <a:miter lim="800000"/>
            <a:headEnd/>
            <a:tailEnd/>
          </a:ln>
        </p:spPr>
        <p:txBody>
          <a:bodyPr wrap="none">
            <a:spAutoFit/>
          </a:bodyPr>
          <a:lstStyle/>
          <a:p>
            <a:r>
              <a:rPr lang="tr-TR" sz="1200" b="0"/>
              <a:t>Siirt</a:t>
            </a:r>
            <a:endParaRPr lang="tr-TR" sz="1200"/>
          </a:p>
        </p:txBody>
      </p:sp>
      <p:sp>
        <p:nvSpPr>
          <p:cNvPr id="1212778" name="Dikdörtgen 45"/>
          <p:cNvSpPr>
            <a:spLocks noChangeArrowheads="1"/>
          </p:cNvSpPr>
          <p:nvPr/>
        </p:nvSpPr>
        <p:spPr bwMode="auto">
          <a:xfrm>
            <a:off x="4630738" y="6021388"/>
            <a:ext cx="712787" cy="277812"/>
          </a:xfrm>
          <a:prstGeom prst="rect">
            <a:avLst/>
          </a:prstGeom>
          <a:noFill/>
          <a:ln w="9525">
            <a:noFill/>
            <a:miter lim="800000"/>
            <a:headEnd/>
            <a:tailEnd/>
          </a:ln>
        </p:spPr>
        <p:txBody>
          <a:bodyPr wrap="none">
            <a:spAutoFit/>
          </a:bodyPr>
          <a:lstStyle/>
          <a:p>
            <a:r>
              <a:rPr lang="tr-TR" sz="1200" b="0"/>
              <a:t>Batman</a:t>
            </a:r>
          </a:p>
        </p:txBody>
      </p:sp>
      <p:sp>
        <p:nvSpPr>
          <p:cNvPr id="1212779" name="Dikdörtgen 46"/>
          <p:cNvSpPr>
            <a:spLocks noChangeArrowheads="1"/>
          </p:cNvSpPr>
          <p:nvPr/>
        </p:nvSpPr>
        <p:spPr bwMode="auto">
          <a:xfrm>
            <a:off x="5564188" y="5981700"/>
            <a:ext cx="628650" cy="277813"/>
          </a:xfrm>
          <a:prstGeom prst="rect">
            <a:avLst/>
          </a:prstGeom>
          <a:noFill/>
          <a:ln w="9525">
            <a:noFill/>
            <a:miter lim="800000"/>
            <a:headEnd/>
            <a:tailEnd/>
          </a:ln>
        </p:spPr>
        <p:txBody>
          <a:bodyPr wrap="none">
            <a:spAutoFit/>
          </a:bodyPr>
          <a:lstStyle/>
          <a:p>
            <a:r>
              <a:rPr lang="tr-TR" sz="1200" b="0"/>
              <a:t>Şırnak</a:t>
            </a:r>
            <a:endParaRPr lang="tr-TR" sz="1200"/>
          </a:p>
        </p:txBody>
      </p:sp>
      <p:sp>
        <p:nvSpPr>
          <p:cNvPr id="48" name="25 Metin Yer Tutucusu"/>
          <p:cNvSpPr>
            <a:spLocks noGrp="1"/>
          </p:cNvSpPr>
          <p:nvPr>
            <p:custDataLst>
              <p:tags r:id="rId14"/>
            </p:custDataLst>
          </p:nvPr>
        </p:nvSpPr>
        <p:spPr bwMode="gray">
          <a:xfrm>
            <a:off x="6516688" y="6021388"/>
            <a:ext cx="508000" cy="182562"/>
          </a:xfrm>
          <a:prstGeom prst="rect">
            <a:avLst/>
          </a:prstGeom>
          <a:noFill/>
          <a:effec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Siirt</a:t>
            </a:r>
            <a:endParaRPr lang="tr-TR" sz="1200" b="0" dirty="0">
              <a:ea typeface="+mn-ea"/>
              <a:sym typeface="Arial"/>
            </a:endParaRPr>
          </a:p>
        </p:txBody>
      </p:sp>
      <p:sp>
        <p:nvSpPr>
          <p:cNvPr id="49" name="Metin Yer Tutucusu 82"/>
          <p:cNvSpPr>
            <a:spLocks noGrp="1"/>
          </p:cNvSpPr>
          <p:nvPr>
            <p:custDataLst>
              <p:tags r:id="rId15"/>
            </p:custDataLst>
          </p:nvPr>
        </p:nvSpPr>
        <p:spPr bwMode="gray">
          <a:xfrm>
            <a:off x="2773363" y="5110163"/>
            <a:ext cx="696912"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128334</a:t>
            </a:r>
            <a:endParaRPr lang="tr-TR" sz="1200" b="0" dirty="0">
              <a:ea typeface="+mn-ea"/>
              <a:sym typeface="+mn-lt"/>
            </a:endParaRPr>
          </a:p>
        </p:txBody>
      </p:sp>
      <p:sp>
        <p:nvSpPr>
          <p:cNvPr id="50" name="Metin Yer Tutucusu 82"/>
          <p:cNvSpPr>
            <a:spLocks noGrp="1"/>
          </p:cNvSpPr>
          <p:nvPr>
            <p:custDataLst>
              <p:tags r:id="rId16"/>
            </p:custDataLst>
          </p:nvPr>
        </p:nvSpPr>
        <p:spPr bwMode="gray">
          <a:xfrm>
            <a:off x="3702050" y="5387975"/>
            <a:ext cx="700088" cy="182563"/>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sym typeface="+mn-lt"/>
              </a:rPr>
              <a:t>87077</a:t>
            </a:r>
            <a:endParaRPr lang="tr-TR" sz="1200" b="0" dirty="0">
              <a:ea typeface="+mn-ea"/>
              <a:sym typeface="+mn-lt"/>
            </a:endParaRPr>
          </a:p>
        </p:txBody>
      </p:sp>
      <p:sp>
        <p:nvSpPr>
          <p:cNvPr id="51" name="Metin Yer Tutucusu 82"/>
          <p:cNvSpPr>
            <a:spLocks noGrp="1"/>
          </p:cNvSpPr>
          <p:nvPr>
            <p:custDataLst>
              <p:tags r:id="rId17"/>
            </p:custDataLst>
          </p:nvPr>
        </p:nvSpPr>
        <p:spPr bwMode="gray">
          <a:xfrm>
            <a:off x="4621213" y="5478463"/>
            <a:ext cx="722312"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22250</a:t>
            </a:r>
            <a:endParaRPr lang="tr-TR" sz="1200" b="0" dirty="0">
              <a:ea typeface="+mn-ea"/>
              <a:sym typeface="+mn-lt"/>
            </a:endParaRPr>
          </a:p>
        </p:txBody>
      </p:sp>
      <p:sp>
        <p:nvSpPr>
          <p:cNvPr id="52" name="Metin Yer Tutucusu 82"/>
          <p:cNvSpPr>
            <a:spLocks noGrp="1"/>
          </p:cNvSpPr>
          <p:nvPr>
            <p:custDataLst>
              <p:tags r:id="rId18"/>
            </p:custDataLst>
          </p:nvPr>
        </p:nvSpPr>
        <p:spPr bwMode="gray">
          <a:xfrm>
            <a:off x="5564188" y="5570538"/>
            <a:ext cx="592137"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15009</a:t>
            </a:r>
            <a:endParaRPr lang="tr-TR" sz="1200" b="0" dirty="0">
              <a:ea typeface="+mn-ea"/>
              <a:sym typeface="+mn-lt"/>
            </a:endParaRPr>
          </a:p>
        </p:txBody>
      </p:sp>
      <p:sp>
        <p:nvSpPr>
          <p:cNvPr id="53" name="Metin Yer Tutucusu 82"/>
          <p:cNvSpPr>
            <a:spLocks noGrp="1"/>
          </p:cNvSpPr>
          <p:nvPr>
            <p:custDataLst>
              <p:tags r:id="rId19"/>
            </p:custDataLst>
          </p:nvPr>
        </p:nvSpPr>
        <p:spPr bwMode="gray">
          <a:xfrm>
            <a:off x="6475413" y="5570538"/>
            <a:ext cx="592137"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sym typeface="+mn-lt"/>
              </a:rPr>
              <a:t>3998</a:t>
            </a:r>
            <a:endParaRPr lang="tr-TR" sz="1200" b="0" dirty="0">
              <a:ea typeface="+mn-ea"/>
              <a:sym typeface="+mn-lt"/>
            </a:endParaRPr>
          </a:p>
        </p:txBody>
      </p:sp>
      <p:sp>
        <p:nvSpPr>
          <p:cNvPr id="1212786" name="Slayt Numarası Yer Tutucusu 4"/>
          <p:cNvSpPr>
            <a:spLocks noGrp="1"/>
          </p:cNvSpPr>
          <p:nvPr>
            <p:ph type="sldNum" sz="quarter" idx="12"/>
          </p:nvPr>
        </p:nvSpPr>
        <p:spPr bwMode="auto">
          <a:xfrm>
            <a:off x="9355138" y="6446838"/>
            <a:ext cx="265112" cy="184150"/>
          </a:xfrm>
          <a:noFill/>
          <a:ln>
            <a:miter lim="800000"/>
            <a:headEnd/>
            <a:tailEnd/>
          </a:ln>
        </p:spPr>
        <p:txBody>
          <a:bodyPr/>
          <a:lstStyle/>
          <a:p>
            <a:r>
              <a:rPr lang="tr-TR" smtClean="0"/>
              <a:t>6</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080" name="Object 60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3102" name="think-cell Slide" r:id="rId34" imgW="360" imgH="360" progId="">
                  <p:embed/>
                </p:oleObj>
              </mc:Choice>
              <mc:Fallback>
                <p:oleObj name="think-cell Slide" r:id="rId34" imgW="360" imgH="360" progId="">
                  <p:embed/>
                  <p:pic>
                    <p:nvPicPr>
                      <p:cNvPr id="0" name="Picture 60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Dikdörtgen 28"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wrap="none" lIns="0" tIns="0" rIns="0" bIns="0" anchor="ctr"/>
          <a:lstStyle/>
          <a:p>
            <a:pPr algn="ctr" eaLnBrk="0" hangingPunct="0">
              <a:defRPr/>
            </a:pPr>
            <a:endParaRPr lang="tr-TR" sz="1200" b="0" dirty="0">
              <a:solidFill>
                <a:schemeClr val="bg1"/>
              </a:solidFill>
              <a:latin typeface="Arial"/>
              <a:cs typeface="Arial"/>
              <a:sym typeface="Arial"/>
            </a:endParaRPr>
          </a:p>
        </p:txBody>
      </p:sp>
      <p:sp>
        <p:nvSpPr>
          <p:cNvPr id="1173083" name="Metin Yer Tutucusu 3"/>
          <p:cNvSpPr>
            <a:spLocks noGrp="1"/>
          </p:cNvSpPr>
          <p:nvPr>
            <p:ph type="body" sz="quarter" idx="11"/>
          </p:nvPr>
        </p:nvSpPr>
        <p:spPr>
          <a:xfrm>
            <a:off x="1162050" y="6443663"/>
            <a:ext cx="7613650" cy="190500"/>
          </a:xfrm>
        </p:spPr>
        <p:txBody>
          <a:bodyPr/>
          <a:lstStyle/>
          <a:p>
            <a:pPr eaLnBrk="1" hangingPunct="1">
              <a:spcBef>
                <a:spcPct val="0"/>
              </a:spcBef>
            </a:pPr>
            <a:r>
              <a:rPr lang="tr-TR" dirty="0" smtClean="0"/>
              <a:t>Kaynak: TÜİK, Bölgesel İstatistikler, </a:t>
            </a:r>
            <a:r>
              <a:rPr lang="tr-TR" dirty="0" smtClean="0">
                <a:hlinkClick r:id="rId36"/>
              </a:rPr>
              <a:t>https://biruni.tuik.gov.tr/bolgeselistatistik/degiskenlerUzerindenSorgula.do#</a:t>
            </a:r>
            <a:r>
              <a:rPr lang="tr-TR" dirty="0" smtClean="0"/>
              <a:t>, 2017 (E.T. 06.05.2019).</a:t>
            </a:r>
          </a:p>
        </p:txBody>
      </p:sp>
      <p:sp>
        <p:nvSpPr>
          <p:cNvPr id="1173084" name="Başlık 1"/>
          <p:cNvSpPr>
            <a:spLocks noGrp="1"/>
          </p:cNvSpPr>
          <p:nvPr>
            <p:ph type="title"/>
          </p:nvPr>
        </p:nvSpPr>
        <p:spPr>
          <a:xfrm>
            <a:off x="1095375" y="506413"/>
            <a:ext cx="7880350" cy="854075"/>
          </a:xfrm>
        </p:spPr>
        <p:txBody>
          <a:bodyPr/>
          <a:lstStyle/>
          <a:p>
            <a:pPr eaLnBrk="1" hangingPunct="1"/>
            <a:r>
              <a:rPr lang="tr-TR" sz="2800" smtClean="0"/>
              <a:t>Mardin, Türkiye geneline göre düşük eğitimli bir nüfusa sahip.</a:t>
            </a:r>
          </a:p>
        </p:txBody>
      </p:sp>
      <p:grpSp>
        <p:nvGrpSpPr>
          <p:cNvPr id="1173085" name="Group 18"/>
          <p:cNvGrpSpPr>
            <a:grpSpLocks/>
          </p:cNvGrpSpPr>
          <p:nvPr/>
        </p:nvGrpSpPr>
        <p:grpSpPr bwMode="auto">
          <a:xfrm>
            <a:off x="1122363" y="1601788"/>
            <a:ext cx="7875587" cy="4581525"/>
            <a:chOff x="3201" y="1977"/>
            <a:chExt cx="2541" cy="2261"/>
          </a:xfrm>
        </p:grpSpPr>
        <p:sp>
          <p:nvSpPr>
            <p:cNvPr id="28" name="Rectangle 16"/>
            <p:cNvSpPr>
              <a:spLocks noChangeArrowheads="1"/>
            </p:cNvSpPr>
            <p:nvPr/>
          </p:nvSpPr>
          <p:spPr bwMode="auto">
            <a:xfrm>
              <a:off x="3209" y="1977"/>
              <a:ext cx="2526" cy="133"/>
            </a:xfrm>
            <a:prstGeom prst="rect">
              <a:avLst/>
            </a:prstGeom>
            <a:noFill/>
            <a:ln w="25400">
              <a:solidFill>
                <a:srgbClr val="000000"/>
              </a:solidFill>
              <a:miter lim="800000"/>
              <a:headEnd/>
              <a:tailEnd/>
            </a:ln>
            <a:extLst/>
          </p:spPr>
          <p:txBody>
            <a:bodyPr/>
            <a:lstStyle/>
            <a:p>
              <a:pPr algn="ctr" eaLnBrk="0" fontAlgn="auto" hangingPunct="0">
                <a:spcBef>
                  <a:spcPts val="0"/>
                </a:spcBef>
                <a:spcAft>
                  <a:spcPts val="0"/>
                </a:spcAft>
                <a:defRPr/>
              </a:pPr>
              <a:r>
                <a:rPr lang="tr-TR" sz="1200" dirty="0">
                  <a:solidFill>
                    <a:srgbClr val="000000"/>
                  </a:solidFill>
                  <a:latin typeface="Arial" pitchFamily="34" charset="0"/>
                  <a:cs typeface="Arial" pitchFamily="34" charset="0"/>
                </a:rPr>
                <a:t>Türkiye’de ve Mardin’de Eğitim Durumuna Göre Nüfus Dağılımı (15+ Nüfus, 2017, %)</a:t>
              </a:r>
              <a:endParaRPr lang="en-US" sz="1200" dirty="0">
                <a:solidFill>
                  <a:srgbClr val="000000"/>
                </a:solidFill>
                <a:latin typeface="Arial" pitchFamily="34" charset="0"/>
                <a:cs typeface="Arial" pitchFamily="34" charset="0"/>
              </a:endParaRPr>
            </a:p>
            <a:p>
              <a:pPr algn="ctr" eaLnBrk="0" fontAlgn="auto" hangingPunct="0">
                <a:spcBef>
                  <a:spcPts val="0"/>
                </a:spcBef>
                <a:spcAft>
                  <a:spcPts val="0"/>
                </a:spcAft>
                <a:defRPr/>
              </a:pPr>
              <a:endParaRPr lang="tr-TR" sz="1200" b="0" kern="0" dirty="0">
                <a:solidFill>
                  <a:srgbClr val="000000"/>
                </a:solidFill>
                <a:cs typeface="Arial" pitchFamily="34" charset="0"/>
              </a:endParaRPr>
            </a:p>
            <a:p>
              <a:pPr algn="ctr" eaLnBrk="0" fontAlgn="auto" hangingPunct="0">
                <a:spcBef>
                  <a:spcPts val="0"/>
                </a:spcBef>
                <a:spcAft>
                  <a:spcPts val="0"/>
                </a:spcAft>
                <a:defRPr/>
              </a:pPr>
              <a:endParaRPr lang="tr-TR" sz="1200" b="0" kern="0" dirty="0">
                <a:solidFill>
                  <a:srgbClr val="000000"/>
                </a:solidFill>
                <a:cs typeface="+mn-cs"/>
              </a:endParaRPr>
            </a:p>
          </p:txBody>
        </p:sp>
        <p:sp>
          <p:nvSpPr>
            <p:cNvPr id="31" name="Rectangle 17"/>
            <p:cNvSpPr>
              <a:spLocks noChangeArrowheads="1"/>
            </p:cNvSpPr>
            <p:nvPr/>
          </p:nvSpPr>
          <p:spPr bwMode="auto">
            <a:xfrm>
              <a:off x="3201" y="2157"/>
              <a:ext cx="2534" cy="1253"/>
            </a:xfrm>
            <a:prstGeom prst="rect">
              <a:avLst/>
            </a:prstGeom>
            <a:noFill/>
            <a:ln w="12700">
              <a:solidFill>
                <a:srgbClr val="000000"/>
              </a:solidFill>
              <a:miter lim="800000"/>
              <a:headEnd/>
              <a:tailEnd/>
            </a:ln>
            <a:extLst/>
          </p:spPr>
          <p:txBody>
            <a:bodyPr/>
            <a:lstStyle/>
            <a:p>
              <a:pPr eaLnBrk="0" fontAlgn="auto" hangingPunct="0">
                <a:spcBef>
                  <a:spcPts val="0"/>
                </a:spcBef>
                <a:spcAft>
                  <a:spcPts val="0"/>
                </a:spcAft>
                <a:defRPr/>
              </a:pPr>
              <a:endParaRPr lang="tr-TR" sz="1200" b="0" kern="0">
                <a:solidFill>
                  <a:srgbClr val="000000"/>
                </a:solidFill>
                <a:cs typeface="+mn-cs"/>
              </a:endParaRPr>
            </a:p>
          </p:txBody>
        </p:sp>
        <p:sp>
          <p:nvSpPr>
            <p:cNvPr id="32" name="Rectangle 14"/>
            <p:cNvSpPr>
              <a:spLocks noChangeArrowheads="1"/>
            </p:cNvSpPr>
            <p:nvPr/>
          </p:nvSpPr>
          <p:spPr bwMode="auto">
            <a:xfrm>
              <a:off x="3209" y="3631"/>
              <a:ext cx="2533" cy="607"/>
            </a:xfrm>
            <a:prstGeom prst="rect">
              <a:avLst/>
            </a:prstGeom>
            <a:solidFill>
              <a:srgbClr val="DDDDDD"/>
            </a:solidFill>
            <a:ln>
              <a:noFill/>
            </a:ln>
            <a:effectLst>
              <a:outerShdw dist="35921" dir="2700000" algn="ctr" rotWithShape="0">
                <a:srgbClr val="808080"/>
              </a:outerShdw>
            </a:effectLst>
            <a:extLst/>
          </p:spPr>
          <p:txBody>
            <a:bodyPr/>
            <a:lstStyle/>
            <a:p>
              <a:pPr marL="171450" indent="-171450" eaLnBrk="0" fontAlgn="auto" hangingPunct="0">
                <a:spcBef>
                  <a:spcPts val="0"/>
                </a:spcBef>
                <a:spcAft>
                  <a:spcPts val="0"/>
                </a:spcAft>
                <a:buFont typeface="Arial" panose="020B0604020202020204" pitchFamily="34" charset="0"/>
                <a:buChar char="•"/>
                <a:defRPr/>
              </a:pPr>
              <a:r>
                <a:rPr lang="tr-TR" sz="1600" b="0" kern="0" dirty="0">
                  <a:solidFill>
                    <a:srgbClr val="000000"/>
                  </a:solidFill>
                  <a:latin typeface="+mj-lt"/>
                  <a:cs typeface="Arial"/>
                </a:rPr>
                <a:t>Türkiye genelinde okuma yazma bilmeyenlerin oranı %3.8 iken bu oran Mardin’de %2.6.</a:t>
              </a:r>
              <a:endParaRPr lang="tr-TR" sz="1600" b="0" kern="0" dirty="0">
                <a:solidFill>
                  <a:srgbClr val="000000"/>
                </a:solidFill>
                <a:latin typeface="+mj-lt"/>
                <a:cs typeface="Arial" pitchFamily="34" charset="0"/>
              </a:endParaRPr>
            </a:p>
            <a:p>
              <a:pPr marL="171450" indent="-171450" eaLnBrk="0" fontAlgn="auto" hangingPunct="0">
                <a:spcBef>
                  <a:spcPts val="0"/>
                </a:spcBef>
                <a:spcAft>
                  <a:spcPts val="0"/>
                </a:spcAft>
                <a:buFont typeface="Arial" panose="020B0604020202020204" pitchFamily="34" charset="0"/>
                <a:buChar char="•"/>
                <a:defRPr/>
              </a:pPr>
              <a:r>
                <a:rPr lang="tr-TR" sz="1600" b="0" kern="0" dirty="0">
                  <a:solidFill>
                    <a:srgbClr val="000000"/>
                  </a:solidFill>
                  <a:latin typeface="+mj-lt"/>
                  <a:cs typeface="Arial"/>
                </a:rPr>
                <a:t>Türkiye genelinde ortaokul mezunu oranı %12.7 iken bu oran Mardin’de %0.9.</a:t>
              </a:r>
              <a:endParaRPr lang="tr-TR" sz="1600" b="0" kern="0" dirty="0">
                <a:solidFill>
                  <a:srgbClr val="000000"/>
                </a:solidFill>
                <a:latin typeface="+mj-lt"/>
                <a:cs typeface="Arial" pitchFamily="34" charset="0"/>
              </a:endParaRPr>
            </a:p>
            <a:p>
              <a:pPr marL="171450" indent="-171450" eaLnBrk="0" fontAlgn="auto" hangingPunct="0">
                <a:spcBef>
                  <a:spcPts val="0"/>
                </a:spcBef>
                <a:spcAft>
                  <a:spcPts val="0"/>
                </a:spcAft>
                <a:buFont typeface="Arial" panose="020B0604020202020204" pitchFamily="34" charset="0"/>
                <a:buChar char="•"/>
                <a:defRPr/>
              </a:pPr>
              <a:r>
                <a:rPr lang="tr-TR" sz="1600" b="0" kern="0" dirty="0">
                  <a:solidFill>
                    <a:srgbClr val="000000"/>
                  </a:solidFill>
                  <a:latin typeface="+mj-lt"/>
                  <a:cs typeface="Arial"/>
                </a:rPr>
                <a:t>Türkiye genelinde yüksekokul mezunu oranı %15.2 iken bu oran Mardin’de %0.6.</a:t>
              </a:r>
              <a:endParaRPr lang="tr-TR" sz="1600" b="0" kern="0" dirty="0">
                <a:solidFill>
                  <a:srgbClr val="000000"/>
                </a:solidFill>
                <a:latin typeface="+mj-lt"/>
                <a:cs typeface="Arial" pitchFamily="34" charset="0"/>
              </a:endParaRPr>
            </a:p>
            <a:p>
              <a:pPr marL="171450" indent="-171450" eaLnBrk="0" fontAlgn="auto" hangingPunct="0">
                <a:spcBef>
                  <a:spcPts val="0"/>
                </a:spcBef>
                <a:spcAft>
                  <a:spcPts val="0"/>
                </a:spcAft>
                <a:buFont typeface="Arial" panose="020B0604020202020204" pitchFamily="34" charset="0"/>
                <a:buChar char="•"/>
                <a:defRPr/>
              </a:pPr>
              <a:endParaRPr lang="tr-TR" sz="1400" b="0" kern="0" dirty="0">
                <a:solidFill>
                  <a:srgbClr val="000000"/>
                </a:solidFill>
                <a:cs typeface="Arial" pitchFamily="34" charset="0"/>
              </a:endParaRPr>
            </a:p>
          </p:txBody>
        </p:sp>
      </p:grpSp>
      <p:graphicFrame>
        <p:nvGraphicFramePr>
          <p:cNvPr id="1173081" name="Object 601"/>
          <p:cNvGraphicFramePr>
            <a:graphicFrameLocks/>
          </p:cNvGraphicFramePr>
          <p:nvPr>
            <p:custDataLst>
              <p:tags r:id="rId4"/>
            </p:custDataLst>
          </p:nvPr>
        </p:nvGraphicFramePr>
        <p:xfrm>
          <a:off x="1270000" y="2349500"/>
          <a:ext cx="7651750" cy="1536700"/>
        </p:xfrm>
        <a:graphic>
          <a:graphicData uri="http://schemas.openxmlformats.org/presentationml/2006/ole">
            <mc:AlternateContent xmlns:mc="http://schemas.openxmlformats.org/markup-compatibility/2006">
              <mc:Choice xmlns:v="urn:schemas-microsoft-com:vml" Requires="v">
                <p:oleObj spid="_x0000_s1173103" name="Çizelge" r:id="rId37" imgW="7650504" imgH="1539168" progId="MSGraph.Chart.8">
                  <p:embed followColorScheme="full"/>
                </p:oleObj>
              </mc:Choice>
              <mc:Fallback>
                <p:oleObj name="Çizelge" r:id="rId37" imgW="7650504" imgH="1539168" progId="MSGraph.Chart.8">
                  <p:embed followColorScheme="full"/>
                  <p:pic>
                    <p:nvPicPr>
                      <p:cNvPr id="0" name="Picture 601"/>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70000" y="2349500"/>
                        <a:ext cx="7651750" cy="153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Metin Yer Tutucusu 21"/>
          <p:cNvSpPr>
            <a:spLocks noGrp="1"/>
          </p:cNvSpPr>
          <p:nvPr>
            <p:custDataLst>
              <p:tags r:id="rId5"/>
            </p:custDataLst>
          </p:nvPr>
        </p:nvSpPr>
        <p:spPr bwMode="gray">
          <a:xfrm>
            <a:off x="8401050" y="3532188"/>
            <a:ext cx="255588"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0.6</a:t>
            </a:r>
            <a:endParaRPr lang="tr-TR" sz="1200" b="0" dirty="0">
              <a:ea typeface="+mn-ea"/>
              <a:sym typeface="Arial"/>
            </a:endParaRPr>
          </a:p>
        </p:txBody>
      </p:sp>
      <p:sp>
        <p:nvSpPr>
          <p:cNvPr id="1173087" name="59 Metin Yer Tutucusu"/>
          <p:cNvSpPr>
            <a:spLocks noGrp="1"/>
          </p:cNvSpPr>
          <p:nvPr>
            <p:custDataLst>
              <p:tags r:id="rId6"/>
            </p:custDataLst>
          </p:nvPr>
        </p:nvSpPr>
        <p:spPr bwMode="auto">
          <a:xfrm>
            <a:off x="8007350" y="3889375"/>
            <a:ext cx="711200" cy="409575"/>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278899CC-1E42-4CEC-86FE-02A8599E7ABD}" type="datetime'''''Yükse''''k l''isans ''v''eya doktora'''''''' m''ezunu'''''">
              <a:rPr lang="en-US" sz="900" b="0"/>
              <a:pPr algn="ctr">
                <a:buClr>
                  <a:schemeClr val="tx1"/>
                </a:buClr>
                <a:buFont typeface="Wingdings" pitchFamily="2" charset="2"/>
                <a:buNone/>
              </a:pPr>
              <a:t>Yüksek lisans veya doktora mezunu</a:t>
            </a:fld>
            <a:endParaRPr lang="tr-TR" sz="900" b="0">
              <a:sym typeface="Arial" charset="0"/>
            </a:endParaRPr>
          </a:p>
        </p:txBody>
      </p:sp>
      <p:sp>
        <p:nvSpPr>
          <p:cNvPr id="1173088" name="172 Metin Yer Tutucusu"/>
          <p:cNvSpPr>
            <a:spLocks noGrp="1"/>
          </p:cNvSpPr>
          <p:nvPr>
            <p:custDataLst>
              <p:tags r:id="rId7"/>
            </p:custDataLst>
          </p:nvPr>
        </p:nvSpPr>
        <p:spPr bwMode="auto">
          <a:xfrm>
            <a:off x="6997700" y="3889375"/>
            <a:ext cx="869950" cy="273050"/>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4A072CE3-B488-4E32-9EEF-0F82B7CBEAD1}" type="datetime'Yük''''s''e''ko''ku''''l veya ''fakül''t''e ''''mezunu'''">
              <a:rPr lang="en-US" sz="900" b="0"/>
              <a:pPr algn="ctr">
                <a:buClr>
                  <a:schemeClr val="tx1"/>
                </a:buClr>
                <a:buFont typeface="Wingdings" pitchFamily="2" charset="2"/>
                <a:buNone/>
              </a:pPr>
              <a:t>Yüksekokul veya fakülte mezunu</a:t>
            </a:fld>
            <a:endParaRPr lang="tr-TR" sz="900" b="0">
              <a:sym typeface="+mn-lt"/>
            </a:endParaRPr>
          </a:p>
        </p:txBody>
      </p:sp>
      <p:sp>
        <p:nvSpPr>
          <p:cNvPr id="67" name="Metin Yer Tutucusu 15"/>
          <p:cNvSpPr>
            <a:spLocks noGrp="1"/>
          </p:cNvSpPr>
          <p:nvPr>
            <p:custDataLst>
              <p:tags r:id="rId8"/>
            </p:custDataLst>
          </p:nvPr>
        </p:nvSpPr>
        <p:spPr bwMode="gray">
          <a:xfrm>
            <a:off x="5614988" y="3463925"/>
            <a:ext cx="255587" cy="182563"/>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0.9</a:t>
            </a:r>
            <a:endParaRPr lang="tr-TR" sz="1200" b="0" dirty="0">
              <a:ea typeface="+mn-ea"/>
              <a:sym typeface="Arial"/>
            </a:endParaRPr>
          </a:p>
        </p:txBody>
      </p:sp>
      <p:sp>
        <p:nvSpPr>
          <p:cNvPr id="1173090" name="Metin Yer Tutucusu 20"/>
          <p:cNvSpPr>
            <a:spLocks noGrp="1"/>
          </p:cNvSpPr>
          <p:nvPr>
            <p:custDataLst>
              <p:tags r:id="rId9"/>
            </p:custDataLst>
          </p:nvPr>
        </p:nvSpPr>
        <p:spPr bwMode="gray">
          <a:xfrm>
            <a:off x="8058150" y="3455988"/>
            <a:ext cx="255588" cy="182562"/>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sym typeface="Arial" charset="0"/>
              </a:rPr>
              <a:t>1.8</a:t>
            </a:r>
          </a:p>
        </p:txBody>
      </p:sp>
      <p:sp>
        <p:nvSpPr>
          <p:cNvPr id="1173091" name="Metin Yer Tutucusu 10"/>
          <p:cNvSpPr>
            <a:spLocks noGrp="1"/>
          </p:cNvSpPr>
          <p:nvPr>
            <p:custDataLst>
              <p:tags r:id="rId10"/>
            </p:custDataLst>
          </p:nvPr>
        </p:nvSpPr>
        <p:spPr bwMode="gray">
          <a:xfrm>
            <a:off x="3397250" y="2373313"/>
            <a:ext cx="339725" cy="182562"/>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sym typeface="Arial" charset="0"/>
              </a:rPr>
              <a:t>23.5</a:t>
            </a:r>
          </a:p>
        </p:txBody>
      </p:sp>
      <p:sp>
        <p:nvSpPr>
          <p:cNvPr id="1173092" name="Metin Yer Tutucusu 2"/>
          <p:cNvSpPr>
            <a:spLocks noGrp="1"/>
          </p:cNvSpPr>
          <p:nvPr>
            <p:custDataLst>
              <p:tags r:id="rId11"/>
            </p:custDataLst>
          </p:nvPr>
        </p:nvSpPr>
        <p:spPr bwMode="auto">
          <a:xfrm>
            <a:off x="2390775" y="3889375"/>
            <a:ext cx="781050" cy="409575"/>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A95EEB9B-4A25-4880-9FA9-A1AA1CD110B9}" type="datetime'Okuma yaz''ma b''ilen fakat ''bir ''ok''ul'' b''iti''rmey''en'">
              <a:rPr lang="en-US" sz="900" b="0"/>
              <a:pPr algn="ctr">
                <a:buClr>
                  <a:schemeClr val="tx1"/>
                </a:buClr>
                <a:buFont typeface="Wingdings" pitchFamily="2" charset="2"/>
                <a:buNone/>
              </a:pPr>
              <a:t>Okuma yazma bilen fakat bir okul bitirmeyen</a:t>
            </a:fld>
            <a:endParaRPr lang="tr-TR" sz="900" b="0">
              <a:sym typeface="+mn-lt"/>
            </a:endParaRPr>
          </a:p>
        </p:txBody>
      </p:sp>
      <p:sp>
        <p:nvSpPr>
          <p:cNvPr id="1173093" name="Metin Yer Tutucusu 1"/>
          <p:cNvSpPr>
            <a:spLocks noGrp="1"/>
          </p:cNvSpPr>
          <p:nvPr>
            <p:custDataLst>
              <p:tags r:id="rId12"/>
            </p:custDataLst>
          </p:nvPr>
        </p:nvSpPr>
        <p:spPr bwMode="auto">
          <a:xfrm>
            <a:off x="1476375" y="3889375"/>
            <a:ext cx="749300" cy="273050"/>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560302F9-811B-4DF2-B3D2-44BD3CA9B47D}" type="datetime'Ok''''u''m''''''''''''a ya''''zm''''a ''bilmey''''''''''en'''">
              <a:rPr lang="en-US" sz="900" b="0"/>
              <a:pPr algn="ctr">
                <a:buClr>
                  <a:schemeClr val="tx1"/>
                </a:buClr>
                <a:buFont typeface="Wingdings" pitchFamily="2" charset="2"/>
                <a:buNone/>
              </a:pPr>
              <a:t>Okuma yazma bilmeyen</a:t>
            </a:fld>
            <a:endParaRPr lang="tr-TR" sz="900" b="0">
              <a:sym typeface="+mn-lt"/>
            </a:endParaRPr>
          </a:p>
        </p:txBody>
      </p:sp>
      <p:sp>
        <p:nvSpPr>
          <p:cNvPr id="1173094" name="Metin Yer Tutucusu 2"/>
          <p:cNvSpPr>
            <a:spLocks noGrp="1"/>
          </p:cNvSpPr>
          <p:nvPr>
            <p:custDataLst>
              <p:tags r:id="rId13"/>
            </p:custDataLst>
          </p:nvPr>
        </p:nvSpPr>
        <p:spPr bwMode="gray">
          <a:xfrm>
            <a:off x="1892300" y="3403600"/>
            <a:ext cx="255588" cy="182563"/>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t>2.6</a:t>
            </a:r>
            <a:endParaRPr lang="tr-TR" sz="1200" b="0">
              <a:sym typeface="Arial" charset="0"/>
            </a:endParaRPr>
          </a:p>
        </p:txBody>
      </p:sp>
      <p:sp>
        <p:nvSpPr>
          <p:cNvPr id="71" name="Metin Yer Tutucusu 19"/>
          <p:cNvSpPr>
            <a:spLocks noGrp="1"/>
          </p:cNvSpPr>
          <p:nvPr>
            <p:custDataLst>
              <p:tags r:id="rId14"/>
            </p:custDataLst>
          </p:nvPr>
        </p:nvSpPr>
        <p:spPr bwMode="gray">
          <a:xfrm>
            <a:off x="7491413" y="3495675"/>
            <a:ext cx="328612" cy="182563"/>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0.6</a:t>
            </a:r>
            <a:endParaRPr lang="tr-TR" sz="1200" b="0" dirty="0">
              <a:ea typeface="+mn-ea"/>
              <a:sym typeface="Arial"/>
            </a:endParaRPr>
          </a:p>
        </p:txBody>
      </p:sp>
      <p:sp>
        <p:nvSpPr>
          <p:cNvPr id="1173096" name="Metin Yer Tutucusu 10"/>
          <p:cNvSpPr>
            <a:spLocks noGrp="1"/>
          </p:cNvSpPr>
          <p:nvPr>
            <p:custDataLst>
              <p:tags r:id="rId15"/>
            </p:custDataLst>
          </p:nvPr>
        </p:nvSpPr>
        <p:spPr bwMode="auto">
          <a:xfrm>
            <a:off x="5130800" y="3889375"/>
            <a:ext cx="882650" cy="136525"/>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FE0D996D-8434-4806-A46C-520B279D981D}" type="datetime'Ort''a''o''''''''''k''''u''l'' ''''me''z''''''''''''un''u'''''">
              <a:rPr lang="en-US" sz="900" b="0"/>
              <a:pPr algn="ctr">
                <a:buClr>
                  <a:schemeClr val="tx1"/>
                </a:buClr>
                <a:buFont typeface="Wingdings" pitchFamily="2" charset="2"/>
                <a:buNone/>
              </a:pPr>
              <a:t>Ortaokul mezunu</a:t>
            </a:fld>
            <a:endParaRPr lang="tr-TR" sz="900" b="0">
              <a:sym typeface="+mn-lt"/>
            </a:endParaRPr>
          </a:p>
        </p:txBody>
      </p:sp>
      <p:sp>
        <p:nvSpPr>
          <p:cNvPr id="60" name="Metin Yer Tutucusu 3"/>
          <p:cNvSpPr>
            <a:spLocks noGrp="1"/>
          </p:cNvSpPr>
          <p:nvPr>
            <p:custDataLst>
              <p:tags r:id="rId16"/>
            </p:custDataLst>
          </p:nvPr>
        </p:nvSpPr>
        <p:spPr bwMode="gray">
          <a:xfrm>
            <a:off x="2489200" y="3240088"/>
            <a:ext cx="255588"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sym typeface="Arial"/>
              </a:rPr>
              <a:t>5.1</a:t>
            </a:r>
            <a:endParaRPr lang="tr-TR" sz="1200" b="0" dirty="0">
              <a:ea typeface="+mn-ea"/>
              <a:sym typeface="Arial"/>
            </a:endParaRPr>
          </a:p>
        </p:txBody>
      </p:sp>
      <p:sp>
        <p:nvSpPr>
          <p:cNvPr id="1173098" name="Metin Yer Tutucusu 11"/>
          <p:cNvSpPr>
            <a:spLocks noGrp="1"/>
          </p:cNvSpPr>
          <p:nvPr>
            <p:custDataLst>
              <p:tags r:id="rId17"/>
            </p:custDataLst>
          </p:nvPr>
        </p:nvSpPr>
        <p:spPr bwMode="auto">
          <a:xfrm>
            <a:off x="6013450" y="3889375"/>
            <a:ext cx="963613" cy="204788"/>
          </a:xfrm>
          <a:prstGeom prst="rect">
            <a:avLst/>
          </a:prstGeom>
          <a:noFill/>
          <a:ln w="9525">
            <a:noFill/>
            <a:miter lim="800000"/>
            <a:headEnd/>
            <a:tailEnd/>
          </a:ln>
        </p:spPr>
        <p:txBody>
          <a:bodyPr lIns="0" tIns="0" rIns="0" bIns="0"/>
          <a:lstStyle/>
          <a:p>
            <a:pPr algn="ctr">
              <a:buClr>
                <a:schemeClr val="tx1"/>
              </a:buClr>
              <a:buFont typeface="Wingdings" pitchFamily="2" charset="2"/>
              <a:buNone/>
            </a:pPr>
            <a:r>
              <a:rPr lang="tr-TR" sz="900" b="0"/>
              <a:t>Lise veya dengi  mezunu</a:t>
            </a:r>
            <a:endParaRPr lang="tr-TR" sz="900" b="0">
              <a:sym typeface="+mn-lt"/>
            </a:endParaRPr>
          </a:p>
        </p:txBody>
      </p:sp>
      <p:sp>
        <p:nvSpPr>
          <p:cNvPr id="58" name="Metin Yer Tutucusu 1"/>
          <p:cNvSpPr>
            <a:spLocks noGrp="1"/>
          </p:cNvSpPr>
          <p:nvPr>
            <p:custDataLst>
              <p:tags r:id="rId18"/>
            </p:custDataLst>
          </p:nvPr>
        </p:nvSpPr>
        <p:spPr bwMode="gray">
          <a:xfrm>
            <a:off x="1558925" y="3341688"/>
            <a:ext cx="255588"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sym typeface="Arial"/>
              </a:rPr>
              <a:t>3.8</a:t>
            </a:r>
            <a:endParaRPr lang="tr-TR" sz="1200" b="0" dirty="0">
              <a:ea typeface="+mn-ea"/>
              <a:sym typeface="Arial"/>
            </a:endParaRPr>
          </a:p>
        </p:txBody>
      </p:sp>
      <p:sp>
        <p:nvSpPr>
          <p:cNvPr id="1173100" name="Metin Yer Tutucusu 12"/>
          <p:cNvSpPr>
            <a:spLocks noGrp="1"/>
          </p:cNvSpPr>
          <p:nvPr>
            <p:custDataLst>
              <p:tags r:id="rId19"/>
            </p:custDataLst>
          </p:nvPr>
        </p:nvSpPr>
        <p:spPr bwMode="gray">
          <a:xfrm>
            <a:off x="4297363" y="2803525"/>
            <a:ext cx="339725" cy="182563"/>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sym typeface="Arial" charset="0"/>
              </a:rPr>
              <a:t>14.2</a:t>
            </a:r>
          </a:p>
        </p:txBody>
      </p:sp>
      <p:sp>
        <p:nvSpPr>
          <p:cNvPr id="63" name="Metin Yer Tutucusu 11"/>
          <p:cNvSpPr>
            <a:spLocks noGrp="1"/>
          </p:cNvSpPr>
          <p:nvPr>
            <p:custDataLst>
              <p:tags r:id="rId20"/>
            </p:custDataLst>
          </p:nvPr>
        </p:nvSpPr>
        <p:spPr bwMode="gray">
          <a:xfrm>
            <a:off x="3732213" y="3395663"/>
            <a:ext cx="339725"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0.7</a:t>
            </a:r>
            <a:endParaRPr lang="tr-TR" sz="1200" b="0" dirty="0">
              <a:ea typeface="+mn-ea"/>
              <a:sym typeface="Arial"/>
            </a:endParaRPr>
          </a:p>
        </p:txBody>
      </p:sp>
      <p:sp>
        <p:nvSpPr>
          <p:cNvPr id="1173102" name="Metin Yer Tutucusu 14"/>
          <p:cNvSpPr>
            <a:spLocks noGrp="1"/>
          </p:cNvSpPr>
          <p:nvPr>
            <p:custDataLst>
              <p:tags r:id="rId21"/>
            </p:custDataLst>
          </p:nvPr>
        </p:nvSpPr>
        <p:spPr bwMode="gray">
          <a:xfrm>
            <a:off x="5251450" y="2884488"/>
            <a:ext cx="255588" cy="182562"/>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sym typeface="Arial" charset="0"/>
              </a:rPr>
              <a:t>12.7</a:t>
            </a:r>
          </a:p>
        </p:txBody>
      </p:sp>
      <p:sp>
        <p:nvSpPr>
          <p:cNvPr id="1173103" name="Metin Yer Tutucusu 7"/>
          <p:cNvSpPr>
            <a:spLocks noGrp="1"/>
          </p:cNvSpPr>
          <p:nvPr>
            <p:custDataLst>
              <p:tags r:id="rId22"/>
            </p:custDataLst>
          </p:nvPr>
        </p:nvSpPr>
        <p:spPr bwMode="auto">
          <a:xfrm>
            <a:off x="4387850" y="3889375"/>
            <a:ext cx="508000" cy="273050"/>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970FC966-6F64-49A7-8010-E887DD51CB59}" type="datetime'İ''''''lk''öğ''''re''tim ''''''me''''zu''''''n''u'''''''''''''">
              <a:rPr lang="en-US" sz="900" b="0"/>
              <a:pPr algn="ctr">
                <a:buClr>
                  <a:schemeClr val="tx1"/>
                </a:buClr>
                <a:buFont typeface="Wingdings" pitchFamily="2" charset="2"/>
                <a:buNone/>
              </a:pPr>
              <a:t>İlköğretim mezunu</a:t>
            </a:fld>
            <a:endParaRPr lang="tr-TR" sz="900" b="0">
              <a:sym typeface="+mn-lt"/>
            </a:endParaRPr>
          </a:p>
        </p:txBody>
      </p:sp>
      <p:sp>
        <p:nvSpPr>
          <p:cNvPr id="1173104" name="Metin Yer Tutucusu 16"/>
          <p:cNvSpPr>
            <a:spLocks noGrp="1"/>
          </p:cNvSpPr>
          <p:nvPr>
            <p:custDataLst>
              <p:tags r:id="rId23"/>
            </p:custDataLst>
          </p:nvPr>
        </p:nvSpPr>
        <p:spPr bwMode="gray">
          <a:xfrm>
            <a:off x="6167438" y="2373313"/>
            <a:ext cx="339725" cy="182562"/>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sym typeface="Arial" charset="0"/>
              </a:rPr>
              <a:t>22.9</a:t>
            </a:r>
          </a:p>
        </p:txBody>
      </p:sp>
      <p:sp>
        <p:nvSpPr>
          <p:cNvPr id="1173105" name="Metin Yer Tutucusu 3"/>
          <p:cNvSpPr>
            <a:spLocks noGrp="1"/>
          </p:cNvSpPr>
          <p:nvPr>
            <p:custDataLst>
              <p:tags r:id="rId24"/>
            </p:custDataLst>
          </p:nvPr>
        </p:nvSpPr>
        <p:spPr bwMode="auto">
          <a:xfrm>
            <a:off x="3324225" y="3889375"/>
            <a:ext cx="774700" cy="136525"/>
          </a:xfrm>
          <a:prstGeom prst="rect">
            <a:avLst/>
          </a:prstGeom>
          <a:noFill/>
          <a:ln w="9525">
            <a:noFill/>
            <a:miter lim="800000"/>
            <a:headEnd/>
            <a:tailEnd/>
          </a:ln>
        </p:spPr>
        <p:txBody>
          <a:bodyPr lIns="0" tIns="0" rIns="0" bIns="0"/>
          <a:lstStyle/>
          <a:p>
            <a:pPr algn="ctr">
              <a:buClr>
                <a:schemeClr val="tx1"/>
              </a:buClr>
              <a:buFont typeface="Wingdings" pitchFamily="2" charset="2"/>
              <a:buNone/>
            </a:pPr>
            <a:fld id="{F96E1A65-45BA-46B3-89B8-5506B88F9E6E}" type="datetime'İl''''k''ok''u''''''''''''''l'' ''''mez''''u''nu'''''''''">
              <a:rPr lang="en-US" sz="900" b="0"/>
              <a:pPr algn="ctr">
                <a:buClr>
                  <a:schemeClr val="tx1"/>
                </a:buClr>
                <a:buFont typeface="Wingdings" pitchFamily="2" charset="2"/>
                <a:buNone/>
              </a:pPr>
              <a:t>İlkokul mezunu</a:t>
            </a:fld>
            <a:endParaRPr lang="tr-TR" sz="900" b="0">
              <a:sym typeface="+mn-lt"/>
            </a:endParaRPr>
          </a:p>
        </p:txBody>
      </p:sp>
      <p:sp>
        <p:nvSpPr>
          <p:cNvPr id="69" name="Metin Yer Tutucusu 17"/>
          <p:cNvSpPr>
            <a:spLocks noGrp="1"/>
          </p:cNvSpPr>
          <p:nvPr>
            <p:custDataLst>
              <p:tags r:id="rId25"/>
            </p:custDataLst>
          </p:nvPr>
        </p:nvSpPr>
        <p:spPr bwMode="gray">
          <a:xfrm>
            <a:off x="6507163" y="3494088"/>
            <a:ext cx="339725" cy="182562"/>
          </a:xfrm>
          <a:prstGeom prst="rect">
            <a:avLst/>
          </a:prstGeom>
          <a:noFill/>
          <a:extLst/>
        </p:spPr>
        <p:txBody>
          <a:bodyPr wrap="none" lIns="22225" tIns="0" rIns="22225" bIns="0" anchor="b"/>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Font typeface="Wingdings" pitchFamily="2" charset="2"/>
              <a:buNone/>
              <a:defRPr/>
            </a:pPr>
            <a:r>
              <a:rPr lang="tr-TR" sz="1200" b="0" dirty="0" smtClean="0">
                <a:ea typeface="+mn-ea"/>
              </a:rPr>
              <a:t>0.6</a:t>
            </a:r>
            <a:endParaRPr lang="tr-TR" sz="1200" b="0" dirty="0">
              <a:ea typeface="+mn-ea"/>
              <a:sym typeface="Arial"/>
            </a:endParaRPr>
          </a:p>
        </p:txBody>
      </p:sp>
      <p:sp>
        <p:nvSpPr>
          <p:cNvPr id="1173107" name="Metin Yer Tutucusu 13"/>
          <p:cNvSpPr>
            <a:spLocks noGrp="1"/>
          </p:cNvSpPr>
          <p:nvPr>
            <p:custDataLst>
              <p:tags r:id="rId26"/>
            </p:custDataLst>
          </p:nvPr>
        </p:nvSpPr>
        <p:spPr bwMode="gray">
          <a:xfrm>
            <a:off x="4670425" y="3394075"/>
            <a:ext cx="339725" cy="182563"/>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t>1.1</a:t>
            </a:r>
            <a:endParaRPr lang="tr-TR" sz="1200" b="0">
              <a:sym typeface="Arial" charset="0"/>
            </a:endParaRPr>
          </a:p>
        </p:txBody>
      </p:sp>
      <p:sp>
        <p:nvSpPr>
          <p:cNvPr id="1173108" name="Metin Yer Tutucusu 18"/>
          <p:cNvSpPr>
            <a:spLocks noGrp="1"/>
          </p:cNvSpPr>
          <p:nvPr>
            <p:custDataLst>
              <p:tags r:id="rId27"/>
            </p:custDataLst>
          </p:nvPr>
        </p:nvSpPr>
        <p:spPr bwMode="gray">
          <a:xfrm>
            <a:off x="7085013" y="2713038"/>
            <a:ext cx="328612" cy="182562"/>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sym typeface="Arial" charset="0"/>
              </a:rPr>
              <a:t>15.2</a:t>
            </a:r>
          </a:p>
        </p:txBody>
      </p:sp>
      <p:sp>
        <p:nvSpPr>
          <p:cNvPr id="1173109" name="Metin Yer Tutucusu 7"/>
          <p:cNvSpPr>
            <a:spLocks noGrp="1"/>
          </p:cNvSpPr>
          <p:nvPr>
            <p:custDataLst>
              <p:tags r:id="rId28"/>
            </p:custDataLst>
          </p:nvPr>
        </p:nvSpPr>
        <p:spPr bwMode="gray">
          <a:xfrm>
            <a:off x="2819400" y="3424238"/>
            <a:ext cx="255588" cy="182562"/>
          </a:xfrm>
          <a:prstGeom prst="rect">
            <a:avLst/>
          </a:prstGeom>
          <a:noFill/>
          <a:ln w="9525">
            <a:noFill/>
            <a:miter lim="800000"/>
            <a:headEnd/>
            <a:tailEnd/>
          </a:ln>
        </p:spPr>
        <p:txBody>
          <a:bodyPr wrap="none" lIns="22225" tIns="0" rIns="22225" bIns="0" anchor="b"/>
          <a:lstStyle/>
          <a:p>
            <a:pPr algn="ctr">
              <a:buClr>
                <a:schemeClr val="tx1"/>
              </a:buClr>
              <a:buFont typeface="Wingdings" pitchFamily="2" charset="2"/>
              <a:buNone/>
            </a:pPr>
            <a:r>
              <a:rPr lang="tr-TR" sz="1200" b="0"/>
              <a:t>1.6</a:t>
            </a:r>
            <a:endParaRPr lang="tr-TR" sz="1200" b="0">
              <a:sym typeface="Arial" charset="0"/>
            </a:endParaRPr>
          </a:p>
        </p:txBody>
      </p:sp>
      <p:sp>
        <p:nvSpPr>
          <p:cNvPr id="1173110" name="Dikdörtgen 53"/>
          <p:cNvSpPr>
            <a:spLocks noChangeArrowheads="1"/>
          </p:cNvSpPr>
          <p:nvPr>
            <p:custDataLst>
              <p:tags r:id="rId29"/>
            </p:custDataLst>
          </p:nvPr>
        </p:nvSpPr>
        <p:spPr bwMode="auto">
          <a:xfrm>
            <a:off x="7842250" y="2116138"/>
            <a:ext cx="214313" cy="160337"/>
          </a:xfrm>
          <a:prstGeom prst="rect">
            <a:avLst/>
          </a:prstGeom>
          <a:solidFill>
            <a:schemeClr val="bg2"/>
          </a:solidFill>
          <a:ln w="9525" algn="ctr">
            <a:solidFill>
              <a:schemeClr val="tx1"/>
            </a:solidFill>
            <a:round/>
            <a:headEnd/>
            <a:tailEnd/>
          </a:ln>
        </p:spPr>
        <p:txBody>
          <a:bodyPr wrap="none" lIns="90000" tIns="46800" rIns="90000" bIns="46800" anchor="ctr"/>
          <a:lstStyle/>
          <a:p>
            <a:pPr algn="ctr" eaLnBrk="0" hangingPunct="0"/>
            <a:endParaRPr lang="tr-TR">
              <a:solidFill>
                <a:schemeClr val="bg1"/>
              </a:solidFill>
            </a:endParaRPr>
          </a:p>
        </p:txBody>
      </p:sp>
      <p:sp>
        <p:nvSpPr>
          <p:cNvPr id="1173111" name="Dikdörtgen 52"/>
          <p:cNvSpPr>
            <a:spLocks noChangeArrowheads="1"/>
          </p:cNvSpPr>
          <p:nvPr>
            <p:custDataLst>
              <p:tags r:id="rId30"/>
            </p:custDataLst>
          </p:nvPr>
        </p:nvSpPr>
        <p:spPr bwMode="auto">
          <a:xfrm>
            <a:off x="6977063" y="2116138"/>
            <a:ext cx="214312" cy="160337"/>
          </a:xfrm>
          <a:prstGeom prst="rect">
            <a:avLst/>
          </a:prstGeom>
          <a:solidFill>
            <a:srgbClr val="4C6C9C"/>
          </a:solidFill>
          <a:ln w="9525" algn="ctr">
            <a:solidFill>
              <a:schemeClr val="tx1"/>
            </a:solidFill>
            <a:round/>
            <a:headEnd/>
            <a:tailEnd/>
          </a:ln>
        </p:spPr>
        <p:txBody>
          <a:bodyPr wrap="none" lIns="90000" tIns="46800" rIns="90000" bIns="46800" anchor="ctr"/>
          <a:lstStyle/>
          <a:p>
            <a:pPr algn="ctr" eaLnBrk="0" hangingPunct="0"/>
            <a:endParaRPr lang="tr-TR">
              <a:solidFill>
                <a:schemeClr val="bg1"/>
              </a:solidFill>
            </a:endParaRPr>
          </a:p>
        </p:txBody>
      </p:sp>
      <p:sp>
        <p:nvSpPr>
          <p:cNvPr id="55" name="Metin Yer Tutucusu 91"/>
          <p:cNvSpPr>
            <a:spLocks noGrp="1"/>
          </p:cNvSpPr>
          <p:nvPr>
            <p:custDataLst>
              <p:tags r:id="rId31"/>
            </p:custDataLst>
          </p:nvPr>
        </p:nvSpPr>
        <p:spPr bwMode="auto">
          <a:xfrm>
            <a:off x="7242175" y="2111375"/>
            <a:ext cx="498475" cy="182563"/>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fld id="{E6F1F67E-7712-4056-9B7D-782928D435CE}" type="datetime'''T''ü''r''''ki''y''''''''''''''''e'''''''''''''''''''''''''''">
              <a:rPr lang="en-US" sz="1200" b="0">
                <a:ea typeface="+mn-ea"/>
              </a:rPr>
              <a:pPr marL="0" indent="0">
                <a:spcBef>
                  <a:spcPct val="0"/>
                </a:spcBef>
                <a:buFont typeface="Wingdings" pitchFamily="2" charset="2"/>
                <a:buNone/>
                <a:defRPr/>
              </a:pPr>
              <a:t>Türkiye</a:t>
            </a:fld>
            <a:endParaRPr lang="tr-TR" sz="1200" b="0" dirty="0">
              <a:ea typeface="+mn-ea"/>
              <a:sym typeface="+mn-lt"/>
            </a:endParaRPr>
          </a:p>
        </p:txBody>
      </p:sp>
      <p:sp>
        <p:nvSpPr>
          <p:cNvPr id="56" name="Metin Yer Tutucusu 44"/>
          <p:cNvSpPr>
            <a:spLocks noGrp="1"/>
          </p:cNvSpPr>
          <p:nvPr>
            <p:custDataLst>
              <p:tags r:id="rId32"/>
            </p:custDataLst>
          </p:nvPr>
        </p:nvSpPr>
        <p:spPr bwMode="auto">
          <a:xfrm>
            <a:off x="8107363" y="2111375"/>
            <a:ext cx="438150" cy="182563"/>
          </a:xfrm>
          <a:prstGeom prst="rect">
            <a:avLst/>
          </a:prstGeom>
          <a:noFill/>
          <a:extLst/>
        </p:spPr>
        <p:txBody>
          <a:bodyPr wrap="none" lIns="0" tIns="0" rIns="0" bIns="0" anchor="ct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Font typeface="Wingdings" pitchFamily="2" charset="2"/>
              <a:buNone/>
              <a:defRPr/>
            </a:pPr>
            <a:r>
              <a:rPr lang="tr-TR" sz="1200" b="0" dirty="0" smtClean="0">
                <a:ea typeface="+mn-ea"/>
              </a:rPr>
              <a:t>Mardin</a:t>
            </a:r>
            <a:endParaRPr lang="tr-TR" sz="1200" b="0" dirty="0">
              <a:ea typeface="+mn-ea"/>
              <a:sym typeface="+mn-lt"/>
            </a:endParaRPr>
          </a:p>
        </p:txBody>
      </p:sp>
      <p:sp>
        <p:nvSpPr>
          <p:cNvPr id="57" name="73 Aşağı Ok"/>
          <p:cNvSpPr/>
          <p:nvPr/>
        </p:nvSpPr>
        <p:spPr bwMode="auto">
          <a:xfrm>
            <a:off x="4767263" y="4505325"/>
            <a:ext cx="484187" cy="414338"/>
          </a:xfrm>
          <a:prstGeom prst="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p>
            <a:pPr algn="ctr" eaLnBrk="0" hangingPunct="0">
              <a:defRPr/>
            </a:pPr>
            <a:endParaRPr lang="tr-TR" dirty="0">
              <a:solidFill>
                <a:schemeClr val="bg1"/>
              </a:solidFill>
              <a:cs typeface="Arial" pitchFamily="34" charset="0"/>
            </a:endParaRPr>
          </a:p>
        </p:txBody>
      </p:sp>
      <p:sp>
        <p:nvSpPr>
          <p:cNvPr id="1173115" name="Slayt Numarası Yer Tutucusu 4"/>
          <p:cNvSpPr>
            <a:spLocks noGrp="1"/>
          </p:cNvSpPr>
          <p:nvPr>
            <p:ph type="sldNum" sz="quarter" idx="12"/>
          </p:nvPr>
        </p:nvSpPr>
        <p:spPr bwMode="auto">
          <a:xfrm>
            <a:off x="9355138" y="6538913"/>
            <a:ext cx="265112" cy="184150"/>
          </a:xfrm>
          <a:noFill/>
          <a:ln>
            <a:miter lim="800000"/>
            <a:headEnd/>
            <a:tailEnd/>
          </a:ln>
        </p:spPr>
        <p:txBody>
          <a:bodyPr/>
          <a:lstStyle/>
          <a:p>
            <a:fld id="{55C3E082-A0E7-4487-BC93-54743B7A10A9}" type="slidenum">
              <a:rPr lang="en-US" smtClean="0"/>
              <a:pPr/>
              <a:t>7</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398" name="Object 70"/>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1409" name="think-cell Slide" r:id="rId5" imgW="360" imgH="360" progId="">
                  <p:embed/>
                </p:oleObj>
              </mc:Choice>
              <mc:Fallback>
                <p:oleObj name="think-cell Slide" r:id="rId5" imgW="360" imgH="360" progId="">
                  <p:embed/>
                  <p:pic>
                    <p:nvPicPr>
                      <p:cNvPr id="0"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1399" name="Başlık 1"/>
          <p:cNvSpPr>
            <a:spLocks noGrp="1"/>
          </p:cNvSpPr>
          <p:nvPr>
            <p:ph type="title"/>
          </p:nvPr>
        </p:nvSpPr>
        <p:spPr>
          <a:xfrm>
            <a:off x="900113" y="1143000"/>
            <a:ext cx="8450262" cy="228600"/>
          </a:xfrm>
        </p:spPr>
        <p:txBody>
          <a:bodyPr/>
          <a:lstStyle/>
          <a:p>
            <a:pPr algn="ctr" eaLnBrk="1" hangingPunct="1"/>
            <a:r>
              <a:rPr lang="tr-TR" sz="1800" smtClean="0"/>
              <a:t>Mardin İli/İlçelerinin Nüfusu (2018)</a:t>
            </a:r>
          </a:p>
        </p:txBody>
      </p:sp>
      <p:sp>
        <p:nvSpPr>
          <p:cNvPr id="1251400" name="Dikdörtgen 6"/>
          <p:cNvSpPr>
            <a:spLocks noChangeArrowheads="1"/>
          </p:cNvSpPr>
          <p:nvPr/>
        </p:nvSpPr>
        <p:spPr bwMode="auto">
          <a:xfrm>
            <a:off x="1152525" y="6283325"/>
            <a:ext cx="7415213" cy="246063"/>
          </a:xfrm>
          <a:prstGeom prst="rect">
            <a:avLst/>
          </a:prstGeom>
          <a:noFill/>
          <a:ln w="9525">
            <a:noFill/>
            <a:miter lim="800000"/>
            <a:headEnd/>
            <a:tailEnd/>
          </a:ln>
        </p:spPr>
        <p:txBody>
          <a:bodyPr>
            <a:spAutoFit/>
          </a:bodyPr>
          <a:lstStyle/>
          <a:p>
            <a:r>
              <a:rPr lang="tr-TR" sz="1000" b="0" dirty="0"/>
              <a:t>Kaynak: TÜİK, ADNKS, </a:t>
            </a:r>
            <a:r>
              <a:rPr lang="tr-TR" sz="1000" b="0" dirty="0">
                <a:hlinkClick r:id="rId7"/>
              </a:rPr>
              <a:t>https://biruni.tuik.gov.tr/medas/?kn=95&amp;locale=tr</a:t>
            </a:r>
            <a:r>
              <a:rPr lang="tr-TR" sz="1000" b="0" dirty="0"/>
              <a:t>, 2018  (E.T.06.05.2019</a:t>
            </a:r>
            <a:r>
              <a:rPr lang="tr-TR" sz="1000" b="0" dirty="0" smtClean="0"/>
              <a:t>).</a:t>
            </a:r>
            <a:endParaRPr lang="tr-TR" sz="1000" b="0" dirty="0"/>
          </a:p>
        </p:txBody>
      </p:sp>
      <p:graphicFrame>
        <p:nvGraphicFramePr>
          <p:cNvPr id="1174469" name="Group 965"/>
          <p:cNvGraphicFramePr>
            <a:graphicFrameLocks noGrp="1"/>
          </p:cNvGraphicFramePr>
          <p:nvPr/>
        </p:nvGraphicFramePr>
        <p:xfrm>
          <a:off x="1152525" y="1460500"/>
          <a:ext cx="7760335" cy="4637725"/>
        </p:xfrm>
        <a:graphic>
          <a:graphicData uri="http://schemas.openxmlformats.org/drawingml/2006/table">
            <a:tbl>
              <a:tblPr/>
              <a:tblGrid>
                <a:gridCol w="1358900"/>
                <a:gridCol w="1306512"/>
                <a:gridCol w="1320800"/>
                <a:gridCol w="1308100"/>
                <a:gridCol w="1229043"/>
                <a:gridCol w="1236980"/>
              </a:tblGrid>
              <a:tr h="471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mj-lt"/>
                          <a:cs typeface="Arial" charset="0"/>
                        </a:rPr>
                        <a:t>İlçeler</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Erkek</a:t>
                      </a:r>
                      <a:endParaRPr kumimoji="0" lang="tr-TR" sz="1400" b="1" i="0" u="none" strike="noStrike" cap="none" normalizeH="0" baseline="0" smtClean="0">
                        <a:ln>
                          <a:noFill/>
                        </a:ln>
                        <a:solidFill>
                          <a:schemeClr val="tx1"/>
                        </a:solidFill>
                        <a:effectLst/>
                        <a:latin typeface="+mj-lt"/>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Nüfusu</a:t>
                      </a:r>
                      <a:r>
                        <a:rPr kumimoji="0" lang="tr-TR" sz="1400" b="1" i="0" u="none" strike="noStrike" cap="none" normalizeH="0" baseline="0" smtClean="0">
                          <a:ln>
                            <a:noFill/>
                          </a:ln>
                          <a:solidFill>
                            <a:schemeClr val="tx1"/>
                          </a:solidFill>
                          <a:effectLst/>
                          <a:latin typeface="+mj-lt"/>
                          <a:cs typeface="Arial" charset="0"/>
                        </a:rPr>
                        <a:t> (kişi)</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Kadın</a:t>
                      </a:r>
                      <a:endParaRPr kumimoji="0" lang="tr-TR" sz="1400" b="1" i="0" u="none" strike="noStrike" cap="none" normalizeH="0" baseline="0" smtClean="0">
                        <a:ln>
                          <a:noFill/>
                        </a:ln>
                        <a:solidFill>
                          <a:schemeClr val="tx1"/>
                        </a:solidFill>
                        <a:effectLst/>
                        <a:latin typeface="+mj-lt"/>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Nüfusu</a:t>
                      </a:r>
                      <a:r>
                        <a:rPr kumimoji="0" lang="tr-TR" sz="1400" b="1" i="0" u="none" strike="noStrike" cap="none" normalizeH="0" baseline="0" smtClean="0">
                          <a:ln>
                            <a:noFill/>
                          </a:ln>
                          <a:solidFill>
                            <a:schemeClr val="tx1"/>
                          </a:solidFill>
                          <a:effectLst/>
                          <a:latin typeface="+mj-lt"/>
                          <a:cs typeface="Arial" charset="0"/>
                        </a:rPr>
                        <a:t> (kişi)</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mj-lt"/>
                          <a:cs typeface="Arial" charset="0"/>
                        </a:rPr>
                        <a:t>Toplam</a:t>
                      </a:r>
                      <a:endParaRPr kumimoji="0" lang="tr-TR" sz="1400" b="1" i="0" u="none" strike="noStrike" cap="none" normalizeH="0" baseline="0" dirty="0" smtClean="0">
                        <a:ln>
                          <a:noFill/>
                        </a:ln>
                        <a:solidFill>
                          <a:schemeClr val="tx1"/>
                        </a:solidFill>
                        <a:effectLst/>
                        <a:latin typeface="+mj-lt"/>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charset="0"/>
                        </a:rPr>
                        <a:t>N</a:t>
                      </a:r>
                      <a:r>
                        <a:rPr kumimoji="0" lang="en-US" sz="1400" b="1" i="0" u="none" strike="noStrike" cap="none" normalizeH="0" baseline="0" dirty="0" err="1" smtClean="0">
                          <a:ln>
                            <a:noFill/>
                          </a:ln>
                          <a:solidFill>
                            <a:schemeClr val="tx1"/>
                          </a:solidFill>
                          <a:effectLst/>
                          <a:latin typeface="+mj-lt"/>
                          <a:cs typeface="Arial" charset="0"/>
                        </a:rPr>
                        <a:t>üfus</a:t>
                      </a:r>
                      <a:r>
                        <a:rPr kumimoji="0" lang="tr-TR" sz="1400" b="1" i="0" u="none" strike="noStrike" cap="none" normalizeH="0" baseline="0" dirty="0" smtClean="0">
                          <a:ln>
                            <a:noFill/>
                          </a:ln>
                          <a:solidFill>
                            <a:schemeClr val="tx1"/>
                          </a:solidFill>
                          <a:effectLst/>
                          <a:latin typeface="+mj-lt"/>
                          <a:cs typeface="Arial" charset="0"/>
                        </a:rPr>
                        <a:t> (kişi)</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Erkek Oranı</a:t>
                      </a:r>
                      <a:endParaRPr kumimoji="0" lang="tr-TR" sz="1400" b="1" i="0" u="none" strike="noStrike" cap="none" normalizeH="0" baseline="0" smtClean="0">
                        <a:ln>
                          <a:noFill/>
                        </a:ln>
                        <a:solidFill>
                          <a:schemeClr val="tx1"/>
                        </a:solidFill>
                        <a:effectLst/>
                        <a:latin typeface="+mj-lt"/>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Kadın Oranı</a:t>
                      </a:r>
                      <a:endParaRPr kumimoji="0" lang="tr-TR" sz="1400" b="1" i="0" u="none" strike="noStrike" cap="none" normalizeH="0" baseline="0" smtClean="0">
                        <a:ln>
                          <a:noFill/>
                        </a:ln>
                        <a:solidFill>
                          <a:schemeClr val="tx1"/>
                        </a:solidFill>
                        <a:effectLst/>
                        <a:latin typeface="+mj-lt"/>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j-lt"/>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j-lt"/>
                          <a:cs typeface="Arial" charset="0"/>
                        </a:rPr>
                        <a:t>Artuklu</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88521</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86210</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174731</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50.7</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49.3</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Dargeçit</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14222</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14333</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28555</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49.8</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50.2</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Derik</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30837</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30993</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61830</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49.9</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50.1</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Kızıltepe</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127256</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125400</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252656</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50.4</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49.6</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Mazıdağı</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18161</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17596</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35757</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50.8</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49.2</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Midyat</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56850</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56517</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113367</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50.1</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49.9</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Nusaybin</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52634</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53222</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105856</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49.7</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50.3</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Ömerli</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7249</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6984</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14233</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50.9</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49.1</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Savur</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13654</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13650</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27304</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50.0</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50.0</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Yeşilli</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7616</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7290</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14906</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51.1</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48.9</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Toplam</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417000</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412195</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829195</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cs typeface="Arial" charset="0"/>
                        </a:rPr>
                        <a:t>50.3</a:t>
                      </a:r>
                      <a:endParaRPr kumimoji="0" lang="en-US" sz="1400" b="1" i="0" u="none" strike="noStrike" cap="none" normalizeH="0" baseline="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Arial" charset="0"/>
                        </a:rPr>
                        <a:t>49.7</a:t>
                      </a:r>
                      <a:endParaRPr kumimoji="0" lang="en-US" sz="1400" b="1" i="0" u="none" strike="noStrike" cap="none" normalizeH="0" baseline="0" dirty="0" smtClean="0">
                        <a:ln>
                          <a:noFill/>
                        </a:ln>
                        <a:solidFill>
                          <a:schemeClr val="tx1"/>
                        </a:solidFill>
                        <a:effectLst/>
                        <a:latin typeface="+mj-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51494" name="Slayt Numarası Yer Tutucusu 4"/>
          <p:cNvSpPr>
            <a:spLocks noGrp="1"/>
          </p:cNvSpPr>
          <p:nvPr>
            <p:ph type="sldNum" sz="quarter" idx="12"/>
          </p:nvPr>
        </p:nvSpPr>
        <p:spPr bwMode="auto">
          <a:xfrm>
            <a:off x="9355138" y="6446838"/>
            <a:ext cx="265112" cy="184150"/>
          </a:xfrm>
          <a:noFill/>
          <a:ln>
            <a:miter lim="800000"/>
            <a:headEnd/>
            <a:tailEnd/>
          </a:ln>
        </p:spPr>
        <p:txBody>
          <a:bodyPr/>
          <a:lstStyle/>
          <a:p>
            <a:fld id="{D7A2C866-ECA0-45F0-923D-F4BF0450F6B3}" type="slidenum">
              <a:rPr lang="en-US" smtClean="0"/>
              <a:pPr/>
              <a:t>8</a:t>
            </a:fld>
            <a:endParaRPr lang="en-US" smtClean="0"/>
          </a:p>
        </p:txBody>
      </p:sp>
      <p:sp>
        <p:nvSpPr>
          <p:cNvPr id="1251495" name="Başlık 1"/>
          <p:cNvSpPr txBox="1">
            <a:spLocks/>
          </p:cNvSpPr>
          <p:nvPr/>
        </p:nvSpPr>
        <p:spPr bwMode="auto">
          <a:xfrm>
            <a:off x="904875" y="322263"/>
            <a:ext cx="8450263" cy="722312"/>
          </a:xfrm>
          <a:prstGeom prst="rect">
            <a:avLst/>
          </a:prstGeom>
          <a:noFill/>
          <a:ln w="9525">
            <a:noFill/>
            <a:miter lim="800000"/>
            <a:headEnd/>
            <a:tailEnd/>
          </a:ln>
        </p:spPr>
        <p:txBody>
          <a:bodyPr lIns="0" tIns="0" rIns="0" bIns="0"/>
          <a:lstStyle/>
          <a:p>
            <a:r>
              <a:rPr lang="tr-TR" sz="2600">
                <a:latin typeface="Book Antiqua" pitchFamily="18" charset="0"/>
              </a:rPr>
              <a:t>Mardin’de Kızıltepe, Merkez ilçeden daha fazla nüfusa sahip.</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24&quot;&gt;&lt;elem m_fUsage=&quot;3.89218353937860200000E+000&quot;&gt;&lt;m_msothmcolidx val=&quot;0&quot;/&gt;&lt;m_rgb r=&quot;20&quot; g=&quot;11&quot; b=&quot;d7&quot;/&gt;&lt;m_ppcolschidx tagver0=&quot;23004&quot; tagname0=&quot;m_ppcolschidxUNRECOGNIZED&quot; val=&quot;0&quot;/&gt;&lt;m_nBrightness val=&quot;0&quot;/&gt;&lt;/elem&gt;&lt;elem m_fUsage=&quot;1.08403037225726860000E+000&quot;&gt;&lt;m_msothmcolidx val=&quot;0&quot;/&gt;&lt;m_rgb r=&quot;c5&quot; g=&quot;d0&quot; b=&quot;fa&quot;/&gt;&lt;m_ppcolschidx tagver0=&quot;23004&quot; tagname0=&quot;m_ppcolschidxUNRECOGNIZED&quot; val=&quot;0&quot;/&gt;&lt;m_nBrightness val=&quot;0&quot;/&gt;&lt;/elem&gt;&lt;elem m_fUsage=&quot;6.84653792832900290000E-001&quot;&gt;&lt;m_msothmcolidx val=&quot;0&quot;/&gt;&lt;m_rgb r=&quot;b4&quot; g=&quot;f3&quot; b=&quot;ea&quot;/&gt;&lt;m_ppcolschidx tagver0=&quot;23004&quot; tagname0=&quot;m_ppcolschidxUNRECOGNIZED&quot; val=&quot;0&quot;/&gt;&lt;m_nBrightness val=&quot;0&quot;/&gt;&lt;/elem&gt;&lt;elem m_fUsage=&quot;6.56100000000000130000E-001&quot;&gt;&lt;m_msothmcolidx val=&quot;0&quot;/&gt;&lt;m_rgb r=&quot;cc&quot; g=&quot;ea&quot; b=&quot;fd&quot;/&gt;&lt;m_ppcolschidx tagver0=&quot;23004&quot; tagname0=&quot;m_ppcolschidxUNRECOGNIZED&quot; val=&quot;0&quot;/&gt;&lt;m_nBrightness val=&quot;0&quot;/&gt;&lt;/elem&gt;&lt;elem m_fUsage=&quot;6.48158742867769530000E-001&quot;&gt;&lt;m_msothmcolidx val=&quot;0&quot;/&gt;&lt;m_rgb r=&quot;4d&quot; g=&quot;c1&quot; b=&quot;20&quot;/&gt;&lt;m_ppcolschidx tagver0=&quot;23004&quot; tagname0=&quot;m_ppcolschidxUNRECOGNIZED&quot; val=&quot;0&quot;/&gt;&lt;m_nBrightness val=&quot;0&quot;/&gt;&lt;/elem&gt;&lt;elem m_fUsage=&quot;6.24826838202925170000E-001&quot;&gt;&lt;m_msothmcolidx val=&quot;0&quot;/&gt;&lt;m_rgb r=&quot;a2&quot; g=&quot;d7&quot; b=&quot;fb&quot;/&gt;&lt;m_ppcolschidx tagver0=&quot;23004&quot; tagname0=&quot;m_ppcolschidxUNRECOGNIZED&quot; val=&quot;0&quot;/&gt;&lt;m_nBrightness val=&quot;0&quot;/&gt;&lt;/elem&gt;&lt;elem m_fUsage=&quot;5.31525641497828880000E-001&quot;&gt;&lt;m_msothmcolidx val=&quot;0&quot;/&gt;&lt;m_rgb r=&quot;db&quot; g=&quot;db&quot; b=&quot;db&quot;/&gt;&lt;m_ppcolschidx tagver0=&quot;23004&quot; tagname0=&quot;m_ppcolschidxUNRECOGNIZED&quot; val=&quot;0&quot;/&gt;&lt;m_nBrightness val=&quot;0&quot;/&gt;&lt;/elem&gt;&lt;elem m_fUsage=&quot;5.03304613545228040000E-001&quot;&gt;&lt;m_msothmcolidx val=&quot;0&quot;/&gt;&lt;m_rgb r=&quot;bf&quot; g=&quot;f&quot; b=&quot;94&quot;/&gt;&lt;m_ppcolschidx tagver0=&quot;23004&quot; tagname0=&quot;m_ppcolschidxUNRECOGNIZED&quot; val=&quot;0&quot;/&gt;&lt;m_nBrightness val=&quot;0&quot;/&gt;&lt;/elem&gt;&lt;elem m_fUsage=&quot;4.20215284198453780000E-001&quot;&gt;&lt;m_msothmcolidx val=&quot;0&quot;/&gt;&lt;m_rgb r=&quot;f8&quot; g=&quot;b5&quot; b=&quot;3&quot;/&gt;&lt;m_ppcolschidx tagver0=&quot;23004&quot; tagname0=&quot;m_ppcolschidxUNRECOGNIZED&quot; val=&quot;0&quot;/&gt;&lt;m_nBrightness val=&quot;0&quot;/&gt;&lt;/elem&gt;&lt;elem m_fUsage=&quot;2.64090972130069380000E-001&quot;&gt;&lt;m_msothmcolidx val=&quot;0&quot;/&gt;&lt;m_rgb r=&quot;33&quot; g=&quot;33&quot; b=&quot;99&quot;/&gt;&lt;m_ppcolschidx tagver0=&quot;23004&quot; tagname0=&quot;m_ppcolschidxUNRECOGNIZED&quot; val=&quot;0&quot;/&gt;&lt;m_nBrightness val=&quot;0&quot;/&gt;&lt;/elem&gt;&lt;elem m_fUsage=&quot;2.38823637145377050000E-001&quot;&gt;&lt;m_msothmcolidx val=&quot;0&quot;/&gt;&lt;m_rgb r=&quot;6&quot; g=&quot;6b&quot; b=&quot;b0&quot;/&gt;&lt;m_ppcolschidx tagver0=&quot;23004&quot; tagname0=&quot;m_ppcolschidxUNRECOGNIZED&quot; val=&quot;0&quot;/&gt;&lt;m_nBrightness val=&quot;0&quot;/&gt;&lt;/elem&gt;&lt;elem m_fUsage=&quot;2.31902647686575340000E-001&quot;&gt;&lt;m_msothmcolidx val=&quot;0&quot;/&gt;&lt;m_rgb r=&quot;0&quot; g=&quot;ae&quot; b=&quot;1b&quot;/&gt;&lt;m_ppcolschidx tagver0=&quot;23004&quot; tagname0=&quot;m_ppcolschidxUNRECOGNIZED&quot; val=&quot;0&quot;/&gt;&lt;m_nBrightness val=&quot;0&quot;/&gt;&lt;/elem&gt;&lt;elem m_fUsage=&quot;1.50094635296999210000E-001&quot;&gt;&lt;m_msothmcolidx val=&quot;0&quot;/&gt;&lt;m_rgb r=&quot;c8&quot; g=&quot;f0&quot; b=&quot;f7&quot;/&gt;&lt;m_ppcolschidx tagver0=&quot;23004&quot; tagname0=&quot;m_ppcolschidxUNRECOGNIZED&quot; val=&quot;0&quot;/&gt;&lt;m_nBrightness val=&quot;0&quot;/&gt;&lt;/elem&gt;&lt;elem m_fUsage=&quot;3.81520424476946220000E-002&quot;&gt;&lt;m_msothmcolidx val=&quot;0&quot;/&gt;&lt;m_rgb r=&quot;f8&quot; g=&quot;bb&quot; b=&quot;5&quot;/&gt;&lt;m_ppcolschidx tagver0=&quot;23004&quot; tagname0=&quot;m_ppcolschidxUNRECOGNIZED&quot; val=&quot;0&quot;/&gt;&lt;m_nBrightness val=&quot;0&quot;/&gt;&lt;/elem&gt;&lt;elem m_fUsage=&quot;6.91348536788271260000E-003&quot;&gt;&lt;m_msothmcolidx val=&quot;0&quot;/&gt;&lt;m_rgb r=&quot;9d&quot; g=&quot;f9&quot; b=&quot;f9&quot;/&gt;&lt;m_ppcolschidx tagver0=&quot;23004&quot; tagname0=&quot;m_ppcolschidxUNRECOGNIZED&quot; val=&quot;0&quot;/&gt;&lt;m_nBrightness val=&quot;0&quot;/&gt;&lt;/elem&gt;&lt;elem m_fUsage=&quot;6.91022028069290890000E-003&quot;&gt;&lt;m_msothmcolidx val=&quot;0&quot;/&gt;&lt;m_rgb r=&quot;d9&quot; g=&quot;d&quot; b=&quot;39&quot;/&gt;&lt;m_ppcolschidx tagver0=&quot;23004&quot; tagname0=&quot;m_ppcolschidxUNRECOGNIZED&quot; val=&quot;0&quot;/&gt;&lt;m_nBrightness val=&quot;0&quot;/&gt;&lt;/elem&gt;&lt;elem m_fUsage=&quot;5.15377520732011960000E-003&quot;&gt;&lt;m_msothmcolidx val=&quot;0&quot;/&gt;&lt;m_rgb r=&quot;60&quot; g=&quot;da&quot; b=&quot;f9&quot;/&gt;&lt;m_ppcolschidx tagver0=&quot;23004&quot; tagname0=&quot;m_ppcolschidxUNRECOGNIZED&quot; val=&quot;0&quot;/&gt;&lt;m_nBrightness val=&quot;0&quot;/&gt;&lt;/elem&gt;&lt;elem m_fUsage=&quot;3.75710212613636700000E-003&quot;&gt;&lt;m_msothmcolidx val=&quot;0&quot;/&gt;&lt;m_rgb r=&quot;ca&quot; g=&quot;e1&quot; b=&quot;f4&quot;/&gt;&lt;m_ppcolschidx tagver0=&quot;23004&quot; tagname0=&quot;m_ppcolschidxUNRECOGNIZED&quot; val=&quot;0&quot;/&gt;&lt;m_nBrightness val=&quot;0&quot;/&gt;&lt;/elem&gt;&lt;elem m_fUsage=&quot;3.04325272217045730000E-003&quot;&gt;&lt;m_msothmcolidx val=&quot;0&quot;/&gt;&lt;m_rgb r=&quot;56&quot; g=&quot;9c&quot; b=&quot;54&quot;/&gt;&lt;m_ppcolschidx tagver0=&quot;23004&quot; tagname0=&quot;m_ppcolschidxUNRECOGNIZED&quot; val=&quot;0&quot;/&gt;&lt;m_nBrightness val=&quot;0&quot;/&gt;&lt;/elem&gt;&lt;elem m_fUsage=&quot;2.46503470495807070000E-003&quot;&gt;&lt;m_msothmcolidx val=&quot;0&quot;/&gt;&lt;m_rgb r=&quot;9f&quot; g=&quot;b3&quot; b=&quot;f7&quot;/&gt;&lt;m_ppcolschidx tagver0=&quot;23004&quot; tagname0=&quot;m_ppcolschidxUNRECOGNIZED&quot; val=&quot;0&quot;/&gt;&lt;m_nBrightness val=&quot;0&quot;/&gt;&lt;/elem&gt;&lt;elem m_fUsage=&quot;1.97728140533273310000E-003&quot;&gt;&lt;m_msothmcolidx val=&quot;0&quot;/&gt;&lt;m_rgb r=&quot;ff&quot; g=&quot;11&quot; b=&quot;11&quot;/&gt;&lt;m_ppcolschidx tagver0=&quot;23004&quot; tagname0=&quot;m_ppcolschidxUNRECOGNIZED&quot; val=&quot;0&quot;/&gt;&lt;m_nBrightness val=&quot;0&quot;/&gt;&lt;/elem&gt;&lt;elem m_fUsage=&quot;1.06111661199647390000E-003&quot;&gt;&lt;m_msothmcolidx val=&quot;0&quot;/&gt;&lt;m_rgb r=&quot;1f&quot; g=&quot;10&quot; b=&quot;70&quot;/&gt;&lt;m_ppcolschidx tagver0=&quot;23004&quot; tagname0=&quot;m_ppcolschidxUNRECOGNIZED&quot; val=&quot;0&quot;/&gt;&lt;m_nBrightness val=&quot;0&quot;/&gt;&lt;/elem&gt;&lt;elem m_fUsage=&quot;1.43341119796678340000E-004&quot;&gt;&lt;m_msothmcolidx val=&quot;0&quot;/&gt;&lt;m_rgb r=&quot;f8&quot; g=&quot;ab&quot; b=&quot;cd&quot;/&gt;&lt;m_ppcolschidx tagver0=&quot;23004&quot; tagname0=&quot;m_ppcolschidxUNRECOGNIZED&quot; val=&quot;0&quot;/&gt;&lt;m_nBrightness val=&quot;0&quot;/&gt;&lt;/elem&gt;&lt;elem m_fUsage=&quot;1.29007007817010510000E-004&quot;&gt;&lt;m_msothmcolidx val=&quot;0&quot;/&gt;&lt;m_rgb r=&quot;fb&quot; g=&quot;b7&quot; b=&quot;c6&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r4zC7odAUePai5ZNm3p4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r4zC7odAUePai5ZNm3p4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tVFAgcKRcGYcJcdo01kh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tVFAgcKRcGYcJcdo01kh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r4zC7odAUePai5ZNm3p4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4yDaxWsjYUik.UgCnVSYE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4yDaxWsjYUik.UgCnVSYE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4yDaxWsjYUik.UgCnVSYE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4yDaxWsjYUik.UgCnVSYE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4yDaxWsjYUik.UgCnVSY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6ii3LejYpUe4JBDkjFqtp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4XnsDjvkEuuq1KQib2IF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P4o.NEx_kC_4W_MnoRvq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6lPMSAyKkqqjTyWFEMVZ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OPoGTaQ_kma8HcDUqrLj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x9ogbEXX4kms_6MbtV0pb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8CHjXJAs0kmhuunmm4dOK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smJuXGn70.7h63adnTtA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TEiXqGT.H0WvZNPfbomr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3oERJCGcZkm3OCm4963C8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7.Ezrzo02Eug5qwfHnvVI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CKO2G8W2kiL7X2JSWQE8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TmNA3T6U4EGET2oxCA9yT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eRWAw.KfkWGD6BV__uR.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LeBHElVv0KvA57TFZV7g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75ThblAvek6Dmi2L5G6kq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1YBgn3fCaUO7sHEMsl47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qEFwLQCZUqaem862EDkq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OUuYUWWmEuMAHihqUZf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wUo06r4H2kWfpY2JOHe8A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TmxsUddZB0WvBLmxI1LC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gSWcgPbxE.FmfaikkB17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2UPvPt1wkKyCxzGEmzpy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2Eg7wjP3P0G8Vbvhl2zmM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xtU7_WnhUyX38VpcHF.Q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lze1nRfTvUe.UlhM2OR9b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cROBD2IvOkSPvL7IluJeI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3uWcg96n90.BwSu.ZBXdS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Pm.AzwmkUCqwF8mC3JR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6ZVK54K4U.glP3sRL60v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2WOsf6ZSLUCokUhRivgGR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IFhXrf8mgECZk4m9Iim_F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XgMp5T19G0G_n_1B31Y8q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bn53EVQ1Uq8y2XGcZdyR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bntEkEQopkGsL9WDDvw9Y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8xntf769V0Ce_yqutqKE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8B7GvISvUyT.YUKOVUcD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kV5OgeeQU6AO4iYWkfW6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q3mykHRGGUuYjatZp91Iq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jLhlLwv270CTWHsTF2ZnJ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9n1fbhRxdEKegHGD9on5o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59MJUQgMwEWbZYpjouu18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iEYrNIUEkeoMqGjqP2VM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MfFNZoaUk0GjTWD_DAkfA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tqfbACAUki_.H4Tyn0D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Dtt7owwI502irjBT66qlR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dvz8nzKukEShQnaAV1lz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wSX_assIkKM4E0_pQc3Z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50nNmEBuHUm0OXysPl9hc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kd1CM388DU.HSTS_vmt6z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2KMlYTRNEkukvIkt5kbsn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bxQGsNXuQkCW3ulI5Enkv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q4AkSn9PU.Nz2HAMc30I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3ylyQdMR80mb0BIdB4wca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ijhZScsGPkSp8GGAgfLOD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hbDTxpahEOd0NR7A0QWq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j_itcuheE6PjLjdOMNnw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EUnpZYLME6FhPSvxjSct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72rIogWjTU2Tg1s_Y9zvB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wQpAPqTQPkKsdxb7kUW9l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F.BttYrK9kylS60SYwNl6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BuVyXFl7nUCd3nueMsv9Z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TAPCToqw4U2Jnha5NHmQe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eoHqzj0iBEOFvRyDpfNHh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f4wwEWg70KAu9HddhKRG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5y5A8dDhwE.SvrLKk75lh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wYH94QZlZkGuKtxFDkMw7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7edyeX6zLUi7cUCfI9_r8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Jyu8Vyn7kiG8S3f7DZhN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xGBQ1C1vkqapIgISa_iX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MpHqFe_D30q_K9M2xsH0g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ADJvNJ15U.U8Ra2Q7av3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issK8lcvpUGPG7TtEPEtG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xF3g9Gm.R0.fbd1G0m.IS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_QqDZSIGmU2wDpcSY5Sj4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lCCIRSrDUeAdbERH9HbM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3Z2ihmCy.kevaZXh_66w6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Px1R8frDUy0NVroENsgo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DmWMTQOA0CeBirrqLpwa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eaHMgHMVlk.C_B_.YLDdg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Dyz9C9zVj0GkSvDLxa7Km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E9OaT_s_mEmzVkCCC0t_j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y9AvS6YxEGKz6qEOLbW4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5auqynJ7UaHXcBzOrRHJ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Oa9i67wW0UKK0gHxKnlN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QufCQoaEKEKikU.g74sA9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Kx1rUBMLHUiZdP8GDAIS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cFqxmaBJ7kWUT.AiJ08MY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l5ihowyXUUmx8ycjlyZCw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EWDFtTprSEK6m4TNz9SW6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_xCtUGYQfke.PkEjFJgWh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hGLujCtNk.aGKba0eQvE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OJ2UJVa68UOML8D0ygSnS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Iu2boeYNUqIq7qWoIx3x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9H5AbfOSAEWANsFCgy.O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Eun4eZ2c0y78v3HNzK5T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CqZ1PDFXWUODv8uyRaNeu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oyTOxomOKEuc7DmnSj2H9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lB6USjZxkunUzvxwJyCP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v0SHEyrY8kajUpCB7SXyh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ArCsbDj_k2NNWZcOT9BF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D8wzMAKuTUOIV3TjbjixF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D8KFCTLUMk.QAK6Q5Qhrd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t.j5IP_bBUSBJ70vGKKY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zE06aVumrUiOrFqmcBbyv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g2y_kzNG02kBWTXQoyb9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Wln74e8xUyNLuK5kmTFz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CMcoXCuZXUuZzZYAhJahX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JPjp1KtzZEqeWzj16YP4.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ZRxtO8wPG0aOSeN.zDvjY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yeUrKZSw70efIiiSnAPFZ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sjdZQQK6SUOZduvkyX3U2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G26gbXyHT0K9NjqNwdNZj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_27Wi3A1Q0GAcPAsh46x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eIFJ62w8IUmnzHDmUj8M2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_2rcY_W9sEaFSTn61uXZR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_NPlYzOVXEiAJXURKEKHu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Unmk6HJW0K4xzpAtgE70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FvexDhtpkkubm.a4jZwL8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JfVNmKFrEKqZGxCUm9S0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9LbPKkWqxkOezQXAW4P5U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oY2s0BeaxEGA5wnydunom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tqQ9IVBydkmEj1BnlbSB.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tgpwDUmVn0.rWBNKYWBq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RFOPzpxS3k61fCPxeezc_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dKQV8qJP0aZHOpgI62OL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TfUmhjvAsUOTo06XqgfYs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Y7YUY7vxzEqng6hByNSGz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X9LwuXytbkmI3UUVMZ487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MYCzEURCj0KkkjaFbBga3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SHrotVadOUCYePrClo.pY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QgDNpyw8hk6ouvDYIP4sL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GsjmneAA.EitV7LCEp.Qh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r8Joh2qtU0mfY44cWf_M2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9hGXbiMhAkGo6cGGdxzK4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5bY1BUqUpkmfy6s0DDa9n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_fT2X05YkWaWr5qP0_P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aU55hHpF10W5bgtpHw940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oB7ygbOhLkWFy8z6Buzxe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l04votWIEu.oMYpH8Q1F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68lU9kA90GeDiDD7.h87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0frDMrwb_0COZH.KdLvVB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t0.qlRFPT064ulFpvLyCs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drvuBEZmT0avWIy.2L672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deugff8n1UWEm3b5r4KbJ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pMLzqTVvEKwSrZCQ0ZA_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v3SbmExVFkGrBcMSPciNk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BgsitgL90KEHpYNz1eYA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Z8RTi1TNhUmQojq7sOwA6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Nz7dKAkI0iu1oIUgW8k5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4ZP0XKV7g0CZ2jV5wt.xC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YhACw_MsWU.xM.yGvPt0b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V2ouq681JEyTrFcL8Hypb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cyYNr53ndkWDixxFh3vZ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gIMJi4W7k2oX9o7bhNHF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MoU7it4kgEyUKr1FsY5f5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W.faClGmGUWH0NjyUbAgI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0iKqNFNS0GLqG96eghLr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_m_g1vn.l0qjuFw7BtY.u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5gxzWVDgsUCQoh9ouf1wB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N6uI42OXpEasfqN7siXw1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K61vOVbv5UmWr4rh1X3p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oBRPuMWxV067NzMIlJdgq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keaqKclgsEeJO0_G1LlP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lhWwXnFZoUqUISUjuupZi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EjpdHoe7_U26Uum49CbRX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F.X3NsMGSEeyrGsj64l5d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uLzs5GyAQtu7IGaQdfMTy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32PDmMH1SZuxpQICV11H5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MP6gs2NS8KQTK_VgbPO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zaM5OBqTbuwzR.RLXFSx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0SB7qc3RQ9WF_kB.GqvAC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mmQPaUW_Q3K144iGoWe.L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Wxfhk0RKixjMPPa_9IA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FfDOc5gRNKHdJFJHFHkS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g8dKjFZReKkGCVsbf5dn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CjQKWc1FR7KHMHf5KRlmk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4dgaBZ6JS0KBMBkDPLKhl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Lzs5GyAQtu7IGaQdfMTy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32PDmMH1SZuxpQICV11H5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MP6gs2NS8KQTK_VgbPOQ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kzaM5OBqTbuwzR.RLXFSx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o.Wxfhk0RKixjMPPa_9I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KFfDOc5gRNKHdJFJHFHkS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5g8dKjFZReKkGCVsbf5dn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mmQPaUW_Q3K144iGoWe.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SB7qc3RQ9WF_kB.GqvAC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CjQKWc1FR7KHMHf5KRlmk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4dgaBZ6JS0KBMBkDPLKhl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7SR_ssgfyU6kvae3N1JdD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7SR_ssgfyU6kvae3N1JdD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Ytm_RWQRSUeJ8HllwPaOW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t.j5IP_bBUSBJ70vGKKYV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2XR5k3g4kCEAJpRSG9bl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azTGJgn4YkKfoFpOzcbtl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6.fplSfi0St1gR._4v5b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CFKbR4o5PUOG.WhWfoJTt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oulFaLDk9EqYAY5J.Y0vY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4IxQDBO8IUqsgGlZfYfMj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EjyY6J7.LEOqOrqf1W6Oo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4drG9Mq3ESESPmpN3_Qp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quk3Xf.mF0.86cP.2E_Ao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eSGNPvJq40ykHq2IR8srp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kbxFDKrjGEqaqB3TN3AT2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d2xoMIPKm0GBBXpka8vSn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z8m0SfGhkaNsqGqaMhmS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lHVgbY2xDEGWOMjpn59Rb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LtYJD3xdhUKEqh4lsRvsI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thNz9mhSgUCzWi6YvScbi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vdnPU8vACUKNM9ABfgMM4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AeFbUkB2W0SNwnoT6PgH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NPEcUoxg50yw1C7M4QvHy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Cw3nuvL5XE64YuvFa0HLd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ye6zk2rNz0.ryEqprBbwY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fKudzJV3E0q12KagSfSA8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vvgv4irHkKcWfOjCt2Ow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Sr4_6XptU2RN7_e_l__W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mKSbwMQOQkaaYvev20w7L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jkbUfd5e_Um4yGZfdyKGv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icX1DPWnGU2ez2ztRzoFy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2qtsJjoeSEK89A07kNa6S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Np1osTx10S9AW.QCNwHF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OW7Aijya0ygoqyuPP7Oh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z7mktMDZFkS4VpBAxnZFr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UwaBWbRr0ifecsX2_nXL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QEtXl9HLykiV29Qn3asnK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tM4pk0Y0mUi1wtEcNsGKv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gEmVqMznEC3N8iWSWMf.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RMU7MU9ftkimKEv2njrrO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vQ9Q8CxH40CpS3DpcmZv0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IYFzxhZLaEGEatVbTBrJ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L7eLhlUVKUCDukRpryK1y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tbNE1J9p_0aOFLFfvqFTr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TcrgN.8gUkaxOmXxB1zYw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wmDHdmeTK0y0JB85ikg0a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0CZorhCZp0SvTKHBLzJrg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TLsGEJHd.EyTGWUBmFk1k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0d3GPwgNy0KTJKMpzu1O.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wy8yGTIZR0uO0jGyE9Es7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CNim6aS0UEirEORr4N2xN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mqWhq7FyPUWpvtgU4kITP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kgYdjVzyJ0KlzVUwJSP5C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JiA0KZq7gEqkJf05smjEB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SBVOH1WikmbBRPOiKhl2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wvffpF_LPkOwKavHM4EQQ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1YB.Nfk1ckWg4OOHAJ_Wx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YBg7jyTB9USBFQZN.OUoj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wSdLNdbLUU26gyUiZj6ru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LDyCUxo4J0Og1w3EzUV5W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jUmalFNICEu8AuOBBzENt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WDCpgb2h.UeOSrq9xyIw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nxkOCzQ9WUuai3XqPrG7K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IuHZ3flJJkmPKMUl3FsdC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wi3Rh2p1cEWEm4B3oeltQ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amtG2_7A10WEgntaUvGZ5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4iao0CiZTrK.S.MUTfacx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9mbtMq4.SnCxnnzKFdbJE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WxbmsYYOSiyXX55Tg.yaO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4AEPuWuwRVS5kb6He3eEg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bdJRCNBPQGa_wJ81E9mVH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1ESZngrNQGasnZgqO1fAf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vVF__L5RXaKk0H89MS8p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bislCBWSSvm8POFF9413M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AHAhRgpMTLSw2Dh.iJvWI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N2moLlQQRNWLrdElheiuE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OuJLxvJkSZGA0NrNxUwYB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KXpruqJQ1.fqU0PGfzHp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UyXgSlfmRGusJsVVp3guq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1GIWtyd0Saiavvw8YWi1v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mhuKofMeR6646vKHxsLI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Yj_rW0mkSKC2TP3B7zm7x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q0n_872hTJe_mVd3EKhF4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TKegjGKRvOShhpjVbwmP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IpUf2RgtQM6WggFXuagoD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ZWI0EfbCS_qEBbESuqrgn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kpe8maY2QVGgxW.wWDT_c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7_jf.l7YS5aDCcHwbMUxh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z2ROa4BCQoWEqvLsT1B6L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33MasRmPQte.pCiRGiaiV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sfkd49X_RoafAFFf2_wb4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A9FMos4WRMSQbQR7vjUhX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B3cQfUcNQA.cCronHfFc.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2g3y64xYTjyHfI2bZnQZn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HjiO5vZR7uKJiHdEbUsK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mLmpkbqMTfezkTz3.312P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x25fHBAlRkS4yD4lPfF5.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E6nwmCzuReWWHdGNZ0cfz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uFrcsjUFQ2.w8CBRmC6T2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Dqu58bOnSOKm9do7OMjoN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R3X3PZEHReKygZRNVlT9l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Oau7GRBWS1S5qafKerPlt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9LJzH6taSVyVMyoIG4jxt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ADZnOo8wSsS.aInWjuUHF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fw1FlFxwTnW5VvphsROUB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GYJ2XAaDRUOqk.tb67kwt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4nYFyEz.RruUySLvSyR.2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iQmW1gMCR.2W9La8PsC4b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ErnlbkUoQC2AhMXdFRWgP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nm.u9U4EQzKQdV4F3wHCq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IR1lzYM2To6sOEWyyRqtx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M3jYTF6RTD.Rv.AFNMTzb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vuSOeQ82QYupb_TYQ60h6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Q4Bj_7jGRM.4arLxFvwVZ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yWKjRVB2SOGaXeYDN88uW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as1j3SHSQKh0hdetTB5Q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547KcTYyR7CU0hZ1zhCO2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2rjrIGehSc6XmgpxXQCPV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ygEDkpi1RDm_sjzJCuthC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AXvUTeGBT4uLpxyWiM8gM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xHo9HRQ7WwD4a8w1QvD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lR6WSn_ATnyYstCeSUGv9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pt8k.ylGR1yLPuFgLjHD1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2kxsZu3QOSVsZpFMjsKx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5iXsi.TQRIednVdoPUxNk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sWCemvXWSgm9EDsZBSgD6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WM5l7Z.0SD.mmbLegppc2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RUHK5h8eSM.B9aKido0t6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o9_YN16aTrOsvMojKB8In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KS5hXfwyTzqIjnq9y6xD4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XpWxCJTJGECWHcKeJOcBe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XpWxCJTJGECWHcKeJOcBe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x6Ce9IomUOYTnV6mqU7B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GeXgmFQCzU6GXN3o6vV3l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4J9UmXovykWatitIwX2dg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ZCnIpoTZgkmz0gWY3C1j5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KhwzKboh30qj.cZLjppkR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vv9Fo_uU.E6G2LvM1HpYx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x8ELx.KVYUyZAE882W9Ze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cRjkEXenREG9.yIzJ02cL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W3v9_UHtwkSUq9.AT_3.x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lM1uYInGxECEJN25fyGmQ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VFFI0vKzcUyCws59_iMYg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5XFAzMDecke1oNCXBL5ke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_wnEPKFHmkGLioYxcWl_K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_j7cQH7ZMUqgCfiyrLgqn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00VOrfbhjUS3G54f5hFA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fnokYrgXHEebZSG6yhLHW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OL5UxfWLg02y6fJAdDKCt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5UNXk6vsKk.Gm3vzXXN8n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O_j2XM6SxUGJQ1j4GTeJ2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xVIBS_dGOkuVMjjxsPWOQ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nxG0X40QSpaYPjonYZTo7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4CHcUJBsRdWEm..U_Hh_V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163_Y7pRREGpKVM3weadS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xon2fQ9kTsGFcCC97fgFA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oJnS76Jkk0ecvdlbpnkhA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xB2J7rFeKEKAsyzT7N_DO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oyLAcXmRn0WXavAYAdVAt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c.hcHXfwi06zhW4fksf2K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ncd5KYke.UqhGV1QrEmxu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e.zj8WLVj06tpBOSVSVl1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qPQYvxyN0ibBUlu8eJZx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lfQBGiIHpEmSldXKrNMV.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RP3b_mXXL0Og44yHj_dHQ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jZ6yLjklTkmvfAX6p6M6u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luZ01V5iXk67dDCsN5QY6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KjJd0fbYTU6exI6qHH7Xn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wpPpfYWlIkCPgAIlmdZjx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3e_ioEKc6E2hyFTyYDn8T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qi.nteoKkm1KI8iQCDnL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5sOTm960zk2Rod9dS3Doj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N9Du93pdKUupHmms_wLTP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x17QpADjEuYGhIOmiVq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oCkk78X2FESQXQST6eQGJ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0XYycEVzR0i3.8K9nmGJO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DgOZGS7NR5C4UhKLfsIe2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beDpQCpqR5Oyeo2kbUSK0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XpWxCJTJGECWHcKeJOcBe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i._9GlvQYkyWhl9VjSGaH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TdznO60id0a6DVbA68Pr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8zNbuYNiPkCY6CsLO8a4M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dZAK6x0kKEKd_3hAZSF2.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YGOC8SgdYkOz_X34A7.ez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gInMKZ9PCEufYnqKA0WMg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KMjpej.HOEiVVVz.DnsE5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YpzGvre3dUOMYYTYlpVkW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j3fSOVuQpkGz0h6xgoZnC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8FCAsQa16Uq.VK6T05O5A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wIsgPNGUl0GPIh72.xm.z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6fIEfNI4ZkCf9yRAjeVL2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LW4QDFUaMkyfM.n4Pe.7c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7artOV8xekOZ3F2T8T.a1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i._9GlvQYkyWhl9VjSGaH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WKQ4BLH2R.GzK0szqrZPZ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qqMTrh1ZSeGPgJ5Uy27Qr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CvNWMOPkRs6qzLxDFzeBM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hrUjJS5RdycHVkIcj7gy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6xKdtHBSR8G_YaqUs8gXB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IzQQJQ9bSSeh4NamZ45Ff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65S_EgoQb6YIwKTAPMw1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wFvlRRCWTt6xqOvIHtooX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gZc1.vEMQC.U0uqDu9Bom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MI7JI0HQzeBGH_sVCvO3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3PJhh.BtRHynB1dG2DKwo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XpN7mCJlQyOosJqI8bBFe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QEu.1fWWTd.6uBTnAsTMK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1D0ZInXSsWbAw0lLQFeA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79ZyV7UJSuGNYcu8YbQu.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Gga74hQNQimXqg7RwetMf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hoW66gHTLC6AuyOOHC.7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r7TgOql8TXqk_FBGoPL6p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5kA8GLUHSHSq1D6ns8Fip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2h41BC_2QxWCJC3.D2S9z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Ii3Z5hrtSlqGjni4.q5o3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ol6DOgcbTnWT.mDiqX6tq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cb8h7qEcQhOOZqSuAGQqu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bOgzrjIsTAGnUWtFzRcXl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1QAfvdhtRWSZoy5DCRoli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Lc..YdKCT0anB_KqrHka5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EhryMPtdSt.c_dQVrN51C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X8VzbdrrQGSUCMegpSa2Z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epnF0NrFSYqUxWcTxUR6A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Qd0cck2vQdaYorCD0lqWg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YxNvrAj0ReO06yt75.C.0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LUXod7gqSDGmlu1.RERJ7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_kmBiBUbRwybIPNplQIW2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uDV2b.rzQOW038gkV3JMg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STeYX.KcTdyZ9g8sKCVUB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KIdY87hFRiq9IHilZxOFw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CmC61wiYSy.lDdPz6OJjl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3PJhh.BtRHynB1dG2DKwo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3PJhh.BtRHynB1dG2DKwo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P35xOyRlS7m9sI_ZJMttt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M_P6VjIa7EuIH1EIQg6eA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IVqhD66IT8eldbJJHTRGg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P35xOyRlS7m9sI_ZJMttt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E94ZGjORS_qsBLkCUiL1F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RuIbnx_nSfOWrTmmD6r.a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fSXNMIWRRcON_Bigbv69t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W209AGVFRRqbNZDxZ6bM4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g0QjTpr1QuWSXjQPkGzxI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th5yC4fBSrafura4JPY2M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1rdisHpQ2WJleRsp0mhw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4fQdYKpTnC4G5wyDvu1L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8fmiFbCYRgisvZ1l4qUC2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xohYJ21GQ8.oPC3ghe4xf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cBuPGcunS6a6OHrP3Pbkp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2Uqfd0ohRgaW.2d3SihJO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0ncs6QwjRf6flYBRd2bzc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Ou3Idd7uSryNSON6sP7OW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b.asXevDTHGBAuxVyIogv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jWBz6dcDQt.BSB840oqgp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th5yC4fBSrafura4JPY2M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xohYJ21GQ8.oPC3ghe4xf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b.asXevDTHGBAuxVyIogv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E94ZGjORS_qsBLkCUiL1F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IVqhD66IT8eldbJJHTRG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9wO2cjXRwmNvOert87P9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PlKCmtkwEiuH_FIj.KDo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_CoAKGmKkacAf.0f2Nl8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oGxni4XmU6EVJc6A_Zr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WWP2HnTT0Waodqb3CkI1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_88m0OXt0mt27Bk3vgmA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txmLPCizEOvmRdMu_R9a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0fMppBz3Uy.NkVTTq.LB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nOiNJ.jOUW7U05JB9V45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7GOVtyjEiCyo.r.qew4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Ii5Xi_vMqE6YHL7o5kxID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2ssuMVFZ0SIFPBgX7zZh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UXOukTAi0CiV8ryzLcxZ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YQbZJrmXkyniMsEbFmo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9xgIS3cME.AWh8XpMaaD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wrvVgC9WUi3FWOdwYyPy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yGbpzTkgkOsPMmdTzQE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TFo0LMOFUSoluFL1mQ_G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y8TexRwTEymr7jOzSWxM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bpX.2yuAdEiqZlDUG_a_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FEaEfYoX0SkV0gYNsLNK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cYqu97zc0m9N_isM5Qva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NaCq9qenTU2IwSbV1ZBd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WznQdWdGEWNsBY9.Gg5u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2zVUUSMMECm0I_HYNZJ5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0p1So7MkUKR5ti5FBd2G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dtVFAgcKRcGYcJcdo01kh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lboHTuzTUa2v9YPDt8y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4yDaxWsjYUik.UgCnVSYE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kZ1tgVgi_UisKscrAFT0y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W6u5vv23.UmD2YuUCUpwM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u31h_VRydE6f.V3aJHsMkA"/>
</p:tagLst>
</file>

<file path=ppt/theme/theme1.xml><?xml version="1.0" encoding="utf-8"?>
<a:theme xmlns:a="http://schemas.openxmlformats.org/drawingml/2006/main" name="CPC Template">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solidFill>
            <a:schemeClr val="tx1">
              <a:lumMod val="50000"/>
              <a:lumOff val="50000"/>
            </a:schemeClr>
          </a:solidFill>
        </a:ln>
      </a:spPr>
      <a:bodyPr anchor="ctr"/>
      <a:lstStyle>
        <a:defPPr algn="ctr">
          <a:defRPr dirty="0">
            <a:solidFill>
              <a:schemeClr val="bg1"/>
            </a:solidFill>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PC Template">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dirty="0" smtClean="0">
            <a:latin typeface="+mj-lt"/>
          </a:defRPr>
        </a:defPPr>
      </a:lstStyle>
    </a:tx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CPC Template</Template>
  <TotalTime>23924</TotalTime>
  <Pages>8</Pages>
  <Words>6081</Words>
  <Application>Microsoft Office PowerPoint</Application>
  <PresentationFormat>Özel</PresentationFormat>
  <Paragraphs>1752</Paragraphs>
  <Slides>49</Slides>
  <Notes>9</Notes>
  <HiddenSlides>0</HiddenSlides>
  <MMClips>0</MMClips>
  <ScaleCrop>false</ScaleCrop>
  <HeadingPairs>
    <vt:vector size="6" baseType="variant">
      <vt:variant>
        <vt:lpstr>Tema</vt:lpstr>
      </vt:variant>
      <vt:variant>
        <vt:i4>14</vt:i4>
      </vt:variant>
      <vt:variant>
        <vt:lpstr>Katıştırılmış OLE Hizmet Programları</vt:lpstr>
      </vt:variant>
      <vt:variant>
        <vt:i4>5</vt:i4>
      </vt:variant>
      <vt:variant>
        <vt:lpstr>Slayt Başlıkları</vt:lpstr>
      </vt:variant>
      <vt:variant>
        <vt:i4>49</vt:i4>
      </vt:variant>
    </vt:vector>
  </HeadingPairs>
  <TitlesOfParts>
    <vt:vector size="68" baseType="lpstr">
      <vt:lpstr>CPC Template</vt:lpstr>
      <vt:lpstr>Default Design</vt:lpstr>
      <vt:lpstr>1_CPC Template</vt:lpstr>
      <vt:lpstr>1_Default Design</vt:lpstr>
      <vt:lpstr>2_Default Design</vt:lpstr>
      <vt:lpstr>3_Default Design</vt:lpstr>
      <vt:lpstr>4_Default Design</vt:lpstr>
      <vt:lpstr>5_Default Design</vt:lpstr>
      <vt:lpstr>OSA</vt:lpstr>
      <vt:lpstr>2_OSA</vt:lpstr>
      <vt:lpstr>1_OSA</vt:lpstr>
      <vt:lpstr>3_OSA</vt:lpstr>
      <vt:lpstr>6_Default Design</vt:lpstr>
      <vt:lpstr>4_OSA</vt:lpstr>
      <vt:lpstr>think-cell Slide</vt:lpstr>
      <vt:lpstr>Acrobat Document</vt:lpstr>
      <vt:lpstr>Çizelge</vt:lpstr>
      <vt:lpstr>Microsoft Excel Grafiği</vt:lpstr>
      <vt:lpstr>Grafik</vt:lpstr>
      <vt:lpstr>Mardin’in İktisadî Görünümü</vt:lpstr>
      <vt:lpstr>İçindekiler</vt:lpstr>
      <vt:lpstr>* Giriş</vt:lpstr>
      <vt:lpstr>Mardin’in bazı avantajları / dezavantajları</vt:lpstr>
      <vt:lpstr>1) Mardin’in yaşanabilirlik endeksindeki durumu, nüfus ve göç bilgileri </vt:lpstr>
      <vt:lpstr>Mardin, Türkiye’de sosyoekonomik gelişmişlik ve yaşanabilirlik sıralamalarında alt sıralarda yer alıyor.</vt:lpstr>
      <vt:lpstr>Mardin, Dicle Bölgesi’nde yabancı göçmen sayıları itibariyle ön planda yer almakta.</vt:lpstr>
      <vt:lpstr>Mardin, Türkiye geneline göre düşük eğitimli bir nüfusa sahip.</vt:lpstr>
      <vt:lpstr>Mardin İli/İlçelerinin Nüfusu (2018)</vt:lpstr>
      <vt:lpstr>2) Mardin’in makro ekonomik yapısı</vt:lpstr>
      <vt:lpstr>Dicle (TRC3) Bölgesi (Mardin, Batman, Siirt, Şırnak) Türkiye ortalamasından daha düşük bir gelir düzeyine sahip. Bölgede tarımın ve hizmetlerin katma değerdeki payı ise Türkiye ortalamasının üzerinde.</vt:lpstr>
      <vt:lpstr>Mardin, istihdamda Türkiye ortalamasına kıyasla olumsuz bir görünümde. Mardin, Türkiye’de işsizlik oranı en yüksek ikinci şehir.</vt:lpstr>
      <vt:lpstr>Dicle Bölgesi (TRC3: Mardin, Batman, Siirt, Şırnak) işsizlik oranı, Türkiye ortalamasından iki buçuk kat civarında fazla.</vt:lpstr>
      <vt:lpstr>Mardin’de kayıtlı çalışan sayısı bakımından öne çıkan sektör, Bina İnşaatıdır.</vt:lpstr>
      <vt:lpstr>Mardin’deki ziraî, sınaî ve ticarî firmalar Merkez (Artuklu), Kızıltepe, Nusaybin ve Midyat ilçelerinde yoğunlaşmış. </vt:lpstr>
      <vt:lpstr>Mardin, Dicle (TRC3) Bölgesi’nde en fazla Batman’a mal/hizmet satmakta. En fazla mal/hizmet alımını da yine Batman’dan yapmakta.</vt:lpstr>
      <vt:lpstr>PowerPoint Sunusu</vt:lpstr>
      <vt:lpstr>Mardin, 2010-18 arasında net dış ticaret fazlası verdi.</vt:lpstr>
      <vt:lpstr>Mardin’in en çok ihracat yaptığı ülkeler Irak, Suriye ve İran. İhracatında ilk sırayı Değirmencilik ürünleri, malt, nişasta, inülin, buğday gluteni sektörü alıyor.</vt:lpstr>
      <vt:lpstr> </vt:lpstr>
      <vt:lpstr>3) Mardin’in sınaî yapısı</vt:lpstr>
      <vt:lpstr>Mardin sanayii; gıda, inşaat ve tekstil sektörlerinde uzmanlaşıyor.</vt:lpstr>
      <vt:lpstr>Mardin sanayiinde en fazla işletme gıda, metalik olmayan mineral ürün ve kauçuk-plastik ürün sektörlerinde.</vt:lpstr>
      <vt:lpstr>PowerPoint Sunusu</vt:lpstr>
      <vt:lpstr>Altıncı Teşvik Bölgesi’nde yer alan Mardin’in yatırım teşviklerinden en fazla faydalanan sektörü imalât. </vt:lpstr>
      <vt:lpstr>Mardin’de İSO İlk 1000 Şirket sıralamasında yer alan tek firma Mardin Çimento.</vt:lpstr>
      <vt:lpstr>4) Mardin’in finansal yapısı</vt:lpstr>
      <vt:lpstr>Mardin’deki girişimlerin aktif ve net satış meblağları Türkiye genelinin epey altında.</vt:lpstr>
      <vt:lpstr>Mardin’de krediler daha ziyade «toptan ticaret ve komisyonculuk» ile «ziraat ve balıkçılık» sektörlerinde kullanılıyor. </vt:lpstr>
      <vt:lpstr>Mardin’de mevduat, genel olarak yerli para birimi cinsinden tutulmakta. </vt:lpstr>
      <vt:lpstr>Mardin’de protestolu senet ve karşılıksız çek sayıları nispeten düşük seviyelerde.</vt:lpstr>
      <vt:lpstr>Mardin’de protestolu senet ve karşılıksız çek sayıları nispeten düşük seviyelerde olmakla beraber protestolu senet tutarında 31. karşılıksız çek tutarında ise 19.sırada yer almakta.</vt:lpstr>
      <vt:lpstr>5) Mardin’de tarım ve hayvancılık</vt:lpstr>
      <vt:lpstr>Mardin, tarımsal üretim açısından Dicle Bölgesi’nin en yüksek potansiyeline sahip şehri.</vt:lpstr>
      <vt:lpstr>Mardin’in sahip olduğu tarımsal çeşitlilik ve birikim, şehir ve bölge ekonomisine önemli katkı sağlamakta.</vt:lpstr>
      <vt:lpstr>6) Mardin’de turizm</vt:lpstr>
      <vt:lpstr>PowerPoint Sunusu</vt:lpstr>
      <vt:lpstr>PowerPoint Sunusu</vt:lpstr>
      <vt:lpstr>PowerPoint Sunusu</vt:lpstr>
      <vt:lpstr>Mardin, adeta bir müze kent konumundadır. Bu yapısıyla UNESCO Dünya Miras Listesi’ne teklif edilmektedir.</vt:lpstr>
      <vt:lpstr>7) Mardin’de eğitim</vt:lpstr>
      <vt:lpstr>Mardin Artuklu (MAÜ), 2008’de kurulan genç bir üniversite olmasına rağmen istikrarlı biçimde gelişimini sürdürüyor.</vt:lpstr>
      <vt:lpstr>MAÜ, şehriyle paralel biçimde çok kültürlü bir yapıya sahip. Nitekim, öğrencilerin %10’u farklı milletlerden.</vt:lpstr>
      <vt:lpstr>MAÜ mezunları, akademya ve kamu yanında ağırlıklı olarak özel sektör üzerinden bölgesel kalkınma hedefine yönelik istihdam imkânlarına yoğunlaşmakta.</vt:lpstr>
      <vt:lpstr>Mardin’de eğitim durumunda kadın-erkek oranları, Türkiye oranlarına yakın.</vt:lpstr>
      <vt:lpstr>8) Mardin’de sağlık</vt:lpstr>
      <vt:lpstr>Mardin, genel olarak hem hastane-yatak hem de sağlık personeli sayısı açısından Türkiye’de %1’in altında.</vt:lpstr>
      <vt:lpstr>* Faydalanılan Kaynaklar - a</vt:lpstr>
      <vt:lpstr> * Faydalanılan Kaynaklar - b</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mh270</dc:creator>
  <cp:lastModifiedBy>m.behzat ekinci</cp:lastModifiedBy>
  <cp:revision>1111</cp:revision>
  <cp:lastPrinted>2019-05-15T11:52:32Z</cp:lastPrinted>
  <dcterms:created xsi:type="dcterms:W3CDTF">2009-08-31T08:03:34Z</dcterms:created>
  <dcterms:modified xsi:type="dcterms:W3CDTF">2019-06-27T08:12:10Z</dcterms:modified>
</cp:coreProperties>
</file>