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4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5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6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  <p:sldMasterId id="2147483801" r:id="rId2"/>
    <p:sldMasterId id="2147484046" r:id="rId3"/>
    <p:sldMasterId id="2147484065" r:id="rId4"/>
    <p:sldMasterId id="2147484085" r:id="rId5"/>
    <p:sldMasterId id="2147484105" r:id="rId6"/>
    <p:sldMasterId id="2147484124" r:id="rId7"/>
  </p:sldMasterIdLst>
  <p:notesMasterIdLst>
    <p:notesMasterId r:id="rId35"/>
  </p:notesMasterIdLst>
  <p:handoutMasterIdLst>
    <p:handoutMasterId r:id="rId36"/>
  </p:handoutMasterIdLst>
  <p:sldIdLst>
    <p:sldId id="560" r:id="rId8"/>
    <p:sldId id="737" r:id="rId9"/>
    <p:sldId id="736" r:id="rId10"/>
    <p:sldId id="749" r:id="rId11"/>
    <p:sldId id="782" r:id="rId12"/>
    <p:sldId id="750" r:id="rId13"/>
    <p:sldId id="784" r:id="rId14"/>
    <p:sldId id="752" r:id="rId15"/>
    <p:sldId id="753" r:id="rId16"/>
    <p:sldId id="754" r:id="rId17"/>
    <p:sldId id="755" r:id="rId18"/>
    <p:sldId id="779" r:id="rId19"/>
    <p:sldId id="761" r:id="rId20"/>
    <p:sldId id="716" r:id="rId21"/>
    <p:sldId id="714" r:id="rId22"/>
    <p:sldId id="780" r:id="rId23"/>
    <p:sldId id="781" r:id="rId24"/>
    <p:sldId id="718" r:id="rId25"/>
    <p:sldId id="760" r:id="rId26"/>
    <p:sldId id="764" r:id="rId27"/>
    <p:sldId id="708" r:id="rId28"/>
    <p:sldId id="723" r:id="rId29"/>
    <p:sldId id="766" r:id="rId30"/>
    <p:sldId id="768" r:id="rId31"/>
    <p:sldId id="709" r:id="rId32"/>
    <p:sldId id="785" r:id="rId33"/>
    <p:sldId id="722" r:id="rId34"/>
  </p:sldIdLst>
  <p:sldSz cx="9144000" cy="6858000" type="screen4x3"/>
  <p:notesSz cx="7023100" cy="93091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0066FF"/>
    <a:srgbClr val="227CCE"/>
    <a:srgbClr val="3366FF"/>
    <a:srgbClr val="0099CC"/>
    <a:srgbClr val="33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3" autoAdjust="0"/>
    <p:restoredTop sz="48235" autoAdjust="0"/>
  </p:normalViewPr>
  <p:slideViewPr>
    <p:cSldViewPr>
      <p:cViewPr varScale="1">
        <p:scale>
          <a:sx n="54" d="100"/>
          <a:sy n="54" d="100"/>
        </p:scale>
        <p:origin x="-4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BE95B-D133-4DB5-9893-0E37E88E3FCE}" type="doc">
      <dgm:prSet loTypeId="urn:microsoft.com/office/officeart/2008/layout/VerticalCurvedLis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BE0E363F-30AB-448F-81AD-733B05100505}">
      <dgm:prSet phldrT="[Metin]"/>
      <dgm:spPr>
        <a:solidFill>
          <a:srgbClr val="00B0F0"/>
        </a:solidFill>
      </dgm:spPr>
      <dgm:t>
        <a:bodyPr/>
        <a:lstStyle/>
        <a:p>
          <a:r>
            <a:rPr lang="tr-TR" altLang="tr-TR" b="1" dirty="0" smtClean="0">
              <a:latin typeface="+mj-lt"/>
            </a:rPr>
            <a:t>MEVCUT DESTEKLER</a:t>
          </a:r>
          <a:endParaRPr lang="tr-TR" b="1" dirty="0"/>
        </a:p>
      </dgm:t>
    </dgm:pt>
    <dgm:pt modelId="{0F5D7E88-11EB-4A71-B0C6-7EE47E5A7BFD}" type="parTrans" cxnId="{489AE575-3712-438A-98AB-5721DA879FB2}">
      <dgm:prSet/>
      <dgm:spPr/>
      <dgm:t>
        <a:bodyPr/>
        <a:lstStyle/>
        <a:p>
          <a:endParaRPr lang="tr-TR"/>
        </a:p>
      </dgm:t>
    </dgm:pt>
    <dgm:pt modelId="{2456A370-EBD3-46F9-B857-5F5FADA2E66A}" type="sibTrans" cxnId="{489AE575-3712-438A-98AB-5721DA879FB2}">
      <dgm:prSet/>
      <dgm:spPr/>
      <dgm:t>
        <a:bodyPr/>
        <a:lstStyle/>
        <a:p>
          <a:endParaRPr lang="tr-TR"/>
        </a:p>
      </dgm:t>
    </dgm:pt>
    <dgm:pt modelId="{6E85B564-01A4-461E-8667-177C5C1FFBF1}">
      <dgm:prSet phldrT="[Metin]"/>
      <dgm:spPr>
        <a:solidFill>
          <a:srgbClr val="00B0F0"/>
        </a:solidFill>
      </dgm:spPr>
      <dgm:t>
        <a:bodyPr/>
        <a:lstStyle/>
        <a:p>
          <a:r>
            <a:rPr lang="tr-TR" b="1" dirty="0" smtClean="0"/>
            <a:t>YENİ DESTEKLER</a:t>
          </a:r>
          <a:r>
            <a:rPr lang="en-GB" b="1" dirty="0" smtClean="0"/>
            <a:t> </a:t>
          </a:r>
          <a:endParaRPr lang="tr-TR" b="1" dirty="0"/>
        </a:p>
      </dgm:t>
    </dgm:pt>
    <dgm:pt modelId="{40614E4A-ED49-471E-A5EE-D44FF849A57F}" type="parTrans" cxnId="{18F8E609-7DBB-450D-A218-B1741AAB3B0D}">
      <dgm:prSet/>
      <dgm:spPr/>
      <dgm:t>
        <a:bodyPr/>
        <a:lstStyle/>
        <a:p>
          <a:endParaRPr lang="tr-TR"/>
        </a:p>
      </dgm:t>
    </dgm:pt>
    <dgm:pt modelId="{C093BC85-CB0E-4F43-A1C3-7CB16FCC8C99}" type="sibTrans" cxnId="{18F8E609-7DBB-450D-A218-B1741AAB3B0D}">
      <dgm:prSet/>
      <dgm:spPr/>
      <dgm:t>
        <a:bodyPr/>
        <a:lstStyle/>
        <a:p>
          <a:endParaRPr lang="tr-TR"/>
        </a:p>
      </dgm:t>
    </dgm:pt>
    <dgm:pt modelId="{10A170A3-F357-4C61-B255-8A288ED73972}" type="pres">
      <dgm:prSet presAssocID="{0D7BE95B-D133-4DB5-9893-0E37E88E3F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903ED618-0B78-4B64-A8A6-942026610FF5}" type="pres">
      <dgm:prSet presAssocID="{0D7BE95B-D133-4DB5-9893-0E37E88E3FCE}" presName="Name1" presStyleCnt="0"/>
      <dgm:spPr/>
    </dgm:pt>
    <dgm:pt modelId="{BF0DC9FE-55F2-4122-9258-14A5FB242C53}" type="pres">
      <dgm:prSet presAssocID="{0D7BE95B-D133-4DB5-9893-0E37E88E3FCE}" presName="cycle" presStyleCnt="0"/>
      <dgm:spPr/>
    </dgm:pt>
    <dgm:pt modelId="{56DA9DD1-6660-494C-8919-9658B9B85EA4}" type="pres">
      <dgm:prSet presAssocID="{0D7BE95B-D133-4DB5-9893-0E37E88E3FCE}" presName="srcNode" presStyleLbl="node1" presStyleIdx="0" presStyleCnt="2"/>
      <dgm:spPr/>
    </dgm:pt>
    <dgm:pt modelId="{A87CC913-D5EF-4A58-A637-FA2FF25A1F2D}" type="pres">
      <dgm:prSet presAssocID="{0D7BE95B-D133-4DB5-9893-0E37E88E3FCE}" presName="conn" presStyleLbl="parChTrans1D2" presStyleIdx="0" presStyleCnt="1"/>
      <dgm:spPr/>
      <dgm:t>
        <a:bodyPr/>
        <a:lstStyle/>
        <a:p>
          <a:endParaRPr lang="tr-TR"/>
        </a:p>
      </dgm:t>
    </dgm:pt>
    <dgm:pt modelId="{CE01EDF3-27C0-4894-975D-829C7407D066}" type="pres">
      <dgm:prSet presAssocID="{0D7BE95B-D133-4DB5-9893-0E37E88E3FCE}" presName="extraNode" presStyleLbl="node1" presStyleIdx="0" presStyleCnt="2"/>
      <dgm:spPr/>
    </dgm:pt>
    <dgm:pt modelId="{A0921632-41EF-44EF-B457-7972507E747D}" type="pres">
      <dgm:prSet presAssocID="{0D7BE95B-D133-4DB5-9893-0E37E88E3FCE}" presName="dstNode" presStyleLbl="node1" presStyleIdx="0" presStyleCnt="2"/>
      <dgm:spPr/>
    </dgm:pt>
    <dgm:pt modelId="{3BC7FB53-6AF7-4DF2-A963-3F6014ECDE6E}" type="pres">
      <dgm:prSet presAssocID="{BE0E363F-30AB-448F-81AD-733B05100505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6848EA-08DB-468B-B26E-E8D5166D2F47}" type="pres">
      <dgm:prSet presAssocID="{BE0E363F-30AB-448F-81AD-733B05100505}" presName="accent_1" presStyleCnt="0"/>
      <dgm:spPr/>
    </dgm:pt>
    <dgm:pt modelId="{B77A6E46-F517-4561-8080-CDC6EC699994}" type="pres">
      <dgm:prSet presAssocID="{BE0E363F-30AB-448F-81AD-733B05100505}" presName="accentRepeatNode" presStyleLbl="solidFgAcc1" presStyleIdx="0" presStyleCnt="2"/>
      <dgm:spPr/>
    </dgm:pt>
    <dgm:pt modelId="{0793F6D7-C9B8-4C4A-89CE-9FB4C90CA6D2}" type="pres">
      <dgm:prSet presAssocID="{6E85B564-01A4-461E-8667-177C5C1FFBF1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C48BEC-4E83-4B9E-BAF8-4E404ED8A20C}" type="pres">
      <dgm:prSet presAssocID="{6E85B564-01A4-461E-8667-177C5C1FFBF1}" presName="accent_2" presStyleCnt="0"/>
      <dgm:spPr/>
    </dgm:pt>
    <dgm:pt modelId="{3D29F7AE-0796-4FBD-9667-D2FD0F8B9729}" type="pres">
      <dgm:prSet presAssocID="{6E85B564-01A4-461E-8667-177C5C1FFBF1}" presName="accentRepeatNode" presStyleLbl="solidFgAcc1" presStyleIdx="1" presStyleCnt="2"/>
      <dgm:spPr/>
    </dgm:pt>
  </dgm:ptLst>
  <dgm:cxnLst>
    <dgm:cxn modelId="{18F8E609-7DBB-450D-A218-B1741AAB3B0D}" srcId="{0D7BE95B-D133-4DB5-9893-0E37E88E3FCE}" destId="{6E85B564-01A4-461E-8667-177C5C1FFBF1}" srcOrd="1" destOrd="0" parTransId="{40614E4A-ED49-471E-A5EE-D44FF849A57F}" sibTransId="{C093BC85-CB0E-4F43-A1C3-7CB16FCC8C99}"/>
    <dgm:cxn modelId="{D5527961-4A84-4A0E-B996-69A583BF98AF}" type="presOf" srcId="{0D7BE95B-D133-4DB5-9893-0E37E88E3FCE}" destId="{10A170A3-F357-4C61-B255-8A288ED73972}" srcOrd="0" destOrd="0" presId="urn:microsoft.com/office/officeart/2008/layout/VerticalCurvedList"/>
    <dgm:cxn modelId="{F01A996D-D565-4806-9B29-06371682F734}" type="presOf" srcId="{2456A370-EBD3-46F9-B857-5F5FADA2E66A}" destId="{A87CC913-D5EF-4A58-A637-FA2FF25A1F2D}" srcOrd="0" destOrd="0" presId="urn:microsoft.com/office/officeart/2008/layout/VerticalCurvedList"/>
    <dgm:cxn modelId="{BEBBA7E5-BF2F-40CC-ABD9-FC54C00BA1C2}" type="presOf" srcId="{6E85B564-01A4-461E-8667-177C5C1FFBF1}" destId="{0793F6D7-C9B8-4C4A-89CE-9FB4C90CA6D2}" srcOrd="0" destOrd="0" presId="urn:microsoft.com/office/officeart/2008/layout/VerticalCurvedList"/>
    <dgm:cxn modelId="{016905BA-454E-43A4-9DAB-4B8DC9FE5927}" type="presOf" srcId="{BE0E363F-30AB-448F-81AD-733B05100505}" destId="{3BC7FB53-6AF7-4DF2-A963-3F6014ECDE6E}" srcOrd="0" destOrd="0" presId="urn:microsoft.com/office/officeart/2008/layout/VerticalCurvedList"/>
    <dgm:cxn modelId="{489AE575-3712-438A-98AB-5721DA879FB2}" srcId="{0D7BE95B-D133-4DB5-9893-0E37E88E3FCE}" destId="{BE0E363F-30AB-448F-81AD-733B05100505}" srcOrd="0" destOrd="0" parTransId="{0F5D7E88-11EB-4A71-B0C6-7EE47E5A7BFD}" sibTransId="{2456A370-EBD3-46F9-B857-5F5FADA2E66A}"/>
    <dgm:cxn modelId="{3CE54705-BEFF-4C0E-8E03-12B04D124D45}" type="presParOf" srcId="{10A170A3-F357-4C61-B255-8A288ED73972}" destId="{903ED618-0B78-4B64-A8A6-942026610FF5}" srcOrd="0" destOrd="0" presId="urn:microsoft.com/office/officeart/2008/layout/VerticalCurvedList"/>
    <dgm:cxn modelId="{A53A04DA-1D61-45A5-B566-99C8A293035F}" type="presParOf" srcId="{903ED618-0B78-4B64-A8A6-942026610FF5}" destId="{BF0DC9FE-55F2-4122-9258-14A5FB242C53}" srcOrd="0" destOrd="0" presId="urn:microsoft.com/office/officeart/2008/layout/VerticalCurvedList"/>
    <dgm:cxn modelId="{A8299709-EC90-4900-82D0-DE4F85BBE617}" type="presParOf" srcId="{BF0DC9FE-55F2-4122-9258-14A5FB242C53}" destId="{56DA9DD1-6660-494C-8919-9658B9B85EA4}" srcOrd="0" destOrd="0" presId="urn:microsoft.com/office/officeart/2008/layout/VerticalCurvedList"/>
    <dgm:cxn modelId="{55A03DDB-2E70-4B7F-BD9D-7954DBECF7DC}" type="presParOf" srcId="{BF0DC9FE-55F2-4122-9258-14A5FB242C53}" destId="{A87CC913-D5EF-4A58-A637-FA2FF25A1F2D}" srcOrd="1" destOrd="0" presId="urn:microsoft.com/office/officeart/2008/layout/VerticalCurvedList"/>
    <dgm:cxn modelId="{799B08E8-A875-41F6-A20F-E4CF3B1D231B}" type="presParOf" srcId="{BF0DC9FE-55F2-4122-9258-14A5FB242C53}" destId="{CE01EDF3-27C0-4894-975D-829C7407D066}" srcOrd="2" destOrd="0" presId="urn:microsoft.com/office/officeart/2008/layout/VerticalCurvedList"/>
    <dgm:cxn modelId="{8C7A4E7E-EA3D-42EE-90D0-FE84757D3089}" type="presParOf" srcId="{BF0DC9FE-55F2-4122-9258-14A5FB242C53}" destId="{A0921632-41EF-44EF-B457-7972507E747D}" srcOrd="3" destOrd="0" presId="urn:microsoft.com/office/officeart/2008/layout/VerticalCurvedList"/>
    <dgm:cxn modelId="{2947EBAE-8C0E-4F06-AC86-E2B5F8671EA3}" type="presParOf" srcId="{903ED618-0B78-4B64-A8A6-942026610FF5}" destId="{3BC7FB53-6AF7-4DF2-A963-3F6014ECDE6E}" srcOrd="1" destOrd="0" presId="urn:microsoft.com/office/officeart/2008/layout/VerticalCurvedList"/>
    <dgm:cxn modelId="{D398C42C-6F20-435D-A463-7ADD81AA9C2B}" type="presParOf" srcId="{903ED618-0B78-4B64-A8A6-942026610FF5}" destId="{996848EA-08DB-468B-B26E-E8D5166D2F47}" srcOrd="2" destOrd="0" presId="urn:microsoft.com/office/officeart/2008/layout/VerticalCurvedList"/>
    <dgm:cxn modelId="{344455E6-C47F-4E8F-AA55-645DDA7E72D4}" type="presParOf" srcId="{996848EA-08DB-468B-B26E-E8D5166D2F47}" destId="{B77A6E46-F517-4561-8080-CDC6EC699994}" srcOrd="0" destOrd="0" presId="urn:microsoft.com/office/officeart/2008/layout/VerticalCurvedList"/>
    <dgm:cxn modelId="{4BEA4911-D819-45D6-B079-ADAE4799F633}" type="presParOf" srcId="{903ED618-0B78-4B64-A8A6-942026610FF5}" destId="{0793F6D7-C9B8-4C4A-89CE-9FB4C90CA6D2}" srcOrd="3" destOrd="0" presId="urn:microsoft.com/office/officeart/2008/layout/VerticalCurvedList"/>
    <dgm:cxn modelId="{B5A1AF29-1F69-4A5E-A6E0-CC94DE1CA19F}" type="presParOf" srcId="{903ED618-0B78-4B64-A8A6-942026610FF5}" destId="{2CC48BEC-4E83-4B9E-BAF8-4E404ED8A20C}" srcOrd="4" destOrd="0" presId="urn:microsoft.com/office/officeart/2008/layout/VerticalCurvedList"/>
    <dgm:cxn modelId="{FAAD6760-9A67-496F-A893-4B89BF6C4857}" type="presParOf" srcId="{2CC48BEC-4E83-4B9E-BAF8-4E404ED8A20C}" destId="{3D29F7AE-0796-4FBD-9667-D2FD0F8B9729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7BE95B-D133-4DB5-9893-0E37E88E3FCE}" type="doc">
      <dgm:prSet loTypeId="urn:microsoft.com/office/officeart/2008/layout/VerticalCurvedLis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BE0E363F-30AB-448F-81AD-733B05100505}">
      <dgm:prSet phldrT="[Metin]"/>
      <dgm:spPr>
        <a:solidFill>
          <a:srgbClr val="00B0F0"/>
        </a:solidFill>
      </dgm:spPr>
      <dgm:t>
        <a:bodyPr/>
        <a:lstStyle/>
        <a:p>
          <a:r>
            <a:rPr lang="tr-TR" altLang="tr-TR" b="1" dirty="0" smtClean="0">
              <a:latin typeface="+mj-lt"/>
            </a:rPr>
            <a:t>MEVCUT DESTEKLER</a:t>
          </a:r>
          <a:endParaRPr lang="tr-TR" b="1" dirty="0"/>
        </a:p>
      </dgm:t>
    </dgm:pt>
    <dgm:pt modelId="{0F5D7E88-11EB-4A71-B0C6-7EE47E5A7BFD}" type="parTrans" cxnId="{489AE575-3712-438A-98AB-5721DA879FB2}">
      <dgm:prSet/>
      <dgm:spPr/>
      <dgm:t>
        <a:bodyPr/>
        <a:lstStyle/>
        <a:p>
          <a:endParaRPr lang="tr-TR"/>
        </a:p>
      </dgm:t>
    </dgm:pt>
    <dgm:pt modelId="{2456A370-EBD3-46F9-B857-5F5FADA2E66A}" type="sibTrans" cxnId="{489AE575-3712-438A-98AB-5721DA879FB2}">
      <dgm:prSet/>
      <dgm:spPr/>
      <dgm:t>
        <a:bodyPr/>
        <a:lstStyle/>
        <a:p>
          <a:endParaRPr lang="tr-TR"/>
        </a:p>
      </dgm:t>
    </dgm:pt>
    <dgm:pt modelId="{6E85B564-01A4-461E-8667-177C5C1FFBF1}">
      <dgm:prSet phldrT="[Metin]"/>
      <dgm:spPr>
        <a:solidFill>
          <a:srgbClr val="00B0F0"/>
        </a:solidFill>
      </dgm:spPr>
      <dgm:t>
        <a:bodyPr/>
        <a:lstStyle/>
        <a:p>
          <a:r>
            <a:rPr lang="tr-TR" b="1" dirty="0" smtClean="0">
              <a:solidFill>
                <a:schemeClr val="bg1">
                  <a:lumMod val="65000"/>
                </a:schemeClr>
              </a:solidFill>
            </a:rPr>
            <a:t>YENİ DESTEKLER</a:t>
          </a:r>
          <a:r>
            <a:rPr lang="en-GB" b="1" dirty="0" smtClean="0">
              <a:solidFill>
                <a:schemeClr val="bg1">
                  <a:lumMod val="65000"/>
                </a:schemeClr>
              </a:solidFill>
            </a:rPr>
            <a:t> </a:t>
          </a:r>
          <a:endParaRPr lang="tr-TR" b="1" dirty="0">
            <a:solidFill>
              <a:schemeClr val="bg1">
                <a:lumMod val="65000"/>
              </a:schemeClr>
            </a:solidFill>
          </a:endParaRPr>
        </a:p>
      </dgm:t>
    </dgm:pt>
    <dgm:pt modelId="{40614E4A-ED49-471E-A5EE-D44FF849A57F}" type="parTrans" cxnId="{18F8E609-7DBB-450D-A218-B1741AAB3B0D}">
      <dgm:prSet/>
      <dgm:spPr/>
      <dgm:t>
        <a:bodyPr/>
        <a:lstStyle/>
        <a:p>
          <a:endParaRPr lang="tr-TR"/>
        </a:p>
      </dgm:t>
    </dgm:pt>
    <dgm:pt modelId="{C093BC85-CB0E-4F43-A1C3-7CB16FCC8C99}" type="sibTrans" cxnId="{18F8E609-7DBB-450D-A218-B1741AAB3B0D}">
      <dgm:prSet/>
      <dgm:spPr/>
      <dgm:t>
        <a:bodyPr/>
        <a:lstStyle/>
        <a:p>
          <a:endParaRPr lang="tr-TR"/>
        </a:p>
      </dgm:t>
    </dgm:pt>
    <dgm:pt modelId="{10A170A3-F357-4C61-B255-8A288ED73972}" type="pres">
      <dgm:prSet presAssocID="{0D7BE95B-D133-4DB5-9893-0E37E88E3F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903ED618-0B78-4B64-A8A6-942026610FF5}" type="pres">
      <dgm:prSet presAssocID="{0D7BE95B-D133-4DB5-9893-0E37E88E3FCE}" presName="Name1" presStyleCnt="0"/>
      <dgm:spPr/>
    </dgm:pt>
    <dgm:pt modelId="{BF0DC9FE-55F2-4122-9258-14A5FB242C53}" type="pres">
      <dgm:prSet presAssocID="{0D7BE95B-D133-4DB5-9893-0E37E88E3FCE}" presName="cycle" presStyleCnt="0"/>
      <dgm:spPr/>
    </dgm:pt>
    <dgm:pt modelId="{56DA9DD1-6660-494C-8919-9658B9B85EA4}" type="pres">
      <dgm:prSet presAssocID="{0D7BE95B-D133-4DB5-9893-0E37E88E3FCE}" presName="srcNode" presStyleLbl="node1" presStyleIdx="0" presStyleCnt="2"/>
      <dgm:spPr/>
    </dgm:pt>
    <dgm:pt modelId="{A87CC913-D5EF-4A58-A637-FA2FF25A1F2D}" type="pres">
      <dgm:prSet presAssocID="{0D7BE95B-D133-4DB5-9893-0E37E88E3FCE}" presName="conn" presStyleLbl="parChTrans1D2" presStyleIdx="0" presStyleCnt="1"/>
      <dgm:spPr/>
      <dgm:t>
        <a:bodyPr/>
        <a:lstStyle/>
        <a:p>
          <a:endParaRPr lang="tr-TR"/>
        </a:p>
      </dgm:t>
    </dgm:pt>
    <dgm:pt modelId="{CE01EDF3-27C0-4894-975D-829C7407D066}" type="pres">
      <dgm:prSet presAssocID="{0D7BE95B-D133-4DB5-9893-0E37E88E3FCE}" presName="extraNode" presStyleLbl="node1" presStyleIdx="0" presStyleCnt="2"/>
      <dgm:spPr/>
    </dgm:pt>
    <dgm:pt modelId="{A0921632-41EF-44EF-B457-7972507E747D}" type="pres">
      <dgm:prSet presAssocID="{0D7BE95B-D133-4DB5-9893-0E37E88E3FCE}" presName="dstNode" presStyleLbl="node1" presStyleIdx="0" presStyleCnt="2"/>
      <dgm:spPr/>
    </dgm:pt>
    <dgm:pt modelId="{3BC7FB53-6AF7-4DF2-A963-3F6014ECDE6E}" type="pres">
      <dgm:prSet presAssocID="{BE0E363F-30AB-448F-81AD-733B05100505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6848EA-08DB-468B-B26E-E8D5166D2F47}" type="pres">
      <dgm:prSet presAssocID="{BE0E363F-30AB-448F-81AD-733B05100505}" presName="accent_1" presStyleCnt="0"/>
      <dgm:spPr/>
    </dgm:pt>
    <dgm:pt modelId="{B77A6E46-F517-4561-8080-CDC6EC699994}" type="pres">
      <dgm:prSet presAssocID="{BE0E363F-30AB-448F-81AD-733B05100505}" presName="accentRepeatNode" presStyleLbl="solidFgAcc1" presStyleIdx="0" presStyleCnt="2"/>
      <dgm:spPr/>
    </dgm:pt>
    <dgm:pt modelId="{0793F6D7-C9B8-4C4A-89CE-9FB4C90CA6D2}" type="pres">
      <dgm:prSet presAssocID="{6E85B564-01A4-461E-8667-177C5C1FFBF1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C48BEC-4E83-4B9E-BAF8-4E404ED8A20C}" type="pres">
      <dgm:prSet presAssocID="{6E85B564-01A4-461E-8667-177C5C1FFBF1}" presName="accent_2" presStyleCnt="0"/>
      <dgm:spPr/>
    </dgm:pt>
    <dgm:pt modelId="{3D29F7AE-0796-4FBD-9667-D2FD0F8B9729}" type="pres">
      <dgm:prSet presAssocID="{6E85B564-01A4-461E-8667-177C5C1FFBF1}" presName="accentRepeatNode" presStyleLbl="solidFgAcc1" presStyleIdx="1" presStyleCnt="2"/>
      <dgm:spPr/>
    </dgm:pt>
  </dgm:ptLst>
  <dgm:cxnLst>
    <dgm:cxn modelId="{489AE575-3712-438A-98AB-5721DA879FB2}" srcId="{0D7BE95B-D133-4DB5-9893-0E37E88E3FCE}" destId="{BE0E363F-30AB-448F-81AD-733B05100505}" srcOrd="0" destOrd="0" parTransId="{0F5D7E88-11EB-4A71-B0C6-7EE47E5A7BFD}" sibTransId="{2456A370-EBD3-46F9-B857-5F5FADA2E66A}"/>
    <dgm:cxn modelId="{EC18F709-46C5-4364-A5EC-289DFC8AC0C2}" type="presOf" srcId="{0D7BE95B-D133-4DB5-9893-0E37E88E3FCE}" destId="{10A170A3-F357-4C61-B255-8A288ED73972}" srcOrd="0" destOrd="0" presId="urn:microsoft.com/office/officeart/2008/layout/VerticalCurvedList"/>
    <dgm:cxn modelId="{18F8E609-7DBB-450D-A218-B1741AAB3B0D}" srcId="{0D7BE95B-D133-4DB5-9893-0E37E88E3FCE}" destId="{6E85B564-01A4-461E-8667-177C5C1FFBF1}" srcOrd="1" destOrd="0" parTransId="{40614E4A-ED49-471E-A5EE-D44FF849A57F}" sibTransId="{C093BC85-CB0E-4F43-A1C3-7CB16FCC8C99}"/>
    <dgm:cxn modelId="{BEF3C255-0CB6-4686-BFB4-4F4891A16CB3}" type="presOf" srcId="{BE0E363F-30AB-448F-81AD-733B05100505}" destId="{3BC7FB53-6AF7-4DF2-A963-3F6014ECDE6E}" srcOrd="0" destOrd="0" presId="urn:microsoft.com/office/officeart/2008/layout/VerticalCurvedList"/>
    <dgm:cxn modelId="{8B64AEC2-DB78-4288-9EE3-9C8AFA9FC8CE}" type="presOf" srcId="{2456A370-EBD3-46F9-B857-5F5FADA2E66A}" destId="{A87CC913-D5EF-4A58-A637-FA2FF25A1F2D}" srcOrd="0" destOrd="0" presId="urn:microsoft.com/office/officeart/2008/layout/VerticalCurvedList"/>
    <dgm:cxn modelId="{4BA71FF6-C727-4354-BD43-7198CD0AF180}" type="presOf" srcId="{6E85B564-01A4-461E-8667-177C5C1FFBF1}" destId="{0793F6D7-C9B8-4C4A-89CE-9FB4C90CA6D2}" srcOrd="0" destOrd="0" presId="urn:microsoft.com/office/officeart/2008/layout/VerticalCurvedList"/>
    <dgm:cxn modelId="{191709CA-5C60-4F12-9047-D90BEDC803FB}" type="presParOf" srcId="{10A170A3-F357-4C61-B255-8A288ED73972}" destId="{903ED618-0B78-4B64-A8A6-942026610FF5}" srcOrd="0" destOrd="0" presId="urn:microsoft.com/office/officeart/2008/layout/VerticalCurvedList"/>
    <dgm:cxn modelId="{04DBDC79-4D7D-4DF5-8D6A-A0E60FD82234}" type="presParOf" srcId="{903ED618-0B78-4B64-A8A6-942026610FF5}" destId="{BF0DC9FE-55F2-4122-9258-14A5FB242C53}" srcOrd="0" destOrd="0" presId="urn:microsoft.com/office/officeart/2008/layout/VerticalCurvedList"/>
    <dgm:cxn modelId="{5ACCA87E-180A-4116-9886-8D83304A4A31}" type="presParOf" srcId="{BF0DC9FE-55F2-4122-9258-14A5FB242C53}" destId="{56DA9DD1-6660-494C-8919-9658B9B85EA4}" srcOrd="0" destOrd="0" presId="urn:microsoft.com/office/officeart/2008/layout/VerticalCurvedList"/>
    <dgm:cxn modelId="{F2607B37-D29B-41A6-ACB9-D5E04137CCDE}" type="presParOf" srcId="{BF0DC9FE-55F2-4122-9258-14A5FB242C53}" destId="{A87CC913-D5EF-4A58-A637-FA2FF25A1F2D}" srcOrd="1" destOrd="0" presId="urn:microsoft.com/office/officeart/2008/layout/VerticalCurvedList"/>
    <dgm:cxn modelId="{056F8F94-35BF-41E8-B591-E81D6A90CBD0}" type="presParOf" srcId="{BF0DC9FE-55F2-4122-9258-14A5FB242C53}" destId="{CE01EDF3-27C0-4894-975D-829C7407D066}" srcOrd="2" destOrd="0" presId="urn:microsoft.com/office/officeart/2008/layout/VerticalCurvedList"/>
    <dgm:cxn modelId="{07179B22-0729-4A3A-8C4F-992CA85D46DA}" type="presParOf" srcId="{BF0DC9FE-55F2-4122-9258-14A5FB242C53}" destId="{A0921632-41EF-44EF-B457-7972507E747D}" srcOrd="3" destOrd="0" presId="urn:microsoft.com/office/officeart/2008/layout/VerticalCurvedList"/>
    <dgm:cxn modelId="{7F6021FD-F608-4C6B-ABD3-2423710BED69}" type="presParOf" srcId="{903ED618-0B78-4B64-A8A6-942026610FF5}" destId="{3BC7FB53-6AF7-4DF2-A963-3F6014ECDE6E}" srcOrd="1" destOrd="0" presId="urn:microsoft.com/office/officeart/2008/layout/VerticalCurvedList"/>
    <dgm:cxn modelId="{6742D4C9-CA79-42B2-87A4-9F42FC3B565C}" type="presParOf" srcId="{903ED618-0B78-4B64-A8A6-942026610FF5}" destId="{996848EA-08DB-468B-B26E-E8D5166D2F47}" srcOrd="2" destOrd="0" presId="urn:microsoft.com/office/officeart/2008/layout/VerticalCurvedList"/>
    <dgm:cxn modelId="{EF3E1F0B-1625-483F-82DB-7FEF4FC1C4DD}" type="presParOf" srcId="{996848EA-08DB-468B-B26E-E8D5166D2F47}" destId="{B77A6E46-F517-4561-8080-CDC6EC699994}" srcOrd="0" destOrd="0" presId="urn:microsoft.com/office/officeart/2008/layout/VerticalCurvedList"/>
    <dgm:cxn modelId="{C8D479B3-8B1E-4698-8498-80D363BAAA43}" type="presParOf" srcId="{903ED618-0B78-4B64-A8A6-942026610FF5}" destId="{0793F6D7-C9B8-4C4A-89CE-9FB4C90CA6D2}" srcOrd="3" destOrd="0" presId="urn:microsoft.com/office/officeart/2008/layout/VerticalCurvedList"/>
    <dgm:cxn modelId="{7F15BBF6-C59B-49D4-8F06-F28377ABAB33}" type="presParOf" srcId="{903ED618-0B78-4B64-A8A6-942026610FF5}" destId="{2CC48BEC-4E83-4B9E-BAF8-4E404ED8A20C}" srcOrd="4" destOrd="0" presId="urn:microsoft.com/office/officeart/2008/layout/VerticalCurvedList"/>
    <dgm:cxn modelId="{B97BF723-1EF7-435D-8024-20DDFB9771A4}" type="presParOf" srcId="{2CC48BEC-4E83-4B9E-BAF8-4E404ED8A20C}" destId="{3D29F7AE-0796-4FBD-9667-D2FD0F8B9729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EF9441-5330-49DB-BC17-052EE43F4D64}" type="doc">
      <dgm:prSet loTypeId="urn:microsoft.com/office/officeart/2009/3/layout/RandomtoResultProcess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94F70DC0-F695-48D8-AD4A-8AAF97BB2FA7}">
      <dgm:prSet phldrT="[Metin]" custT="1"/>
      <dgm:spPr/>
      <dgm:t>
        <a:bodyPr/>
        <a:lstStyle/>
        <a:p>
          <a:r>
            <a:rPr lang="tr-TR" sz="1500" b="1" dirty="0" smtClean="0"/>
            <a:t>Firmalar</a:t>
          </a:r>
          <a:endParaRPr lang="tr-TR" sz="1500" b="1" dirty="0"/>
        </a:p>
      </dgm:t>
    </dgm:pt>
    <dgm:pt modelId="{8D36C637-B6EE-451A-B08D-EDF0E46456BE}" type="parTrans" cxnId="{3178CB2E-64CC-4A0B-ABF8-587A7CD41E27}">
      <dgm:prSet/>
      <dgm:spPr/>
      <dgm:t>
        <a:bodyPr/>
        <a:lstStyle/>
        <a:p>
          <a:endParaRPr lang="tr-TR"/>
        </a:p>
      </dgm:t>
    </dgm:pt>
    <dgm:pt modelId="{1E8EB0A8-BC82-4146-924A-5D88C59C7637}" type="sibTrans" cxnId="{3178CB2E-64CC-4A0B-ABF8-587A7CD41E27}">
      <dgm:prSet/>
      <dgm:spPr/>
      <dgm:t>
        <a:bodyPr/>
        <a:lstStyle/>
        <a:p>
          <a:endParaRPr lang="tr-TR"/>
        </a:p>
      </dgm:t>
    </dgm:pt>
    <dgm:pt modelId="{15F18164-649F-48D4-9C7D-1EED598F66BC}">
      <dgm:prSet phldrT="[Metin]" custT="1"/>
      <dgm:spPr/>
      <dgm:t>
        <a:bodyPr/>
        <a:lstStyle/>
        <a:p>
          <a:r>
            <a:rPr lang="tr-TR" sz="1500" b="1" dirty="0" smtClean="0"/>
            <a:t>İşbirliği Kuruluşu</a:t>
          </a:r>
          <a:endParaRPr lang="tr-TR" sz="1500" b="1" dirty="0"/>
        </a:p>
      </dgm:t>
    </dgm:pt>
    <dgm:pt modelId="{8DC53952-F595-47BB-A09B-F3671BC4FCF9}" type="parTrans" cxnId="{789CBDBF-4B8B-4819-A933-075FDD6B9D69}">
      <dgm:prSet/>
      <dgm:spPr/>
      <dgm:t>
        <a:bodyPr/>
        <a:lstStyle/>
        <a:p>
          <a:endParaRPr lang="tr-TR"/>
        </a:p>
      </dgm:t>
    </dgm:pt>
    <dgm:pt modelId="{2A164276-0539-4DB5-AE88-5910DC05F554}" type="sibTrans" cxnId="{789CBDBF-4B8B-4819-A933-075FDD6B9D69}">
      <dgm:prSet/>
      <dgm:spPr/>
      <dgm:t>
        <a:bodyPr/>
        <a:lstStyle/>
        <a:p>
          <a:endParaRPr lang="tr-TR"/>
        </a:p>
      </dgm:t>
    </dgm:pt>
    <dgm:pt modelId="{E2574E1B-52EA-4129-B854-87014B2CB7AD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1100" b="1" dirty="0" smtClean="0"/>
            <a:t>Ekonomi Bakanlığı</a:t>
          </a:r>
          <a:endParaRPr lang="tr-TR" sz="1100" b="1" dirty="0"/>
        </a:p>
      </dgm:t>
    </dgm:pt>
    <dgm:pt modelId="{F38CB68B-D938-488F-BD45-943D6EC505F7}" type="parTrans" cxnId="{026C0399-4FC2-4144-A438-DD309DA69485}">
      <dgm:prSet/>
      <dgm:spPr/>
      <dgm:t>
        <a:bodyPr/>
        <a:lstStyle/>
        <a:p>
          <a:endParaRPr lang="tr-TR"/>
        </a:p>
      </dgm:t>
    </dgm:pt>
    <dgm:pt modelId="{79B24F1A-7E93-4969-B6AB-BB82AADA7393}" type="sibTrans" cxnId="{026C0399-4FC2-4144-A438-DD309DA69485}">
      <dgm:prSet/>
      <dgm:spPr/>
      <dgm:t>
        <a:bodyPr/>
        <a:lstStyle/>
        <a:p>
          <a:endParaRPr lang="tr-TR"/>
        </a:p>
      </dgm:t>
    </dgm:pt>
    <dgm:pt modelId="{8A308355-7C52-4009-9B63-5CB1871F49F6}" type="pres">
      <dgm:prSet presAssocID="{48EF9441-5330-49DB-BC17-052EE43F4D64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C2B13583-72E1-4ED8-BA6D-0E8E1991FB8C}" type="pres">
      <dgm:prSet presAssocID="{94F70DC0-F695-48D8-AD4A-8AAF97BB2FA7}" presName="chaos" presStyleCnt="0"/>
      <dgm:spPr/>
      <dgm:t>
        <a:bodyPr/>
        <a:lstStyle/>
        <a:p>
          <a:endParaRPr lang="tr-TR"/>
        </a:p>
      </dgm:t>
    </dgm:pt>
    <dgm:pt modelId="{1FFF8F63-7D20-42B0-868A-7A094FBACA29}" type="pres">
      <dgm:prSet presAssocID="{94F70DC0-F695-48D8-AD4A-8AAF97BB2FA7}" presName="parTx1" presStyleLbl="revTx" presStyleIdx="0" presStyleCnt="2"/>
      <dgm:spPr/>
      <dgm:t>
        <a:bodyPr/>
        <a:lstStyle/>
        <a:p>
          <a:endParaRPr lang="tr-TR"/>
        </a:p>
      </dgm:t>
    </dgm:pt>
    <dgm:pt modelId="{6DB0C468-582B-47D5-82A3-8EBCD810BC61}" type="pres">
      <dgm:prSet presAssocID="{94F70DC0-F695-48D8-AD4A-8AAF97BB2FA7}" presName="c1" presStyleLbl="node1" presStyleIdx="0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D7071CAC-D0E0-4EF8-A43A-A8F16A46C364}" type="pres">
      <dgm:prSet presAssocID="{94F70DC0-F695-48D8-AD4A-8AAF97BB2FA7}" presName="c2" presStyleLbl="node1" presStyleIdx="1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F3D97A1D-2938-4A72-9EC0-56E9F6C83EBE}" type="pres">
      <dgm:prSet presAssocID="{94F70DC0-F695-48D8-AD4A-8AAF97BB2FA7}" presName="c3" presStyleLbl="node1" presStyleIdx="2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34BA860-CE28-4EDB-9E0D-7F07EE1A4FFB}" type="pres">
      <dgm:prSet presAssocID="{94F70DC0-F695-48D8-AD4A-8AAF97BB2FA7}" presName="c4" presStyleLbl="node1" presStyleIdx="3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7C5E675-3F4A-4492-BD58-9EF523CC3331}" type="pres">
      <dgm:prSet presAssocID="{94F70DC0-F695-48D8-AD4A-8AAF97BB2FA7}" presName="c5" presStyleLbl="node1" presStyleIdx="4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BE220DD0-AE5C-441F-8FC3-28AEC5852EDF}" type="pres">
      <dgm:prSet presAssocID="{94F70DC0-F695-48D8-AD4A-8AAF97BB2FA7}" presName="c6" presStyleLbl="node1" presStyleIdx="5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EDD2A187-CB69-4648-9E9D-A208D10105C1}" type="pres">
      <dgm:prSet presAssocID="{94F70DC0-F695-48D8-AD4A-8AAF97BB2FA7}" presName="c7" presStyleLbl="node1" presStyleIdx="6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84E69D7-CE63-458C-9BA4-FDA87AB15377}" type="pres">
      <dgm:prSet presAssocID="{94F70DC0-F695-48D8-AD4A-8AAF97BB2FA7}" presName="c8" presStyleLbl="node1" presStyleIdx="7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3BC9EAAD-B579-43F1-BBDB-0E8644623723}" type="pres">
      <dgm:prSet presAssocID="{94F70DC0-F695-48D8-AD4A-8AAF97BB2FA7}" presName="c9" presStyleLbl="node1" presStyleIdx="8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13DC91C9-5852-4B0C-9FCB-22CEE1C82D90}" type="pres">
      <dgm:prSet presAssocID="{94F70DC0-F695-48D8-AD4A-8AAF97BB2FA7}" presName="c10" presStyleLbl="node1" presStyleIdx="9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1FACEDF4-43EB-4E63-AD27-17A5CDA6F63D}" type="pres">
      <dgm:prSet presAssocID="{94F70DC0-F695-48D8-AD4A-8AAF97BB2FA7}" presName="c11" presStyleLbl="node1" presStyleIdx="10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10E130A-F863-4830-A2D2-104436283A3F}" type="pres">
      <dgm:prSet presAssocID="{94F70DC0-F695-48D8-AD4A-8AAF97BB2FA7}" presName="c12" presStyleLbl="node1" presStyleIdx="11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24C73518-273A-4925-B0BC-2771F0203DC1}" type="pres">
      <dgm:prSet presAssocID="{94F70DC0-F695-48D8-AD4A-8AAF97BB2FA7}" presName="c13" presStyleLbl="node1" presStyleIdx="12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7670C9E-7532-4761-A928-45E50688EA73}" type="pres">
      <dgm:prSet presAssocID="{94F70DC0-F695-48D8-AD4A-8AAF97BB2FA7}" presName="c14" presStyleLbl="node1" presStyleIdx="13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A63E2F45-4228-4F24-A9F8-4C298AE6944E}" type="pres">
      <dgm:prSet presAssocID="{94F70DC0-F695-48D8-AD4A-8AAF97BB2FA7}" presName="c15" presStyleLbl="node1" presStyleIdx="14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C6DF4DA7-CCF6-4965-A47F-F88B03C42B49}" type="pres">
      <dgm:prSet presAssocID="{94F70DC0-F695-48D8-AD4A-8AAF97BB2FA7}" presName="c16" presStyleLbl="node1" presStyleIdx="15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22245189-7003-4304-9822-3E4F9F4E0509}" type="pres">
      <dgm:prSet presAssocID="{94F70DC0-F695-48D8-AD4A-8AAF97BB2FA7}" presName="c17" presStyleLbl="node1" presStyleIdx="16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B9D82173-BA07-4A2D-93C6-B0B8BAC748A0}" type="pres">
      <dgm:prSet presAssocID="{94F70DC0-F695-48D8-AD4A-8AAF97BB2FA7}" presName="c18" presStyleLbl="node1" presStyleIdx="17" presStyleCnt="19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7B681157-89D9-4998-80D9-33AF13A22685}" type="pres">
      <dgm:prSet presAssocID="{1E8EB0A8-BC82-4146-924A-5D88C59C7637}" presName="chevronComposite1" presStyleCnt="0"/>
      <dgm:spPr/>
      <dgm:t>
        <a:bodyPr/>
        <a:lstStyle/>
        <a:p>
          <a:endParaRPr lang="tr-TR"/>
        </a:p>
      </dgm:t>
    </dgm:pt>
    <dgm:pt modelId="{C4DAC7A5-7144-48BC-BB61-3D9C1850AB5D}" type="pres">
      <dgm:prSet presAssocID="{1E8EB0A8-BC82-4146-924A-5D88C59C7637}" presName="chevron1" presStyleLbl="sibTrans2D1" presStyleIdx="0" presStyleCnt="2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707FDA54-DD09-4EAB-94CA-65DCB3364B3D}" type="pres">
      <dgm:prSet presAssocID="{1E8EB0A8-BC82-4146-924A-5D88C59C7637}" presName="spChevron1" presStyleCnt="0"/>
      <dgm:spPr/>
      <dgm:t>
        <a:bodyPr/>
        <a:lstStyle/>
        <a:p>
          <a:endParaRPr lang="tr-TR"/>
        </a:p>
      </dgm:t>
    </dgm:pt>
    <dgm:pt modelId="{D5699529-0C36-4BAC-8280-93B527A8C04D}" type="pres">
      <dgm:prSet presAssocID="{15F18164-649F-48D4-9C7D-1EED598F66BC}" presName="middle" presStyleCnt="0"/>
      <dgm:spPr/>
      <dgm:t>
        <a:bodyPr/>
        <a:lstStyle/>
        <a:p>
          <a:endParaRPr lang="tr-TR"/>
        </a:p>
      </dgm:t>
    </dgm:pt>
    <dgm:pt modelId="{79DB093F-D3E8-4A2C-B6D5-72A4B949C24E}" type="pres">
      <dgm:prSet presAssocID="{15F18164-649F-48D4-9C7D-1EED598F66BC}" presName="parTxMid" presStyleLbl="revTx" presStyleIdx="1" presStyleCnt="2"/>
      <dgm:spPr/>
      <dgm:t>
        <a:bodyPr/>
        <a:lstStyle/>
        <a:p>
          <a:endParaRPr lang="tr-TR"/>
        </a:p>
      </dgm:t>
    </dgm:pt>
    <dgm:pt modelId="{0F52569F-541C-4DCD-9651-E2E111FCB45B}" type="pres">
      <dgm:prSet presAssocID="{15F18164-649F-48D4-9C7D-1EED598F66BC}" presName="spMid" presStyleCnt="0"/>
      <dgm:spPr/>
      <dgm:t>
        <a:bodyPr/>
        <a:lstStyle/>
        <a:p>
          <a:endParaRPr lang="tr-TR"/>
        </a:p>
      </dgm:t>
    </dgm:pt>
    <dgm:pt modelId="{0EDB31BF-D627-4866-A549-2F260970F203}" type="pres">
      <dgm:prSet presAssocID="{2A164276-0539-4DB5-AE88-5910DC05F554}" presName="chevronComposite1" presStyleCnt="0"/>
      <dgm:spPr/>
      <dgm:t>
        <a:bodyPr/>
        <a:lstStyle/>
        <a:p>
          <a:endParaRPr lang="tr-TR"/>
        </a:p>
      </dgm:t>
    </dgm:pt>
    <dgm:pt modelId="{594D068F-0BE5-4C54-A574-CA384A81BBEA}" type="pres">
      <dgm:prSet presAssocID="{2A164276-0539-4DB5-AE88-5910DC05F554}" presName="chevron1" presStyleLbl="sibTrans2D1" presStyleIdx="1" presStyleCnt="2"/>
      <dgm:spPr>
        <a:solidFill>
          <a:srgbClr val="C00000"/>
        </a:solidFill>
      </dgm:spPr>
      <dgm:t>
        <a:bodyPr/>
        <a:lstStyle/>
        <a:p>
          <a:endParaRPr lang="tr-TR"/>
        </a:p>
      </dgm:t>
    </dgm:pt>
    <dgm:pt modelId="{4568BE0B-F6E6-4B9E-A045-488967FB9BC8}" type="pres">
      <dgm:prSet presAssocID="{2A164276-0539-4DB5-AE88-5910DC05F554}" presName="spChevron1" presStyleCnt="0"/>
      <dgm:spPr/>
      <dgm:t>
        <a:bodyPr/>
        <a:lstStyle/>
        <a:p>
          <a:endParaRPr lang="tr-TR"/>
        </a:p>
      </dgm:t>
    </dgm:pt>
    <dgm:pt modelId="{0F846731-1CA5-4D41-8533-97ED2D4341E5}" type="pres">
      <dgm:prSet presAssocID="{E2574E1B-52EA-4129-B854-87014B2CB7AD}" presName="last" presStyleCnt="0"/>
      <dgm:spPr/>
      <dgm:t>
        <a:bodyPr/>
        <a:lstStyle/>
        <a:p>
          <a:endParaRPr lang="tr-TR"/>
        </a:p>
      </dgm:t>
    </dgm:pt>
    <dgm:pt modelId="{65591574-BD81-435B-87E5-B771A0F6C803}" type="pres">
      <dgm:prSet presAssocID="{E2574E1B-52EA-4129-B854-87014B2CB7AD}" presName="circleTx" presStyleLbl="node1" presStyleIdx="18" presStyleCnt="19" custScaleX="92914" custScaleY="89502"/>
      <dgm:spPr/>
      <dgm:t>
        <a:bodyPr/>
        <a:lstStyle/>
        <a:p>
          <a:endParaRPr lang="tr-TR"/>
        </a:p>
      </dgm:t>
    </dgm:pt>
    <dgm:pt modelId="{65BC7409-4E4D-4E43-AC05-6409AF9F3747}" type="pres">
      <dgm:prSet presAssocID="{E2574E1B-52EA-4129-B854-87014B2CB7AD}" presName="spN" presStyleCnt="0"/>
      <dgm:spPr/>
      <dgm:t>
        <a:bodyPr/>
        <a:lstStyle/>
        <a:p>
          <a:endParaRPr lang="tr-TR"/>
        </a:p>
      </dgm:t>
    </dgm:pt>
  </dgm:ptLst>
  <dgm:cxnLst>
    <dgm:cxn modelId="{83FC4F0D-AAB0-4E6C-AF01-9EC8A26386C7}" type="presOf" srcId="{15F18164-649F-48D4-9C7D-1EED598F66BC}" destId="{79DB093F-D3E8-4A2C-B6D5-72A4B949C24E}" srcOrd="0" destOrd="0" presId="urn:microsoft.com/office/officeart/2009/3/layout/RandomtoResultProcess"/>
    <dgm:cxn modelId="{DF90E32F-20AB-482D-8B1A-26D79E0E93AE}" type="presOf" srcId="{E2574E1B-52EA-4129-B854-87014B2CB7AD}" destId="{65591574-BD81-435B-87E5-B771A0F6C803}" srcOrd="0" destOrd="0" presId="urn:microsoft.com/office/officeart/2009/3/layout/RandomtoResultProcess"/>
    <dgm:cxn modelId="{789CBDBF-4B8B-4819-A933-075FDD6B9D69}" srcId="{48EF9441-5330-49DB-BC17-052EE43F4D64}" destId="{15F18164-649F-48D4-9C7D-1EED598F66BC}" srcOrd="1" destOrd="0" parTransId="{8DC53952-F595-47BB-A09B-F3671BC4FCF9}" sibTransId="{2A164276-0539-4DB5-AE88-5910DC05F554}"/>
    <dgm:cxn modelId="{CBA36062-D884-4ADD-A985-3B30C1B6C681}" type="presOf" srcId="{48EF9441-5330-49DB-BC17-052EE43F4D64}" destId="{8A308355-7C52-4009-9B63-5CB1871F49F6}" srcOrd="0" destOrd="0" presId="urn:microsoft.com/office/officeart/2009/3/layout/RandomtoResultProcess"/>
    <dgm:cxn modelId="{3178CB2E-64CC-4A0B-ABF8-587A7CD41E27}" srcId="{48EF9441-5330-49DB-BC17-052EE43F4D64}" destId="{94F70DC0-F695-48D8-AD4A-8AAF97BB2FA7}" srcOrd="0" destOrd="0" parTransId="{8D36C637-B6EE-451A-B08D-EDF0E46456BE}" sibTransId="{1E8EB0A8-BC82-4146-924A-5D88C59C7637}"/>
    <dgm:cxn modelId="{6E9506AB-A445-4E07-B223-A352865E5C34}" type="presOf" srcId="{94F70DC0-F695-48D8-AD4A-8AAF97BB2FA7}" destId="{1FFF8F63-7D20-42B0-868A-7A094FBACA29}" srcOrd="0" destOrd="0" presId="urn:microsoft.com/office/officeart/2009/3/layout/RandomtoResultProcess"/>
    <dgm:cxn modelId="{026C0399-4FC2-4144-A438-DD309DA69485}" srcId="{48EF9441-5330-49DB-BC17-052EE43F4D64}" destId="{E2574E1B-52EA-4129-B854-87014B2CB7AD}" srcOrd="2" destOrd="0" parTransId="{F38CB68B-D938-488F-BD45-943D6EC505F7}" sibTransId="{79B24F1A-7E93-4969-B6AB-BB82AADA7393}"/>
    <dgm:cxn modelId="{07C30B36-6B50-49C7-8D09-F3907378A548}" type="presParOf" srcId="{8A308355-7C52-4009-9B63-5CB1871F49F6}" destId="{C2B13583-72E1-4ED8-BA6D-0E8E1991FB8C}" srcOrd="0" destOrd="0" presId="urn:microsoft.com/office/officeart/2009/3/layout/RandomtoResultProcess"/>
    <dgm:cxn modelId="{62D96D8F-9AFB-46B7-AF1E-FF8E4E0795A2}" type="presParOf" srcId="{C2B13583-72E1-4ED8-BA6D-0E8E1991FB8C}" destId="{1FFF8F63-7D20-42B0-868A-7A094FBACA29}" srcOrd="0" destOrd="0" presId="urn:microsoft.com/office/officeart/2009/3/layout/RandomtoResultProcess"/>
    <dgm:cxn modelId="{85B5CE11-C9E0-40F2-B312-3843FC9B707A}" type="presParOf" srcId="{C2B13583-72E1-4ED8-BA6D-0E8E1991FB8C}" destId="{6DB0C468-582B-47D5-82A3-8EBCD810BC61}" srcOrd="1" destOrd="0" presId="urn:microsoft.com/office/officeart/2009/3/layout/RandomtoResultProcess"/>
    <dgm:cxn modelId="{3DA25E55-AA72-462F-A6FD-FA02EA67B714}" type="presParOf" srcId="{C2B13583-72E1-4ED8-BA6D-0E8E1991FB8C}" destId="{D7071CAC-D0E0-4EF8-A43A-A8F16A46C364}" srcOrd="2" destOrd="0" presId="urn:microsoft.com/office/officeart/2009/3/layout/RandomtoResultProcess"/>
    <dgm:cxn modelId="{D8EB9051-5D2D-4639-8B3C-220455F38206}" type="presParOf" srcId="{C2B13583-72E1-4ED8-BA6D-0E8E1991FB8C}" destId="{F3D97A1D-2938-4A72-9EC0-56E9F6C83EBE}" srcOrd="3" destOrd="0" presId="urn:microsoft.com/office/officeart/2009/3/layout/RandomtoResultProcess"/>
    <dgm:cxn modelId="{60B68BE0-64AA-4263-9402-41CF5175C001}" type="presParOf" srcId="{C2B13583-72E1-4ED8-BA6D-0E8E1991FB8C}" destId="{434BA860-CE28-4EDB-9E0D-7F07EE1A4FFB}" srcOrd="4" destOrd="0" presId="urn:microsoft.com/office/officeart/2009/3/layout/RandomtoResultProcess"/>
    <dgm:cxn modelId="{D3542DCF-32E1-4C71-AAA6-544DF4AA1D6B}" type="presParOf" srcId="{C2B13583-72E1-4ED8-BA6D-0E8E1991FB8C}" destId="{A7C5E675-3F4A-4492-BD58-9EF523CC3331}" srcOrd="5" destOrd="0" presId="urn:microsoft.com/office/officeart/2009/3/layout/RandomtoResultProcess"/>
    <dgm:cxn modelId="{5AEB14A9-4BD6-42F0-87E7-2B6163BE0D78}" type="presParOf" srcId="{C2B13583-72E1-4ED8-BA6D-0E8E1991FB8C}" destId="{BE220DD0-AE5C-441F-8FC3-28AEC5852EDF}" srcOrd="6" destOrd="0" presId="urn:microsoft.com/office/officeart/2009/3/layout/RandomtoResultProcess"/>
    <dgm:cxn modelId="{EC37930C-90A3-401D-BE23-55AF2C1C3555}" type="presParOf" srcId="{C2B13583-72E1-4ED8-BA6D-0E8E1991FB8C}" destId="{EDD2A187-CB69-4648-9E9D-A208D10105C1}" srcOrd="7" destOrd="0" presId="urn:microsoft.com/office/officeart/2009/3/layout/RandomtoResultProcess"/>
    <dgm:cxn modelId="{4D78A19C-86AA-41E0-AE98-BF1696833B61}" type="presParOf" srcId="{C2B13583-72E1-4ED8-BA6D-0E8E1991FB8C}" destId="{A84E69D7-CE63-458C-9BA4-FDA87AB15377}" srcOrd="8" destOrd="0" presId="urn:microsoft.com/office/officeart/2009/3/layout/RandomtoResultProcess"/>
    <dgm:cxn modelId="{042FE81C-ABA8-46A4-B22D-17E65125BAA2}" type="presParOf" srcId="{C2B13583-72E1-4ED8-BA6D-0E8E1991FB8C}" destId="{3BC9EAAD-B579-43F1-BBDB-0E8644623723}" srcOrd="9" destOrd="0" presId="urn:microsoft.com/office/officeart/2009/3/layout/RandomtoResultProcess"/>
    <dgm:cxn modelId="{9967CDC7-A69C-4672-AD13-93DCCE7F39B1}" type="presParOf" srcId="{C2B13583-72E1-4ED8-BA6D-0E8E1991FB8C}" destId="{13DC91C9-5852-4B0C-9FCB-22CEE1C82D90}" srcOrd="10" destOrd="0" presId="urn:microsoft.com/office/officeart/2009/3/layout/RandomtoResultProcess"/>
    <dgm:cxn modelId="{9AA090F5-2CD6-45BC-9156-3BE4A452404A}" type="presParOf" srcId="{C2B13583-72E1-4ED8-BA6D-0E8E1991FB8C}" destId="{1FACEDF4-43EB-4E63-AD27-17A5CDA6F63D}" srcOrd="11" destOrd="0" presId="urn:microsoft.com/office/officeart/2009/3/layout/RandomtoResultProcess"/>
    <dgm:cxn modelId="{C668406A-2A2D-4C80-A755-0E56D24D0EBF}" type="presParOf" srcId="{C2B13583-72E1-4ED8-BA6D-0E8E1991FB8C}" destId="{410E130A-F863-4830-A2D2-104436283A3F}" srcOrd="12" destOrd="0" presId="urn:microsoft.com/office/officeart/2009/3/layout/RandomtoResultProcess"/>
    <dgm:cxn modelId="{0CF387C8-E84B-47B2-A215-2561D6C66701}" type="presParOf" srcId="{C2B13583-72E1-4ED8-BA6D-0E8E1991FB8C}" destId="{24C73518-273A-4925-B0BC-2771F0203DC1}" srcOrd="13" destOrd="0" presId="urn:microsoft.com/office/officeart/2009/3/layout/RandomtoResultProcess"/>
    <dgm:cxn modelId="{0061EAB2-6F33-4234-9407-02E36DA67A5C}" type="presParOf" srcId="{C2B13583-72E1-4ED8-BA6D-0E8E1991FB8C}" destId="{A7670C9E-7532-4761-A928-45E50688EA73}" srcOrd="14" destOrd="0" presId="urn:microsoft.com/office/officeart/2009/3/layout/RandomtoResultProcess"/>
    <dgm:cxn modelId="{9B0507E9-0EA3-4C8B-89EC-257A1C659B1D}" type="presParOf" srcId="{C2B13583-72E1-4ED8-BA6D-0E8E1991FB8C}" destId="{A63E2F45-4228-4F24-A9F8-4C298AE6944E}" srcOrd="15" destOrd="0" presId="urn:microsoft.com/office/officeart/2009/3/layout/RandomtoResultProcess"/>
    <dgm:cxn modelId="{F312C6A6-3AC1-4C6F-A5DD-B9C3AF6742A6}" type="presParOf" srcId="{C2B13583-72E1-4ED8-BA6D-0E8E1991FB8C}" destId="{C6DF4DA7-CCF6-4965-A47F-F88B03C42B49}" srcOrd="16" destOrd="0" presId="urn:microsoft.com/office/officeart/2009/3/layout/RandomtoResultProcess"/>
    <dgm:cxn modelId="{EE752D1A-DD07-43D9-8CF7-94A352FDC7AB}" type="presParOf" srcId="{C2B13583-72E1-4ED8-BA6D-0E8E1991FB8C}" destId="{22245189-7003-4304-9822-3E4F9F4E0509}" srcOrd="17" destOrd="0" presId="urn:microsoft.com/office/officeart/2009/3/layout/RandomtoResultProcess"/>
    <dgm:cxn modelId="{D287D617-1B82-4644-9BC8-901F7FFA7362}" type="presParOf" srcId="{C2B13583-72E1-4ED8-BA6D-0E8E1991FB8C}" destId="{B9D82173-BA07-4A2D-93C6-B0B8BAC748A0}" srcOrd="18" destOrd="0" presId="urn:microsoft.com/office/officeart/2009/3/layout/RandomtoResultProcess"/>
    <dgm:cxn modelId="{81878307-AA4B-4712-8251-6BBE4FB41E62}" type="presParOf" srcId="{8A308355-7C52-4009-9B63-5CB1871F49F6}" destId="{7B681157-89D9-4998-80D9-33AF13A22685}" srcOrd="1" destOrd="0" presId="urn:microsoft.com/office/officeart/2009/3/layout/RandomtoResultProcess"/>
    <dgm:cxn modelId="{05D052BA-9F78-4470-9C76-DFEE8FCEACEF}" type="presParOf" srcId="{7B681157-89D9-4998-80D9-33AF13A22685}" destId="{C4DAC7A5-7144-48BC-BB61-3D9C1850AB5D}" srcOrd="0" destOrd="0" presId="urn:microsoft.com/office/officeart/2009/3/layout/RandomtoResultProcess"/>
    <dgm:cxn modelId="{70644F33-1D74-42CC-974B-23215D652A6E}" type="presParOf" srcId="{7B681157-89D9-4998-80D9-33AF13A22685}" destId="{707FDA54-DD09-4EAB-94CA-65DCB3364B3D}" srcOrd="1" destOrd="0" presId="urn:microsoft.com/office/officeart/2009/3/layout/RandomtoResultProcess"/>
    <dgm:cxn modelId="{B56123FF-95D0-4464-B233-FCB996D6738C}" type="presParOf" srcId="{8A308355-7C52-4009-9B63-5CB1871F49F6}" destId="{D5699529-0C36-4BAC-8280-93B527A8C04D}" srcOrd="2" destOrd="0" presId="urn:microsoft.com/office/officeart/2009/3/layout/RandomtoResultProcess"/>
    <dgm:cxn modelId="{0BA5FCF7-81ED-4EB7-B109-9ADD430D1DF2}" type="presParOf" srcId="{D5699529-0C36-4BAC-8280-93B527A8C04D}" destId="{79DB093F-D3E8-4A2C-B6D5-72A4B949C24E}" srcOrd="0" destOrd="0" presId="urn:microsoft.com/office/officeart/2009/3/layout/RandomtoResultProcess"/>
    <dgm:cxn modelId="{846EFA1E-156B-4DC6-B9DB-8628E59CDCA3}" type="presParOf" srcId="{D5699529-0C36-4BAC-8280-93B527A8C04D}" destId="{0F52569F-541C-4DCD-9651-E2E111FCB45B}" srcOrd="1" destOrd="0" presId="urn:microsoft.com/office/officeart/2009/3/layout/RandomtoResultProcess"/>
    <dgm:cxn modelId="{808A6443-A1A4-46C4-9C9C-BA2A634794C3}" type="presParOf" srcId="{8A308355-7C52-4009-9B63-5CB1871F49F6}" destId="{0EDB31BF-D627-4866-A549-2F260970F203}" srcOrd="3" destOrd="0" presId="urn:microsoft.com/office/officeart/2009/3/layout/RandomtoResultProcess"/>
    <dgm:cxn modelId="{4C8EF6E5-5A85-4E17-8606-F526E993C49F}" type="presParOf" srcId="{0EDB31BF-D627-4866-A549-2F260970F203}" destId="{594D068F-0BE5-4C54-A574-CA384A81BBEA}" srcOrd="0" destOrd="0" presId="urn:microsoft.com/office/officeart/2009/3/layout/RandomtoResultProcess"/>
    <dgm:cxn modelId="{902198A2-BAC6-4DAE-BA38-0ADD8C194D65}" type="presParOf" srcId="{0EDB31BF-D627-4866-A549-2F260970F203}" destId="{4568BE0B-F6E6-4B9E-A045-488967FB9BC8}" srcOrd="1" destOrd="0" presId="urn:microsoft.com/office/officeart/2009/3/layout/RandomtoResultProcess"/>
    <dgm:cxn modelId="{F9B15A4A-2DBF-45A7-99F1-2E69998FCB0F}" type="presParOf" srcId="{8A308355-7C52-4009-9B63-5CB1871F49F6}" destId="{0F846731-1CA5-4D41-8533-97ED2D4341E5}" srcOrd="4" destOrd="0" presId="urn:microsoft.com/office/officeart/2009/3/layout/RandomtoResultProcess"/>
    <dgm:cxn modelId="{601B30B6-43B0-4799-BB54-62E84A871B53}" type="presParOf" srcId="{0F846731-1CA5-4D41-8533-97ED2D4341E5}" destId="{65591574-BD81-435B-87E5-B771A0F6C803}" srcOrd="0" destOrd="0" presId="urn:microsoft.com/office/officeart/2009/3/layout/RandomtoResultProcess"/>
    <dgm:cxn modelId="{29137F95-9A75-4260-BA6C-3B716F36086F}" type="presParOf" srcId="{0F846731-1CA5-4D41-8533-97ED2D4341E5}" destId="{65BC7409-4E4D-4E43-AC05-6409AF9F3747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7BE95B-D133-4DB5-9893-0E37E88E3FCE}" type="doc">
      <dgm:prSet loTypeId="urn:microsoft.com/office/officeart/2008/layout/VerticalCurvedList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tr-TR"/>
        </a:p>
      </dgm:t>
    </dgm:pt>
    <dgm:pt modelId="{BE0E363F-30AB-448F-81AD-733B05100505}">
      <dgm:prSet phldrT="[Metin]"/>
      <dgm:spPr>
        <a:solidFill>
          <a:srgbClr val="00B0F0"/>
        </a:solidFill>
      </dgm:spPr>
      <dgm:t>
        <a:bodyPr/>
        <a:lstStyle/>
        <a:p>
          <a:r>
            <a:rPr lang="tr-TR" altLang="tr-TR" b="1" dirty="0" smtClean="0">
              <a:solidFill>
                <a:schemeClr val="bg1">
                  <a:lumMod val="75000"/>
                </a:schemeClr>
              </a:solidFill>
              <a:latin typeface="+mj-lt"/>
            </a:rPr>
            <a:t>MEVCUT DESTEKLER</a:t>
          </a:r>
          <a:endParaRPr lang="tr-TR" b="1" dirty="0">
            <a:solidFill>
              <a:schemeClr val="bg1">
                <a:lumMod val="75000"/>
              </a:schemeClr>
            </a:solidFill>
          </a:endParaRPr>
        </a:p>
      </dgm:t>
    </dgm:pt>
    <dgm:pt modelId="{0F5D7E88-11EB-4A71-B0C6-7EE47E5A7BFD}" type="parTrans" cxnId="{489AE575-3712-438A-98AB-5721DA879FB2}">
      <dgm:prSet/>
      <dgm:spPr/>
      <dgm:t>
        <a:bodyPr/>
        <a:lstStyle/>
        <a:p>
          <a:endParaRPr lang="tr-TR"/>
        </a:p>
      </dgm:t>
    </dgm:pt>
    <dgm:pt modelId="{2456A370-EBD3-46F9-B857-5F5FADA2E66A}" type="sibTrans" cxnId="{489AE575-3712-438A-98AB-5721DA879FB2}">
      <dgm:prSet/>
      <dgm:spPr/>
      <dgm:t>
        <a:bodyPr/>
        <a:lstStyle/>
        <a:p>
          <a:endParaRPr lang="tr-TR"/>
        </a:p>
      </dgm:t>
    </dgm:pt>
    <dgm:pt modelId="{6E85B564-01A4-461E-8667-177C5C1FFBF1}">
      <dgm:prSet phldrT="[Metin]"/>
      <dgm:spPr>
        <a:solidFill>
          <a:srgbClr val="00B0F0"/>
        </a:solidFill>
      </dgm:spPr>
      <dgm:t>
        <a:bodyPr/>
        <a:lstStyle/>
        <a:p>
          <a:r>
            <a:rPr lang="tr-TR" b="1" dirty="0" smtClean="0"/>
            <a:t>YENİ DESTEKLER</a:t>
          </a:r>
          <a:r>
            <a:rPr lang="en-GB" b="1" dirty="0" smtClean="0"/>
            <a:t> </a:t>
          </a:r>
          <a:endParaRPr lang="tr-TR" b="1" dirty="0"/>
        </a:p>
      </dgm:t>
    </dgm:pt>
    <dgm:pt modelId="{40614E4A-ED49-471E-A5EE-D44FF849A57F}" type="parTrans" cxnId="{18F8E609-7DBB-450D-A218-B1741AAB3B0D}">
      <dgm:prSet/>
      <dgm:spPr/>
      <dgm:t>
        <a:bodyPr/>
        <a:lstStyle/>
        <a:p>
          <a:endParaRPr lang="tr-TR"/>
        </a:p>
      </dgm:t>
    </dgm:pt>
    <dgm:pt modelId="{C093BC85-CB0E-4F43-A1C3-7CB16FCC8C99}" type="sibTrans" cxnId="{18F8E609-7DBB-450D-A218-B1741AAB3B0D}">
      <dgm:prSet/>
      <dgm:spPr/>
      <dgm:t>
        <a:bodyPr/>
        <a:lstStyle/>
        <a:p>
          <a:endParaRPr lang="tr-TR"/>
        </a:p>
      </dgm:t>
    </dgm:pt>
    <dgm:pt modelId="{10A170A3-F357-4C61-B255-8A288ED73972}" type="pres">
      <dgm:prSet presAssocID="{0D7BE95B-D133-4DB5-9893-0E37E88E3FC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903ED618-0B78-4B64-A8A6-942026610FF5}" type="pres">
      <dgm:prSet presAssocID="{0D7BE95B-D133-4DB5-9893-0E37E88E3FCE}" presName="Name1" presStyleCnt="0"/>
      <dgm:spPr/>
    </dgm:pt>
    <dgm:pt modelId="{BF0DC9FE-55F2-4122-9258-14A5FB242C53}" type="pres">
      <dgm:prSet presAssocID="{0D7BE95B-D133-4DB5-9893-0E37E88E3FCE}" presName="cycle" presStyleCnt="0"/>
      <dgm:spPr/>
    </dgm:pt>
    <dgm:pt modelId="{56DA9DD1-6660-494C-8919-9658B9B85EA4}" type="pres">
      <dgm:prSet presAssocID="{0D7BE95B-D133-4DB5-9893-0E37E88E3FCE}" presName="srcNode" presStyleLbl="node1" presStyleIdx="0" presStyleCnt="2"/>
      <dgm:spPr/>
    </dgm:pt>
    <dgm:pt modelId="{A87CC913-D5EF-4A58-A637-FA2FF25A1F2D}" type="pres">
      <dgm:prSet presAssocID="{0D7BE95B-D133-4DB5-9893-0E37E88E3FCE}" presName="conn" presStyleLbl="parChTrans1D2" presStyleIdx="0" presStyleCnt="1"/>
      <dgm:spPr/>
      <dgm:t>
        <a:bodyPr/>
        <a:lstStyle/>
        <a:p>
          <a:endParaRPr lang="tr-TR"/>
        </a:p>
      </dgm:t>
    </dgm:pt>
    <dgm:pt modelId="{CE01EDF3-27C0-4894-975D-829C7407D066}" type="pres">
      <dgm:prSet presAssocID="{0D7BE95B-D133-4DB5-9893-0E37E88E3FCE}" presName="extraNode" presStyleLbl="node1" presStyleIdx="0" presStyleCnt="2"/>
      <dgm:spPr/>
    </dgm:pt>
    <dgm:pt modelId="{A0921632-41EF-44EF-B457-7972507E747D}" type="pres">
      <dgm:prSet presAssocID="{0D7BE95B-D133-4DB5-9893-0E37E88E3FCE}" presName="dstNode" presStyleLbl="node1" presStyleIdx="0" presStyleCnt="2"/>
      <dgm:spPr/>
    </dgm:pt>
    <dgm:pt modelId="{3BC7FB53-6AF7-4DF2-A963-3F6014ECDE6E}" type="pres">
      <dgm:prSet presAssocID="{BE0E363F-30AB-448F-81AD-733B05100505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6848EA-08DB-468B-B26E-E8D5166D2F47}" type="pres">
      <dgm:prSet presAssocID="{BE0E363F-30AB-448F-81AD-733B05100505}" presName="accent_1" presStyleCnt="0"/>
      <dgm:spPr/>
    </dgm:pt>
    <dgm:pt modelId="{B77A6E46-F517-4561-8080-CDC6EC699994}" type="pres">
      <dgm:prSet presAssocID="{BE0E363F-30AB-448F-81AD-733B05100505}" presName="accentRepeatNode" presStyleLbl="solidFgAcc1" presStyleIdx="0" presStyleCnt="2"/>
      <dgm:spPr/>
    </dgm:pt>
    <dgm:pt modelId="{0793F6D7-C9B8-4C4A-89CE-9FB4C90CA6D2}" type="pres">
      <dgm:prSet presAssocID="{6E85B564-01A4-461E-8667-177C5C1FFBF1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C48BEC-4E83-4B9E-BAF8-4E404ED8A20C}" type="pres">
      <dgm:prSet presAssocID="{6E85B564-01A4-461E-8667-177C5C1FFBF1}" presName="accent_2" presStyleCnt="0"/>
      <dgm:spPr/>
    </dgm:pt>
    <dgm:pt modelId="{3D29F7AE-0796-4FBD-9667-D2FD0F8B9729}" type="pres">
      <dgm:prSet presAssocID="{6E85B564-01A4-461E-8667-177C5C1FFBF1}" presName="accentRepeatNode" presStyleLbl="solidFgAcc1" presStyleIdx="1" presStyleCnt="2"/>
      <dgm:spPr/>
    </dgm:pt>
  </dgm:ptLst>
  <dgm:cxnLst>
    <dgm:cxn modelId="{489AE575-3712-438A-98AB-5721DA879FB2}" srcId="{0D7BE95B-D133-4DB5-9893-0E37E88E3FCE}" destId="{BE0E363F-30AB-448F-81AD-733B05100505}" srcOrd="0" destOrd="0" parTransId="{0F5D7E88-11EB-4A71-B0C6-7EE47E5A7BFD}" sibTransId="{2456A370-EBD3-46F9-B857-5F5FADA2E66A}"/>
    <dgm:cxn modelId="{18F8E609-7DBB-450D-A218-B1741AAB3B0D}" srcId="{0D7BE95B-D133-4DB5-9893-0E37E88E3FCE}" destId="{6E85B564-01A4-461E-8667-177C5C1FFBF1}" srcOrd="1" destOrd="0" parTransId="{40614E4A-ED49-471E-A5EE-D44FF849A57F}" sibTransId="{C093BC85-CB0E-4F43-A1C3-7CB16FCC8C99}"/>
    <dgm:cxn modelId="{437DF714-6E43-4ABD-881B-1BB3F0081C9B}" type="presOf" srcId="{2456A370-EBD3-46F9-B857-5F5FADA2E66A}" destId="{A87CC913-D5EF-4A58-A637-FA2FF25A1F2D}" srcOrd="0" destOrd="0" presId="urn:microsoft.com/office/officeart/2008/layout/VerticalCurvedList"/>
    <dgm:cxn modelId="{8E8FC012-F0A6-41C4-8F3E-29935EB8AE8B}" type="presOf" srcId="{0D7BE95B-D133-4DB5-9893-0E37E88E3FCE}" destId="{10A170A3-F357-4C61-B255-8A288ED73972}" srcOrd="0" destOrd="0" presId="urn:microsoft.com/office/officeart/2008/layout/VerticalCurvedList"/>
    <dgm:cxn modelId="{A4483838-CD21-4B36-88AC-5BC7AE313250}" type="presOf" srcId="{BE0E363F-30AB-448F-81AD-733B05100505}" destId="{3BC7FB53-6AF7-4DF2-A963-3F6014ECDE6E}" srcOrd="0" destOrd="0" presId="urn:microsoft.com/office/officeart/2008/layout/VerticalCurvedList"/>
    <dgm:cxn modelId="{DD03A9C7-31A8-41C7-8AF7-3A0E0D1A16B3}" type="presOf" srcId="{6E85B564-01A4-461E-8667-177C5C1FFBF1}" destId="{0793F6D7-C9B8-4C4A-89CE-9FB4C90CA6D2}" srcOrd="0" destOrd="0" presId="urn:microsoft.com/office/officeart/2008/layout/VerticalCurvedList"/>
    <dgm:cxn modelId="{231A3406-B0D1-41B5-8A52-F1A830506B3B}" type="presParOf" srcId="{10A170A3-F357-4C61-B255-8A288ED73972}" destId="{903ED618-0B78-4B64-A8A6-942026610FF5}" srcOrd="0" destOrd="0" presId="urn:microsoft.com/office/officeart/2008/layout/VerticalCurvedList"/>
    <dgm:cxn modelId="{4F974803-D600-4013-BBCA-7C4C2E251DF4}" type="presParOf" srcId="{903ED618-0B78-4B64-A8A6-942026610FF5}" destId="{BF0DC9FE-55F2-4122-9258-14A5FB242C53}" srcOrd="0" destOrd="0" presId="urn:microsoft.com/office/officeart/2008/layout/VerticalCurvedList"/>
    <dgm:cxn modelId="{940FAD5A-BE2A-4CAA-BC10-C9BA6B68AA65}" type="presParOf" srcId="{BF0DC9FE-55F2-4122-9258-14A5FB242C53}" destId="{56DA9DD1-6660-494C-8919-9658B9B85EA4}" srcOrd="0" destOrd="0" presId="urn:microsoft.com/office/officeart/2008/layout/VerticalCurvedList"/>
    <dgm:cxn modelId="{363EB9A5-BF9F-4941-9679-4ADDCA07E620}" type="presParOf" srcId="{BF0DC9FE-55F2-4122-9258-14A5FB242C53}" destId="{A87CC913-D5EF-4A58-A637-FA2FF25A1F2D}" srcOrd="1" destOrd="0" presId="urn:microsoft.com/office/officeart/2008/layout/VerticalCurvedList"/>
    <dgm:cxn modelId="{5AC89F10-B3A9-4458-AF02-395AB403F9B6}" type="presParOf" srcId="{BF0DC9FE-55F2-4122-9258-14A5FB242C53}" destId="{CE01EDF3-27C0-4894-975D-829C7407D066}" srcOrd="2" destOrd="0" presId="urn:microsoft.com/office/officeart/2008/layout/VerticalCurvedList"/>
    <dgm:cxn modelId="{B4C1AA6E-2598-41A4-8BE5-317803DA5662}" type="presParOf" srcId="{BF0DC9FE-55F2-4122-9258-14A5FB242C53}" destId="{A0921632-41EF-44EF-B457-7972507E747D}" srcOrd="3" destOrd="0" presId="urn:microsoft.com/office/officeart/2008/layout/VerticalCurvedList"/>
    <dgm:cxn modelId="{74FC3B7E-39D7-492E-925D-90F0B8A488B7}" type="presParOf" srcId="{903ED618-0B78-4B64-A8A6-942026610FF5}" destId="{3BC7FB53-6AF7-4DF2-A963-3F6014ECDE6E}" srcOrd="1" destOrd="0" presId="urn:microsoft.com/office/officeart/2008/layout/VerticalCurvedList"/>
    <dgm:cxn modelId="{9DDA203B-B55F-451E-A7A6-83149EBEAB1D}" type="presParOf" srcId="{903ED618-0B78-4B64-A8A6-942026610FF5}" destId="{996848EA-08DB-468B-B26E-E8D5166D2F47}" srcOrd="2" destOrd="0" presId="urn:microsoft.com/office/officeart/2008/layout/VerticalCurvedList"/>
    <dgm:cxn modelId="{579FB87E-3DC4-4893-A8ED-1991F21D7E8B}" type="presParOf" srcId="{996848EA-08DB-468B-B26E-E8D5166D2F47}" destId="{B77A6E46-F517-4561-8080-CDC6EC699994}" srcOrd="0" destOrd="0" presId="urn:microsoft.com/office/officeart/2008/layout/VerticalCurvedList"/>
    <dgm:cxn modelId="{E9A12545-C8B2-4A33-A855-0E367B608C6D}" type="presParOf" srcId="{903ED618-0B78-4B64-A8A6-942026610FF5}" destId="{0793F6D7-C9B8-4C4A-89CE-9FB4C90CA6D2}" srcOrd="3" destOrd="0" presId="urn:microsoft.com/office/officeart/2008/layout/VerticalCurvedList"/>
    <dgm:cxn modelId="{AF068CC9-0767-480F-920D-BCFC5FA5C3B2}" type="presParOf" srcId="{903ED618-0B78-4B64-A8A6-942026610FF5}" destId="{2CC48BEC-4E83-4B9E-BAF8-4E404ED8A20C}" srcOrd="4" destOrd="0" presId="urn:microsoft.com/office/officeart/2008/layout/VerticalCurvedList"/>
    <dgm:cxn modelId="{64A7EB03-84C9-4BBA-9B4B-D82CB29394F8}" type="presParOf" srcId="{2CC48BEC-4E83-4B9E-BAF8-4E404ED8A20C}" destId="{3D29F7AE-0796-4FBD-9667-D2FD0F8B9729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CC913-D5EF-4A58-A637-FA2FF25A1F2D}">
      <dsp:nvSpPr>
        <dsp:cNvPr id="0" name=""/>
        <dsp:cNvSpPr/>
      </dsp:nvSpPr>
      <dsp:spPr>
        <a:xfrm>
          <a:off x="-6253106" y="-964130"/>
          <a:ext cx="7502276" cy="7502276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7FB53-6AF7-4DF2-A963-3F6014ECDE6E}">
      <dsp:nvSpPr>
        <dsp:cNvPr id="0" name=""/>
        <dsp:cNvSpPr/>
      </dsp:nvSpPr>
      <dsp:spPr>
        <a:xfrm>
          <a:off x="1024643" y="796303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4800" b="1" kern="1200" dirty="0" smtClean="0">
              <a:latin typeface="+mj-lt"/>
            </a:rPr>
            <a:t>MEVCUT DESTEKLER</a:t>
          </a:r>
          <a:endParaRPr lang="tr-TR" sz="4800" b="1" kern="1200" dirty="0"/>
        </a:p>
      </dsp:txBody>
      <dsp:txXfrm>
        <a:off x="1024643" y="796303"/>
        <a:ext cx="6230487" cy="1592384"/>
      </dsp:txXfrm>
    </dsp:sp>
    <dsp:sp modelId="{B77A6E46-F517-4561-8080-CDC6EC699994}">
      <dsp:nvSpPr>
        <dsp:cNvPr id="0" name=""/>
        <dsp:cNvSpPr/>
      </dsp:nvSpPr>
      <dsp:spPr>
        <a:xfrm>
          <a:off x="29402" y="597255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93F6D7-C9B8-4C4A-89CE-9FB4C90CA6D2}">
      <dsp:nvSpPr>
        <dsp:cNvPr id="0" name=""/>
        <dsp:cNvSpPr/>
      </dsp:nvSpPr>
      <dsp:spPr>
        <a:xfrm>
          <a:off x="1024643" y="3185326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/>
            <a:t>YENİ DESTEKLER</a:t>
          </a:r>
          <a:r>
            <a:rPr lang="en-GB" sz="4800" b="1" kern="1200" dirty="0" smtClean="0"/>
            <a:t> </a:t>
          </a:r>
          <a:endParaRPr lang="tr-TR" sz="4800" b="1" kern="1200" dirty="0"/>
        </a:p>
      </dsp:txBody>
      <dsp:txXfrm>
        <a:off x="1024643" y="3185326"/>
        <a:ext cx="6230487" cy="1592384"/>
      </dsp:txXfrm>
    </dsp:sp>
    <dsp:sp modelId="{3D29F7AE-0796-4FBD-9667-D2FD0F8B9729}">
      <dsp:nvSpPr>
        <dsp:cNvPr id="0" name=""/>
        <dsp:cNvSpPr/>
      </dsp:nvSpPr>
      <dsp:spPr>
        <a:xfrm>
          <a:off x="29402" y="2986278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CC913-D5EF-4A58-A637-FA2FF25A1F2D}">
      <dsp:nvSpPr>
        <dsp:cNvPr id="0" name=""/>
        <dsp:cNvSpPr/>
      </dsp:nvSpPr>
      <dsp:spPr>
        <a:xfrm>
          <a:off x="-6253106" y="-964130"/>
          <a:ext cx="7502276" cy="7502276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7FB53-6AF7-4DF2-A963-3F6014ECDE6E}">
      <dsp:nvSpPr>
        <dsp:cNvPr id="0" name=""/>
        <dsp:cNvSpPr/>
      </dsp:nvSpPr>
      <dsp:spPr>
        <a:xfrm>
          <a:off x="1024643" y="796303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4800" b="1" kern="1200" dirty="0" smtClean="0">
              <a:latin typeface="+mj-lt"/>
            </a:rPr>
            <a:t>MEVCUT DESTEKLER</a:t>
          </a:r>
          <a:endParaRPr lang="tr-TR" sz="4800" b="1" kern="1200" dirty="0"/>
        </a:p>
      </dsp:txBody>
      <dsp:txXfrm>
        <a:off x="1024643" y="796303"/>
        <a:ext cx="6230487" cy="1592384"/>
      </dsp:txXfrm>
    </dsp:sp>
    <dsp:sp modelId="{B77A6E46-F517-4561-8080-CDC6EC699994}">
      <dsp:nvSpPr>
        <dsp:cNvPr id="0" name=""/>
        <dsp:cNvSpPr/>
      </dsp:nvSpPr>
      <dsp:spPr>
        <a:xfrm>
          <a:off x="29402" y="597255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93F6D7-C9B8-4C4A-89CE-9FB4C90CA6D2}">
      <dsp:nvSpPr>
        <dsp:cNvPr id="0" name=""/>
        <dsp:cNvSpPr/>
      </dsp:nvSpPr>
      <dsp:spPr>
        <a:xfrm>
          <a:off x="1024643" y="3185326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>
              <a:solidFill>
                <a:schemeClr val="bg1">
                  <a:lumMod val="65000"/>
                </a:schemeClr>
              </a:solidFill>
            </a:rPr>
            <a:t>YENİ DESTEKLER</a:t>
          </a:r>
          <a:r>
            <a:rPr lang="en-GB" sz="4800" b="1" kern="1200" dirty="0" smtClean="0">
              <a:solidFill>
                <a:schemeClr val="bg1">
                  <a:lumMod val="65000"/>
                </a:schemeClr>
              </a:solidFill>
            </a:rPr>
            <a:t> </a:t>
          </a:r>
          <a:endParaRPr lang="tr-TR" sz="4800" b="1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1024643" y="3185326"/>
        <a:ext cx="6230487" cy="1592384"/>
      </dsp:txXfrm>
    </dsp:sp>
    <dsp:sp modelId="{3D29F7AE-0796-4FBD-9667-D2FD0F8B9729}">
      <dsp:nvSpPr>
        <dsp:cNvPr id="0" name=""/>
        <dsp:cNvSpPr/>
      </dsp:nvSpPr>
      <dsp:spPr>
        <a:xfrm>
          <a:off x="29402" y="2986278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F8F63-7D20-42B0-868A-7A094FBACA29}">
      <dsp:nvSpPr>
        <dsp:cNvPr id="0" name=""/>
        <dsp:cNvSpPr/>
      </dsp:nvSpPr>
      <dsp:spPr>
        <a:xfrm>
          <a:off x="685375" y="355798"/>
          <a:ext cx="971765" cy="3202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Firmalar</a:t>
          </a:r>
          <a:endParaRPr lang="tr-TR" sz="1500" b="1" kern="1200" dirty="0"/>
        </a:p>
      </dsp:txBody>
      <dsp:txXfrm>
        <a:off x="685375" y="355798"/>
        <a:ext cx="971765" cy="320240"/>
      </dsp:txXfrm>
    </dsp:sp>
    <dsp:sp modelId="{6DB0C468-582B-47D5-82A3-8EBCD810BC61}">
      <dsp:nvSpPr>
        <dsp:cNvPr id="0" name=""/>
        <dsp:cNvSpPr/>
      </dsp:nvSpPr>
      <dsp:spPr>
        <a:xfrm>
          <a:off x="684271" y="258401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071CAC-D0E0-4EF8-A43A-A8F16A46C364}">
      <dsp:nvSpPr>
        <dsp:cNvPr id="0" name=""/>
        <dsp:cNvSpPr/>
      </dsp:nvSpPr>
      <dsp:spPr>
        <a:xfrm>
          <a:off x="738381" y="150182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97A1D-2938-4A72-9EC0-56E9F6C83EBE}">
      <dsp:nvSpPr>
        <dsp:cNvPr id="0" name=""/>
        <dsp:cNvSpPr/>
      </dsp:nvSpPr>
      <dsp:spPr>
        <a:xfrm>
          <a:off x="868244" y="171826"/>
          <a:ext cx="121470" cy="1214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4BA860-CE28-4EDB-9E0D-7F07EE1A4FFB}">
      <dsp:nvSpPr>
        <dsp:cNvPr id="0" name=""/>
        <dsp:cNvSpPr/>
      </dsp:nvSpPr>
      <dsp:spPr>
        <a:xfrm>
          <a:off x="976463" y="52784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C5E675-3F4A-4492-BD58-9EF523CC3331}">
      <dsp:nvSpPr>
        <dsp:cNvPr id="0" name=""/>
        <dsp:cNvSpPr/>
      </dsp:nvSpPr>
      <dsp:spPr>
        <a:xfrm>
          <a:off x="1117148" y="9497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220DD0-AE5C-441F-8FC3-28AEC5852EDF}">
      <dsp:nvSpPr>
        <dsp:cNvPr id="0" name=""/>
        <dsp:cNvSpPr/>
      </dsp:nvSpPr>
      <dsp:spPr>
        <a:xfrm>
          <a:off x="1290299" y="85250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D2A187-CB69-4648-9E9D-A208D10105C1}">
      <dsp:nvSpPr>
        <dsp:cNvPr id="0" name=""/>
        <dsp:cNvSpPr/>
      </dsp:nvSpPr>
      <dsp:spPr>
        <a:xfrm>
          <a:off x="1398519" y="139360"/>
          <a:ext cx="121470" cy="1214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E69D7-CE63-458C-9BA4-FDA87AB15377}">
      <dsp:nvSpPr>
        <dsp:cNvPr id="0" name=""/>
        <dsp:cNvSpPr/>
      </dsp:nvSpPr>
      <dsp:spPr>
        <a:xfrm>
          <a:off x="1550026" y="258401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C9EAAD-B579-43F1-BBDB-0E8644623723}">
      <dsp:nvSpPr>
        <dsp:cNvPr id="0" name=""/>
        <dsp:cNvSpPr/>
      </dsp:nvSpPr>
      <dsp:spPr>
        <a:xfrm>
          <a:off x="1614957" y="377442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DC91C9-5852-4B0C-9FCB-22CEE1C82D90}">
      <dsp:nvSpPr>
        <dsp:cNvPr id="0" name=""/>
        <dsp:cNvSpPr/>
      </dsp:nvSpPr>
      <dsp:spPr>
        <a:xfrm>
          <a:off x="1052217" y="150182"/>
          <a:ext cx="198770" cy="1987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ACEDF4-43EB-4E63-AD27-17A5CDA6F63D}">
      <dsp:nvSpPr>
        <dsp:cNvPr id="0" name=""/>
        <dsp:cNvSpPr/>
      </dsp:nvSpPr>
      <dsp:spPr>
        <a:xfrm>
          <a:off x="630161" y="561415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0E130A-F863-4830-A2D2-104436283A3F}">
      <dsp:nvSpPr>
        <dsp:cNvPr id="0" name=""/>
        <dsp:cNvSpPr/>
      </dsp:nvSpPr>
      <dsp:spPr>
        <a:xfrm>
          <a:off x="695093" y="658812"/>
          <a:ext cx="121470" cy="1214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C73518-273A-4925-B0BC-2771F0203DC1}">
      <dsp:nvSpPr>
        <dsp:cNvPr id="0" name=""/>
        <dsp:cNvSpPr/>
      </dsp:nvSpPr>
      <dsp:spPr>
        <a:xfrm>
          <a:off x="857422" y="745388"/>
          <a:ext cx="176684" cy="176684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670C9E-7532-4761-A928-45E50688EA73}">
      <dsp:nvSpPr>
        <dsp:cNvPr id="0" name=""/>
        <dsp:cNvSpPr/>
      </dsp:nvSpPr>
      <dsp:spPr>
        <a:xfrm>
          <a:off x="1084682" y="886073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3E2F45-4228-4F24-A9F8-4C298AE6944E}">
      <dsp:nvSpPr>
        <dsp:cNvPr id="0" name=""/>
        <dsp:cNvSpPr/>
      </dsp:nvSpPr>
      <dsp:spPr>
        <a:xfrm>
          <a:off x="1127970" y="745388"/>
          <a:ext cx="121470" cy="1214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DF4DA7-CCF6-4965-A47F-F88B03C42B49}">
      <dsp:nvSpPr>
        <dsp:cNvPr id="0" name=""/>
        <dsp:cNvSpPr/>
      </dsp:nvSpPr>
      <dsp:spPr>
        <a:xfrm>
          <a:off x="1236190" y="896895"/>
          <a:ext cx="77299" cy="77299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245189-7003-4304-9822-3E4F9F4E0509}">
      <dsp:nvSpPr>
        <dsp:cNvPr id="0" name=""/>
        <dsp:cNvSpPr/>
      </dsp:nvSpPr>
      <dsp:spPr>
        <a:xfrm>
          <a:off x="1333587" y="723744"/>
          <a:ext cx="176684" cy="176684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D82173-BA07-4A2D-93C6-B0B8BAC748A0}">
      <dsp:nvSpPr>
        <dsp:cNvPr id="0" name=""/>
        <dsp:cNvSpPr/>
      </dsp:nvSpPr>
      <dsp:spPr>
        <a:xfrm>
          <a:off x="1571669" y="680456"/>
          <a:ext cx="121470" cy="121470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DAC7A5-7144-48BC-BB61-3D9C1850AB5D}">
      <dsp:nvSpPr>
        <dsp:cNvPr id="0" name=""/>
        <dsp:cNvSpPr/>
      </dsp:nvSpPr>
      <dsp:spPr>
        <a:xfrm>
          <a:off x="1693140" y="171646"/>
          <a:ext cx="356742" cy="681059"/>
        </a:xfrm>
        <a:prstGeom prst="chevron">
          <a:avLst>
            <a:gd name="adj" fmla="val 6231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B093F-D3E8-4A2C-B6D5-72A4B949C24E}">
      <dsp:nvSpPr>
        <dsp:cNvPr id="0" name=""/>
        <dsp:cNvSpPr/>
      </dsp:nvSpPr>
      <dsp:spPr>
        <a:xfrm>
          <a:off x="2049882" y="171976"/>
          <a:ext cx="972932" cy="68105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1" kern="1200" dirty="0" smtClean="0"/>
            <a:t>İşbirliği Kuruluşu</a:t>
          </a:r>
          <a:endParaRPr lang="tr-TR" sz="1500" b="1" kern="1200" dirty="0"/>
        </a:p>
      </dsp:txBody>
      <dsp:txXfrm>
        <a:off x="2049882" y="171976"/>
        <a:ext cx="972932" cy="681053"/>
      </dsp:txXfrm>
    </dsp:sp>
    <dsp:sp modelId="{594D068F-0BE5-4C54-A574-CA384A81BBEA}">
      <dsp:nvSpPr>
        <dsp:cNvPr id="0" name=""/>
        <dsp:cNvSpPr/>
      </dsp:nvSpPr>
      <dsp:spPr>
        <a:xfrm>
          <a:off x="3022815" y="171646"/>
          <a:ext cx="356742" cy="681059"/>
        </a:xfrm>
        <a:prstGeom prst="chevron">
          <a:avLst>
            <a:gd name="adj" fmla="val 62310"/>
          </a:avLst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91574-BD81-435B-87E5-B771A0F6C803}">
      <dsp:nvSpPr>
        <dsp:cNvPr id="0" name=""/>
        <dsp:cNvSpPr/>
      </dsp:nvSpPr>
      <dsp:spPr>
        <a:xfrm>
          <a:off x="3447775" y="158770"/>
          <a:ext cx="768392" cy="740175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Ekonomi Bakanlığı</a:t>
          </a:r>
          <a:endParaRPr lang="tr-TR" sz="1100" b="1" kern="1200" dirty="0"/>
        </a:p>
      </dsp:txBody>
      <dsp:txXfrm>
        <a:off x="3560303" y="267166"/>
        <a:ext cx="543336" cy="5233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CC913-D5EF-4A58-A637-FA2FF25A1F2D}">
      <dsp:nvSpPr>
        <dsp:cNvPr id="0" name=""/>
        <dsp:cNvSpPr/>
      </dsp:nvSpPr>
      <dsp:spPr>
        <a:xfrm>
          <a:off x="-6253106" y="-964130"/>
          <a:ext cx="7502276" cy="7502276"/>
        </a:xfrm>
        <a:prstGeom prst="blockArc">
          <a:avLst>
            <a:gd name="adj1" fmla="val 18900000"/>
            <a:gd name="adj2" fmla="val 2700000"/>
            <a:gd name="adj3" fmla="val 288"/>
          </a:avLst>
        </a:pr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7FB53-6AF7-4DF2-A963-3F6014ECDE6E}">
      <dsp:nvSpPr>
        <dsp:cNvPr id="0" name=""/>
        <dsp:cNvSpPr/>
      </dsp:nvSpPr>
      <dsp:spPr>
        <a:xfrm>
          <a:off x="1024643" y="796303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4800" b="1" kern="1200" dirty="0" smtClean="0">
              <a:solidFill>
                <a:schemeClr val="bg1">
                  <a:lumMod val="75000"/>
                </a:schemeClr>
              </a:solidFill>
              <a:latin typeface="+mj-lt"/>
            </a:rPr>
            <a:t>MEVCUT DESTEKLER</a:t>
          </a:r>
          <a:endParaRPr lang="tr-TR" sz="48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024643" y="796303"/>
        <a:ext cx="6230487" cy="1592384"/>
      </dsp:txXfrm>
    </dsp:sp>
    <dsp:sp modelId="{B77A6E46-F517-4561-8080-CDC6EC699994}">
      <dsp:nvSpPr>
        <dsp:cNvPr id="0" name=""/>
        <dsp:cNvSpPr/>
      </dsp:nvSpPr>
      <dsp:spPr>
        <a:xfrm>
          <a:off x="29402" y="597255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93F6D7-C9B8-4C4A-89CE-9FB4C90CA6D2}">
      <dsp:nvSpPr>
        <dsp:cNvPr id="0" name=""/>
        <dsp:cNvSpPr/>
      </dsp:nvSpPr>
      <dsp:spPr>
        <a:xfrm>
          <a:off x="1024643" y="3185326"/>
          <a:ext cx="6230487" cy="1592384"/>
        </a:xfrm>
        <a:prstGeom prst="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63955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b="1" kern="1200" dirty="0" smtClean="0"/>
            <a:t>YENİ DESTEKLER</a:t>
          </a:r>
          <a:r>
            <a:rPr lang="en-GB" sz="4800" b="1" kern="1200" dirty="0" smtClean="0"/>
            <a:t> </a:t>
          </a:r>
          <a:endParaRPr lang="tr-TR" sz="4800" b="1" kern="1200" dirty="0"/>
        </a:p>
      </dsp:txBody>
      <dsp:txXfrm>
        <a:off x="1024643" y="3185326"/>
        <a:ext cx="6230487" cy="1592384"/>
      </dsp:txXfrm>
    </dsp:sp>
    <dsp:sp modelId="{3D29F7AE-0796-4FBD-9667-D2FD0F8B9729}">
      <dsp:nvSpPr>
        <dsp:cNvPr id="0" name=""/>
        <dsp:cNvSpPr/>
      </dsp:nvSpPr>
      <dsp:spPr>
        <a:xfrm>
          <a:off x="29402" y="2986278"/>
          <a:ext cx="1990480" cy="1990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77631" y="4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115329-8C97-4336-9106-C85E45548B7A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4" y="8842236"/>
            <a:ext cx="3043835" cy="466867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7631" y="8842236"/>
            <a:ext cx="3043835" cy="466867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AACAF1-AE8C-4C6A-B55A-29464EC938D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35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7631" y="1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CA67ED-3FCA-42B8-A85A-47A8FC17A4A6}" type="datetimeFigureOut">
              <a:rPr lang="tr-TR"/>
              <a:pPr>
                <a:defRPr/>
              </a:pPr>
              <a:t>25.07.2017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2805" y="4421862"/>
            <a:ext cx="5617496" cy="4188425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4" y="8842236"/>
            <a:ext cx="3043835" cy="465380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7631" y="8842236"/>
            <a:ext cx="3043835" cy="465380"/>
          </a:xfrm>
          <a:prstGeom prst="rect">
            <a:avLst/>
          </a:prstGeom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B4BC6C-A26A-4437-97D9-22832D0781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26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9249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1BDC3F-14BA-4A12-B5D6-6EE1968C0068}" type="slidenum">
              <a:rPr lang="en-US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3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9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1BDC3F-14BA-4A12-B5D6-6EE1968C0068}" type="slidenum">
              <a:rPr lang="en-US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50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9920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61073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51391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 Yer Tutucusu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E4DD97-B16F-43B1-9921-2700C8EA5699}" type="slidenum">
              <a:rPr lang="en-US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774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tr-TR" dirty="0" smtClean="0"/>
          </a:p>
        </p:txBody>
      </p:sp>
      <p:sp>
        <p:nvSpPr>
          <p:cNvPr id="798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7D8C313C-B11B-485A-B7A9-C9DCF4C88036}" type="slidenum">
              <a:rPr lang="en-US" altLang="tr-TR">
                <a:solidFill>
                  <a:prstClr val="black"/>
                </a:solidFill>
              </a:rPr>
              <a:pPr/>
              <a:t>17</a:t>
            </a:fld>
            <a:endParaRPr lang="en-US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7785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3147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baseline="0" dirty="0" smtClean="0"/>
          </a:p>
        </p:txBody>
      </p:sp>
      <p:sp>
        <p:nvSpPr>
          <p:cNvPr id="809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7FA3D3-8565-4042-9416-BCC61985529E}" type="slidenum">
              <a:rPr lang="en-US" altLang="tr-TR" smtClean="0">
                <a:solidFill>
                  <a:prstClr val="black"/>
                </a:solidFill>
              </a:rPr>
              <a:pPr/>
              <a:t>19</a:t>
            </a:fld>
            <a:endParaRPr lang="en-US" altLang="tr-T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7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36360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527175" y="674688"/>
            <a:ext cx="4503738" cy="33766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tr-TR" sz="1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AE405-89AA-4477-B3F7-CF4771DB5E64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7182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85116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502899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84102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4804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814231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32125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27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112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567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31003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6213" y="655638"/>
            <a:ext cx="4364037" cy="32718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 txBox="1">
            <a:spLocks noGrp="1"/>
          </p:cNvSpPr>
          <p:nvPr/>
        </p:nvSpPr>
        <p:spPr>
          <a:xfrm>
            <a:off x="3746303" y="8619577"/>
            <a:ext cx="2867272" cy="454197"/>
          </a:xfrm>
          <a:prstGeom prst="rect">
            <a:avLst/>
          </a:prstGeom>
          <a:noFill/>
        </p:spPr>
        <p:txBody>
          <a:bodyPr lIns="88276" tIns="44138" rIns="88276" bIns="44138" anchor="b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3CCA35A-EA89-4333-8F42-9A4CA05E9365}" type="slidenum">
              <a:rPr lang="en-US" altLang="tr-TR" sz="1200">
                <a:latin typeface="Calibri" panose="020F0502020204030204" pitchFamily="34" charset="0"/>
              </a:rPr>
              <a:pPr algn="r"/>
              <a:t>5</a:t>
            </a:fld>
            <a:endParaRPr lang="en-US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25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6902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0539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0602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580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4.png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4.png"/></Relationships>
</file>

<file path=ppt/slideLayouts/_rels/slideLayout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4.png"/></Relationships>
</file>

<file path=ppt/slideLayouts/_rels/slideLayout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9.png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png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4.png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4.png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4.png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png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3DDD5C-6912-494A-8B79-3307DEF2158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84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864D06-5AEC-4C5B-A425-34F9A092B16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686218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708AB6E-46C8-41B3-B955-E22A43499E7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7478086"/>
      </p:ext>
    </p:extLst>
  </p:cSld>
  <p:clrMapOvr>
    <a:masterClrMapping/>
  </p:clrMapOvr>
  <p:transition spd="med"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939062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939062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BD3CBB80-A7CE-41F1-9CCC-8609B6361E0D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457624"/>
      </p:ext>
    </p:extLst>
  </p:cSld>
  <p:clrMapOvr>
    <a:masterClrMapping/>
  </p:clrMapOvr>
  <p:transition spd="med"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48F1240-4A2E-4253-8AF4-279CB8972F1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236130"/>
      </p:ext>
    </p:extLst>
  </p:cSld>
  <p:clrMapOvr>
    <a:masterClrMapping/>
  </p:clrMapOvr>
  <p:transition spd="med"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986247"/>
      </p:ext>
    </p:extLst>
  </p:cSld>
  <p:clrMapOvr>
    <a:masterClrMapping/>
  </p:clrMapOvr>
  <p:transition spd="med"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defTabSz="4572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DA3BED-871E-4BA0-A7E7-304A8E51F5E2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3294321"/>
      </p:ext>
    </p:extLst>
  </p:cSld>
  <p:clrMapOvr>
    <a:masterClrMapping/>
  </p:clrMapOvr>
  <p:transition spd="med">
    <p:blinds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2052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5"/>
            <a:ext cx="1227138" cy="1114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5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3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5E13D63A-E17B-4C39-939E-415DF0221042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23132"/>
      </p:ext>
    </p:extLst>
  </p:cSld>
  <p:clrMapOvr>
    <a:masterClrMapping/>
  </p:clrMapOvr>
  <p:transition spd="med"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5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24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en-US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72F3B600-47D2-4F89-8332-6FD63A4331E2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29117"/>
      </p:ext>
    </p:extLst>
  </p:cSld>
  <p:clrMapOvr>
    <a:masterClrMapping/>
  </p:clrMapOvr>
  <p:transition spd="med"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5040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F5C3D75-C5BD-4395-A7D2-D1AF933D055C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62687"/>
      </p:ext>
    </p:extLst>
  </p:cSld>
  <p:clrMapOvr>
    <a:masterClrMapping/>
  </p:clrMapOvr>
  <p:transition spd="med"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7836B961-19DB-4407-A17E-F65C28F563C8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4722"/>
      </p:ext>
    </p:extLst>
  </p:cSld>
  <p:clrMapOvr>
    <a:masterClrMapping/>
  </p:clrMapOvr>
  <p:transition spd="med"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700811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700811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A5802F3-EA81-4D51-8FDD-3C581D77B2A9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0182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38A3E4-0AB4-4277-A712-BD5AFF979F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9872956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D2D2AF58-3F7D-4C28-889A-D679E9A01DA3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95837"/>
      </p:ext>
    </p:extLst>
  </p:cSld>
  <p:clrMapOvr>
    <a:masterClrMapping/>
  </p:clrMapOvr>
  <p:transition spd="med"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6EA6EF61-34D1-4EA0-B3B5-333F902AE130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73257"/>
      </p:ext>
    </p:extLst>
  </p:cSld>
  <p:clrMapOvr>
    <a:masterClrMapping/>
  </p:clrMapOvr>
  <p:transition spd="med"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4" y="296865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27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1" y="273053"/>
            <a:ext cx="5900751" cy="5853113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500">
                <a:solidFill>
                  <a:schemeClr val="accent6"/>
                </a:solidFill>
              </a:defRPr>
            </a:lvl4pPr>
            <a:lvl5pPr>
              <a:defRPr sz="1500">
                <a:solidFill>
                  <a:schemeClr val="accent6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8F1E7C07-8963-42C2-B298-B4CC6F91B0A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10010"/>
      </p:ext>
    </p:extLst>
  </p:cSld>
  <p:clrMapOvr>
    <a:masterClrMapping/>
  </p:clrMapOvr>
  <p:transition spd="med"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4240215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9"/>
            <a:ext cx="8856984" cy="373667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653C6881-51F5-4FF8-8A12-90EDE4D494F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07899"/>
      </p:ext>
    </p:extLst>
  </p:cSld>
  <p:clrMapOvr>
    <a:masterClrMapping/>
  </p:clrMapOvr>
  <p:transition spd="med"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539A3C5D-8E73-46E9-8B0F-92C70B1A617F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22105"/>
      </p:ext>
    </p:extLst>
  </p:cSld>
  <p:clrMapOvr>
    <a:masterClrMapping/>
  </p:clrMapOvr>
  <p:transition spd="med"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0614" y="0"/>
            <a:ext cx="395287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9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10" y="274641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2027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2"/>
            <a:ext cx="571500" cy="252413"/>
          </a:xfrm>
          <a:prstGeom prst="rect">
            <a:avLst/>
          </a:prstGeom>
        </p:spPr>
        <p:txBody>
          <a:bodyPr anchor="ctr"/>
          <a:lstStyle>
            <a:lvl1pPr algn="ctr">
              <a:defRPr sz="1350" b="1" i="1">
                <a:solidFill>
                  <a:srgbClr val="002060"/>
                </a:solidFill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0117985D-7099-4082-9EC7-BC13AEF828C8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3809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B9D2778B-5D11-4FA1-83A2-E85B1B82689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6590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B3496229-06D3-48B1-A465-F394C56E34FB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15411"/>
      </p:ext>
    </p:extLst>
  </p:cSld>
  <p:clrMapOvr>
    <a:masterClrMapping/>
  </p:clrMapOvr>
  <p:transition spd="med">
    <p:fad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939064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939064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20292883-1E42-4213-A6C2-B8BD0E4DE34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112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 dirty="0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65CBE6F-6D7C-4C72-BDF1-7371BA5726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01525715"/>
      </p:ext>
    </p:extLst>
  </p:cSld>
  <p:clrMapOvr>
    <a:masterClrMapping/>
  </p:clrMapOvr>
  <p:transition spd="med">
    <p:fad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tr-TR" smtClean="0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342900" eaLnBrk="1" hangingPunct="1">
              <a:defRPr/>
            </a:pPr>
            <a:fld id="{33EDFEA5-6A27-4F64-B93A-2946D38D18BB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89098"/>
      </p:ext>
    </p:extLst>
  </p:cSld>
  <p:clrMapOvr>
    <a:masterClrMapping/>
  </p:clrMapOvr>
  <p:transition spd="med">
    <p:fad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56892"/>
      </p:ext>
    </p:extLst>
  </p:cSld>
  <p:clrMapOvr>
    <a:masterClrMapping/>
  </p:clrMapOvr>
  <p:transition spd="med">
    <p:fad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r>
              <a:rPr lang="tr-TR" smtClean="0">
                <a:solidFill>
                  <a:prstClr val="black"/>
                </a:solidFill>
                <a:latin typeface="Arial" charset="0"/>
              </a:rPr>
              <a:t>İhracat Genel Müdürlüğü</a:t>
            </a: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342900" eaLnBrk="1" hangingPunct="1">
              <a:defRPr/>
            </a:pPr>
            <a:fld id="{D862414E-5CA2-47EE-8814-E0ABD1ECBA37}" type="slidenum">
              <a:rPr lang="en-US" smtClean="0">
                <a:solidFill>
                  <a:prstClr val="black"/>
                </a:solidFill>
                <a:latin typeface="Arial" charset="0"/>
              </a:rPr>
              <a:pPr defTabSz="342900" eaLnBrk="1" hangingPunct="1"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7616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342900" eaLnBrk="1" hangingPunct="1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342900" eaLnBrk="1" hangingPunct="1">
              <a:defRPr/>
            </a:pPr>
            <a:r>
              <a:rPr lang="sv-SE" smtClean="0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342900" eaLnBrk="1" hangingPunct="1">
              <a:defRPr/>
            </a:pPr>
            <a:fld id="{D8F0B8D8-89DE-4D8F-BC65-0714C43F6D3E}" type="slidenum">
              <a:rPr lang="en-US" smtClean="0"/>
              <a:pPr defTabSz="342900" eaLnBrk="1" hangingPunct="1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4699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5" y="6553200"/>
            <a:ext cx="7947025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EA844CF-903C-42A2-9596-CC16088F0D0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4027317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588"/>
            <a:ext cx="91440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018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4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C6B0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BA339D0-133E-44E4-8636-94BC47C3A29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842803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170ECF6-F274-49C2-97A7-F0A7ED8DE92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530944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B21A8AA-2E53-4284-B369-B859972C15D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123526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350"/>
            <a:ext cx="91440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038"/>
            <a:ext cx="7461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646361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41D5F89-F5E3-4959-B4E4-F74D48EEF24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12085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E1C4E8A9-BC47-40A3-A6BB-D7D1389D1AB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043493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EE073-E087-44DB-9FC9-574723F13A7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39882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F3EC433-FD59-4FD5-B218-601D658C475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64230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CA96FC4-6215-4640-AED4-7E11DA02D11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806178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1F9EEB7B-2908-446D-98D2-D6A36D465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112860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43A74B61-0336-4ABA-8107-F5D6F0FFF6E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6266589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B4B87A0-9CDF-475C-B3C0-61D69F465F3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592853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dirty="0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9FD594E-06D8-4A40-BE35-7E4F9E0B045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831790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28007B7-A05B-48B4-856F-0B96368E32B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083168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B8B0CE0-C51A-4E14-A80C-80932407B0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87754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4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5672138" cy="252413"/>
          </a:xfrm>
        </p:spPr>
        <p:txBody>
          <a:bodyPr/>
          <a:lstStyle>
            <a:lvl1pPr algn="l">
              <a:defRPr sz="16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0"/>
            <a:ext cx="571500" cy="252413"/>
          </a:xfrm>
        </p:spPr>
        <p:txBody>
          <a:bodyPr/>
          <a:lstStyle>
            <a:lvl1pPr algn="ctr">
              <a:defRPr sz="160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30F68DF-1E98-496A-A4BD-27D4E477676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0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lang="tr-TR" sz="16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15176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4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2"/>
            <a:ext cx="1543050" cy="365125"/>
          </a:xfrm>
          <a:prstGeom prst="rect">
            <a:avLst/>
          </a:prstGeom>
        </p:spPr>
        <p:txBody>
          <a:bodyPr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4" y="3210719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2" y="267494"/>
            <a:ext cx="471487" cy="365125"/>
          </a:xfrm>
        </p:spPr>
        <p:txBody>
          <a:bodyPr/>
          <a:lstStyle>
            <a:lvl1pPr>
              <a:defRPr sz="1600" smtClean="0"/>
            </a:lvl1pPr>
          </a:lstStyle>
          <a:p>
            <a:pPr>
              <a:defRPr/>
            </a:pPr>
            <a:fld id="{5DF764BD-72B1-402A-B614-580DF843F27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558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707A05-1759-4363-A364-A142C4B560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1444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3F3C7-255A-42FD-BA6B-1054AA1226BA}" type="datetimeFigureOut">
              <a:rPr lang="tr-TR" smtClean="0"/>
              <a:pPr/>
              <a:t>25.07.2017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AFDA-C526-43D4-BA64-04053508F23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166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8F0B8D8-89DE-4D8F-BC65-0714C43F6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50118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53202"/>
            <a:ext cx="91440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426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25426" y="6553202"/>
            <a:ext cx="7947025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A539D7A-8173-4362-AD3E-E0102D53C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55283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0590"/>
            <a:ext cx="91440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4" y="20018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3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0" y="6453188"/>
            <a:ext cx="8172450" cy="304800"/>
          </a:xfr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1B467F0-2C5E-4745-9D82-A21F034840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55324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FB6E888-86C9-4D74-B489-2BD0AD203A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1862954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0762" y="112067"/>
            <a:ext cx="802800" cy="56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02761" y="990600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5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FE456E76-F28C-4F70-BCB0-CA61343B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120553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94463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3352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689" y="46040"/>
            <a:ext cx="746125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07950" y="6524625"/>
            <a:ext cx="8064500" cy="304800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EC77A251-7CE0-43ED-9B82-3B06F1D97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59385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9033930D-6E35-4390-8D8D-7A3F55667A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440357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800" cy="719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488" y="762002"/>
            <a:ext cx="5929354" cy="53641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60000" y="762002"/>
            <a:ext cx="2340000" cy="53641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A7537D2C-A1D2-4A5B-A0CC-EEDA141BD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4215652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00232" y="762002"/>
            <a:ext cx="6215106" cy="464819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00232" y="5481658"/>
            <a:ext cx="6215106" cy="804862"/>
          </a:xfrm>
        </p:spPr>
        <p:txBody>
          <a:bodyPr/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52DC35AB-FB5A-4022-9C1B-BD435F664A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09623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035F3-35E2-4695-91E0-0B83E7AC03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13131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990600"/>
            <a:ext cx="8429684" cy="52244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9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0E1160BE-DC2B-48E0-A25D-7A0601204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81300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5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045F753-E9C0-4B63-9EE2-AF7FA952B59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31431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1" name="2 İçerik Yer Tutucusu"/>
          <p:cNvSpPr>
            <a:spLocks noGrp="1"/>
          </p:cNvSpPr>
          <p:nvPr>
            <p:ph idx="1"/>
          </p:nvPr>
        </p:nvSpPr>
        <p:spPr>
          <a:xfrm>
            <a:off x="357159" y="990600"/>
            <a:ext cx="8429684" cy="5224482"/>
          </a:xfrm>
        </p:spPr>
        <p:txBody>
          <a:bodyPr>
            <a:normAutofit/>
          </a:bodyPr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0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3D5869A4-33CE-467E-96B0-24FE198AD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4701060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48242" y="914402"/>
            <a:ext cx="4038600" cy="5211763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1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666DA8B-582A-418C-94B9-F00BB252B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239090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960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752601"/>
            <a:ext cx="4040188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95725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52601"/>
            <a:ext cx="4041775" cy="43735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22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2CE4D67-B0BC-4374-A58A-1ED27115E7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618315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E7254E6-1036-427A-8BEA-58D3605CE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5556072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4407AC21-DCC0-4CF7-A7F7-20C3FA39CC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8942812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553200"/>
            <a:ext cx="914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 preferRelativeResize="0">
            <a:picLocks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32758"/>
            <a:ext cx="9144000" cy="53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 bwMode="auto">
          <a:xfrm>
            <a:off x="372791" y="42865"/>
            <a:ext cx="80260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57159" y="838200"/>
            <a:ext cx="8429684" cy="537688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306121" y="132756"/>
            <a:ext cx="7837879" cy="476844"/>
          </a:xfrm>
        </p:spPr>
        <p:txBody>
          <a:bodyPr>
            <a:normAutofit/>
          </a:bodyPr>
          <a:lstStyle>
            <a:lvl1pPr marL="0" algn="r" defTabSz="685800" rtl="0" eaLnBrk="0" fontAlgn="base" latinLnBrk="0" hangingPunct="0">
              <a:spcBef>
                <a:spcPct val="0"/>
              </a:spcBef>
              <a:spcAft>
                <a:spcPct val="0"/>
              </a:spcAft>
              <a:defRPr lang="tr-TR" sz="30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53202"/>
            <a:ext cx="5672138" cy="252413"/>
          </a:xfrm>
        </p:spPr>
        <p:txBody>
          <a:bodyPr/>
          <a:lstStyle>
            <a:lvl1pPr algn="l">
              <a:defRPr sz="12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53202"/>
            <a:ext cx="571500" cy="252413"/>
          </a:xfrm>
        </p:spPr>
        <p:txBody>
          <a:bodyPr/>
          <a:lstStyle>
            <a:lvl1pPr algn="ctr">
              <a:defRPr sz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10AC0670-2B9D-4E70-84D7-06D9B696E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2"/>
          </p:nvPr>
        </p:nvSpPr>
        <p:spPr>
          <a:xfrm>
            <a:off x="179388" y="6553202"/>
            <a:ext cx="1543050" cy="252413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tr-TR" sz="1200" kern="12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 eaLnBrk="1" hangingPunct="1"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034807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16200000">
            <a:off x="-2845180" y="3235679"/>
            <a:ext cx="686664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 bwMode="auto">
          <a:xfrm rot="16200000">
            <a:off x="119306" y="5231493"/>
            <a:ext cx="1004464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0" name="8 Başlık"/>
          <p:cNvSpPr>
            <a:spLocks noGrp="1"/>
          </p:cNvSpPr>
          <p:nvPr>
            <p:ph type="title" idx="4294967295"/>
          </p:nvPr>
        </p:nvSpPr>
        <p:spPr>
          <a:xfrm rot="16200000">
            <a:off x="-1821686" y="3036083"/>
            <a:ext cx="6858025" cy="785811"/>
          </a:xfrm>
        </p:spPr>
        <p:txBody>
          <a:bodyPr>
            <a:noAutofit/>
          </a:bodyPr>
          <a:lstStyle>
            <a:lvl1pPr>
              <a:defRPr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xfrm rot="16200000">
            <a:off x="7912101" y="5618164"/>
            <a:ext cx="1543050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Arial" charset="0"/>
              </a:defRPr>
            </a:lvl1pPr>
          </a:lstStyle>
          <a:p>
            <a:pPr eaLnBrk="1" hangingPunct="1"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xfrm rot="16200000">
            <a:off x="5004595" y="3210721"/>
            <a:ext cx="6357937" cy="365125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50" smtClean="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xfrm rot="16200000">
            <a:off x="8447883" y="267494"/>
            <a:ext cx="471487" cy="365125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2879AF88-FBF6-4CEA-8112-52EE68E3B6B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98273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2052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5"/>
            <a:ext cx="1227138" cy="1114425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5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3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3803C4E-4BAC-4D15-BCDB-3B66953CD42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66729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AF94A-D40E-4213-AE42-80D9D1B027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8451435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24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FBEEBBA-B202-45B4-B331-BF8DCA07AA6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91308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40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rmAutofit/>
          </a:bodyPr>
          <a:lstStyle>
            <a:lvl1pPr algn="l">
              <a:defRPr sz="3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5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3812B70-5938-4C3F-830E-40DFB14F3B35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16559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3"/>
            <a:ext cx="4038600" cy="536145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643288F-EE96-4F9B-BF8A-9A8A687D5BF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880002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700811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700811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3621BECD-0A6B-4E9A-87FA-BCB5033550E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995990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16F3F0B-4DD4-4D21-B556-D19CEF57420E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2141596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7772A9D-DAF3-4A0B-9037-3C6D484576A9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8217381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4" y="296865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27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1" y="273053"/>
            <a:ext cx="5900751" cy="5853113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500">
                <a:solidFill>
                  <a:schemeClr val="accent6"/>
                </a:solidFill>
              </a:defRPr>
            </a:lvl4pPr>
            <a:lvl5pPr>
              <a:defRPr sz="1500">
                <a:solidFill>
                  <a:schemeClr val="accent6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29A20BF-9E47-4A8B-AD06-8BFC3B61424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601421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240215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accent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9"/>
            <a:ext cx="8856984" cy="3736679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46C953D6-E6B2-4678-8739-AC5576A961FC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3444656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5DE02776-81C4-43FA-A66F-B7028851C00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63814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4" y="0"/>
            <a:ext cx="395287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9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blurRad="63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10" y="274641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44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A2395A-CD56-447B-B9F7-1D689E2004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45514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2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b="1" i="1" smtClean="0">
                <a:solidFill>
                  <a:srgbClr val="002060"/>
                </a:solidFill>
                <a:cs typeface="Arial" charset="0"/>
              </a:defRPr>
            </a:lvl1pPr>
          </a:lstStyle>
          <a:p>
            <a:pPr>
              <a:defRPr/>
            </a:pPr>
            <a:fld id="{9F845C9D-E732-4250-A56D-7B176993BEB3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56442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l" defTabSz="342900" eaLnBrk="1" hangingPunct="1">
              <a:defRPr sz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BFA587D-6525-467F-9FD4-8AFB09385C9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0925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3"/>
            <a:ext cx="4038600" cy="5217443"/>
          </a:xfrm>
        </p:spPr>
        <p:txBody>
          <a:bodyPr/>
          <a:lstStyle>
            <a:lvl1pPr>
              <a:defRPr sz="2100">
                <a:solidFill>
                  <a:schemeClr val="accent6"/>
                </a:solidFill>
              </a:defRPr>
            </a:lvl1pPr>
            <a:lvl2pPr>
              <a:defRPr sz="1800">
                <a:solidFill>
                  <a:schemeClr val="accent6"/>
                </a:solidFill>
              </a:defRPr>
            </a:lvl2pPr>
            <a:lvl3pPr>
              <a:defRPr sz="1500">
                <a:solidFill>
                  <a:schemeClr val="accent6"/>
                </a:solidFill>
              </a:defRPr>
            </a:lvl3pPr>
            <a:lvl4pPr>
              <a:defRPr sz="1350">
                <a:solidFill>
                  <a:schemeClr val="accent6"/>
                </a:solidFill>
              </a:defRPr>
            </a:lvl4pPr>
            <a:lvl5pPr>
              <a:defRPr sz="1350">
                <a:solidFill>
                  <a:schemeClr val="accent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708AB6E-46C8-41B3-B955-E22A43499E7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6271623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2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2" y="1939064"/>
            <a:ext cx="4040188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3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15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7" y="1939064"/>
            <a:ext cx="4041775" cy="4514275"/>
          </a:xfrm>
        </p:spPr>
        <p:txBody>
          <a:bodyPr/>
          <a:lstStyle>
            <a:lvl1pPr>
              <a:defRPr sz="1800">
                <a:solidFill>
                  <a:schemeClr val="accent6"/>
                </a:solidFill>
              </a:defRPr>
            </a:lvl1pPr>
            <a:lvl2pPr>
              <a:defRPr sz="1500">
                <a:solidFill>
                  <a:schemeClr val="accent6"/>
                </a:solidFill>
              </a:defRPr>
            </a:lvl2pPr>
            <a:lvl3pPr>
              <a:defRPr sz="1350">
                <a:solidFill>
                  <a:schemeClr val="accent6"/>
                </a:solidFill>
              </a:defRPr>
            </a:lvl3pPr>
            <a:lvl4pPr>
              <a:defRPr sz="1200">
                <a:solidFill>
                  <a:schemeClr val="accent6"/>
                </a:solidFill>
              </a:defRPr>
            </a:lvl4pPr>
            <a:lvl5pPr>
              <a:defRPr sz="1200">
                <a:solidFill>
                  <a:schemeClr val="accent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BD3CBB80-A7CE-41F1-9CCC-8609B6361E0D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92874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9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5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3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7" y="332712"/>
            <a:ext cx="8028383" cy="396000"/>
          </a:xfrm>
        </p:spPr>
        <p:txBody>
          <a:bodyPr/>
          <a:lstStyle>
            <a:lvl1pPr algn="r">
              <a:defRPr sz="3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1" y="6524627"/>
            <a:ext cx="5672138" cy="252413"/>
          </a:xfrm>
          <a:prstGeom prst="rect">
            <a:avLst/>
          </a:prstGeom>
        </p:spPr>
        <p:txBody>
          <a:bodyPr/>
          <a:lstStyle>
            <a:lvl1pPr algn="ctr" defTabSz="342900" eaLnBrk="1" hangingPunct="1">
              <a:defRPr sz="12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7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342900" eaLnBrk="1" hangingPunct="1">
              <a:defRPr sz="12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48F1240-4A2E-4253-8AF4-279CB8972F1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265871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356121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defTabSz="3429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defTabSz="342900" eaLnBrk="1" hangingPunct="1">
              <a:defRPr>
                <a:solidFill>
                  <a:prstClr val="black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342900" eaLnBrk="1" hangingPunct="1">
              <a:defRPr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DA3BED-871E-4BA0-A7E7-304A8E51F5E2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57219"/>
      </p:ext>
    </p:extLst>
  </p:cSld>
  <p:clrMapOvr>
    <a:masterClrMapping/>
  </p:clrMapOvr>
  <p:transition spd="med">
    <p:blinds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9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6001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MS PGothic" pitchFamily="34" charset="-128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6" y="6453188"/>
            <a:ext cx="7921625" cy="304800"/>
          </a:xfrm>
          <a:prstGeom prst="rect">
            <a:avLst/>
          </a:prstGeom>
        </p:spPr>
        <p:txBody>
          <a:bodyPr/>
          <a:lstStyle>
            <a:lvl1pPr algn="l">
              <a:defRPr sz="12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v-SE">
                <a:ea typeface="MS PGothic" pitchFamily="34" charset="-128"/>
              </a:rPr>
              <a:t>14 Kasım 2013                                                    Ekonomi Bakanlığı</a:t>
            </a:r>
            <a:endParaRPr lang="tr-TR">
              <a:ea typeface="MS PGothic" pitchFamily="34" charset="-128"/>
            </a:endParaRP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>
              <a:defRPr/>
            </a:pPr>
            <a:fld id="{D8F0B8D8-89DE-4D8F-BC65-0714C43F6D3E}" type="slidenum">
              <a:rPr lang="en-US">
                <a:ea typeface="MS PGothic" pitchFamily="34" charset="-128"/>
              </a:rPr>
              <a:pPr>
                <a:defRPr/>
              </a:pPr>
              <a:t>‹#›</a:t>
            </a:fld>
            <a:endParaRPr 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4138991"/>
      </p:ext>
    </p:extLst>
  </p:cSld>
  <p:clrMapOvr>
    <a:masterClrMapping/>
  </p:clrMapOvr>
  <p:transition spd="med"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205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3"/>
            <a:ext cx="1227138" cy="1114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4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5E13D63A-E17B-4C39-939E-415DF0221042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65814"/>
      </p:ext>
    </p:extLst>
  </p:cSld>
  <p:clrMapOvr>
    <a:masterClrMapping/>
  </p:clrMapOvr>
  <p:transition spd="med"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en-US"/>
              <a:t>İhracat Genel Müdürlüğü</a:t>
            </a: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72F3B600-47D2-4F89-8332-6FD63A4331E2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976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D30FBE-5B4B-46EE-A5A0-AFC2C2AACA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37327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5038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8F5C3D75-C5BD-4395-A7D2-D1AF933D055C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80112"/>
      </p:ext>
    </p:extLst>
  </p:cSld>
  <p:clrMapOvr>
    <a:masterClrMapping/>
  </p:clrMapOvr>
  <p:transition spd="med"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7836B961-19DB-4407-A17E-F65C28F563C8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44689"/>
      </p:ext>
    </p:extLst>
  </p:cSld>
  <p:clrMapOvr>
    <a:masterClrMapping/>
  </p:clrMapOvr>
  <p:transition spd="med"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700809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00809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8A5802F3-EA81-4D51-8FDD-3C581D77B2A9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39900"/>
      </p:ext>
    </p:extLst>
  </p:cSld>
  <p:clrMapOvr>
    <a:masterClrMapping/>
  </p:clrMapOvr>
  <p:transition spd="med"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D2D2AF58-3F7D-4C28-889A-D679E9A01DA3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44053"/>
      </p:ext>
    </p:extLst>
  </p:cSld>
  <p:clrMapOvr>
    <a:masterClrMapping/>
  </p:clrMapOvr>
  <p:transition spd="med"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6EA6EF61-34D1-4EA0-B3B5-333F902AE130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74095"/>
      </p:ext>
    </p:extLst>
  </p:cSld>
  <p:clrMapOvr>
    <a:masterClrMapping/>
  </p:clrMapOvr>
  <p:transition spd="med"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3" y="296863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0" y="273051"/>
            <a:ext cx="5900751" cy="5853113"/>
          </a:xfr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8F1E7C07-8963-42C2-B298-B4CC6F91B0AF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99469"/>
      </p:ext>
    </p:extLst>
  </p:cSld>
  <p:clrMapOvr>
    <a:masterClrMapping/>
  </p:clrMapOvr>
  <p:transition spd="med"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4240213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7"/>
            <a:ext cx="8856984" cy="373667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653C6881-51F5-4FF8-8A12-90EDE4D494FF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91674"/>
      </p:ext>
    </p:extLst>
  </p:cSld>
  <p:clrMapOvr>
    <a:masterClrMapping/>
  </p:clrMapOvr>
  <p:transition spd="med"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539A3C5D-8E73-46E9-8B0F-92C70B1A617F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01778"/>
      </p:ext>
    </p:extLst>
  </p:cSld>
  <p:clrMapOvr>
    <a:masterClrMapping/>
  </p:clrMapOvr>
  <p:transition spd="med"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0613" y="0"/>
            <a:ext cx="395287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8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09" y="274639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7659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 anchor="ctr"/>
          <a:lstStyle>
            <a:lvl1pPr algn="ctr">
              <a:defRPr sz="1800" b="1" i="1">
                <a:solidFill>
                  <a:srgbClr val="002060"/>
                </a:solidFill>
                <a:effectLst/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0117985D-7099-4082-9EC7-BC13AEF828C8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1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66652-CF0D-453D-AF60-F559E1E18E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037147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B9D2778B-5D11-4FA1-83A2-E85B1B82689E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0033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B3496229-06D3-48B1-A465-F394C56E34FB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3091"/>
      </p:ext>
    </p:extLst>
  </p:cSld>
  <p:clrMapOvr>
    <a:masterClrMapping/>
  </p:clrMapOvr>
  <p:transition spd="med"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939062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939062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20292883-1E42-4213-A6C2-B8BD0E4DE34E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71230"/>
      </p:ext>
    </p:extLst>
  </p:cSld>
  <p:clrMapOvr>
    <a:masterClrMapping/>
  </p:clrMapOvr>
  <p:transition spd="med"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 defTabSz="457200" eaLnBrk="1" hangingPunct="1">
              <a:defRPr/>
            </a:pPr>
            <a:fld id="{33EDFEA5-6A27-4F64-B93A-2946D38D18BB}" type="slidenum">
              <a:rPr lang="en-US"/>
              <a:pPr defTabSz="4572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60391"/>
      </p:ext>
    </p:extLst>
  </p:cSld>
  <p:clrMapOvr>
    <a:masterClrMapping/>
  </p:clrMapOvr>
  <p:transition spd="med"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72790"/>
      </p:ext>
    </p:extLst>
  </p:cSld>
  <p:clrMapOvr>
    <a:masterClrMapping/>
  </p:clrMapOvr>
  <p:transition spd="med"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eaLnBrk="1" hangingPunct="1"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eaLnBrk="1" hangingPunct="1">
              <a:defRPr/>
            </a:pPr>
            <a:r>
              <a:rPr lang="tr-TR">
                <a:solidFill>
                  <a:prstClr val="black"/>
                </a:solidFill>
                <a:latin typeface="Arial" charset="0"/>
              </a:rPr>
              <a:t>İhracat Genel Müdürlüğü</a:t>
            </a: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eaLnBrk="1" hangingPunct="1">
              <a:defRPr/>
            </a:pPr>
            <a:fld id="{D862414E-5CA2-47EE-8814-E0ABD1ECBA37}" type="slidenum">
              <a:rPr lang="en-US">
                <a:solidFill>
                  <a:prstClr val="black"/>
                </a:solidFill>
                <a:latin typeface="Arial" charset="0"/>
              </a:rPr>
              <a:pPr defTabSz="457200" eaLnBrk="1" hangingPunct="1"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32264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1300"/>
            <a:ext cx="914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MUSTAFA\LOGO\tek_t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333375"/>
            <a:ext cx="15843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Metin kutusu 5"/>
          <p:cNvSpPr txBox="1"/>
          <p:nvPr userDrawn="1"/>
        </p:nvSpPr>
        <p:spPr>
          <a:xfrm>
            <a:off x="1476375" y="1844675"/>
            <a:ext cx="6191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eaLnBrk="1" hangingPunct="1">
              <a:defRPr/>
            </a:pPr>
            <a:r>
              <a:rPr lang="tr-T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EKONOMİ BAKANLIĞI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68000" y="4503600"/>
            <a:ext cx="6400800" cy="114300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4D96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250825" y="6453188"/>
            <a:ext cx="7921625" cy="304800"/>
          </a:xfrm>
          <a:prstGeom prst="rect">
            <a:avLst/>
          </a:prstGeom>
        </p:spPr>
        <p:txBody>
          <a:bodyPr/>
          <a:lstStyle>
            <a:lvl1pPr algn="l">
              <a:defRPr sz="1600" smtClean="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457200" eaLnBrk="1" hangingPunct="1"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59788" y="6453188"/>
            <a:ext cx="571500" cy="252412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E7DEC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</a:lstStyle>
          <a:p>
            <a:pPr defTabSz="457200" eaLnBrk="1" hangingPunct="1">
              <a:defRPr/>
            </a:pPr>
            <a:fld id="{D8F0B8D8-89DE-4D8F-BC65-0714C43F6D3E}" type="slidenum">
              <a:rPr lang="en-US"/>
              <a:pPr defTabSz="457200" eaLnBrk="1" hangingPunct="1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99251"/>
      </p:ext>
    </p:extLst>
  </p:cSld>
  <p:clrMapOvr>
    <a:masterClrMapping/>
  </p:clrMapOvr>
  <p:transition spd="med"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2050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1125" y="2049463"/>
            <a:ext cx="1227138" cy="1114425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4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73803C4E-4BAC-4D15-BCDB-3B66953CD421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4064639"/>
      </p:ext>
    </p:extLst>
  </p:cSld>
  <p:clrMapOvr>
    <a:masterClrMapping/>
  </p:clrMapOvr>
  <p:transition spd="med"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FBEEBBA-B202-45B4-B331-BF8DCA07AA6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1568804"/>
      </p:ext>
    </p:extLst>
  </p:cSld>
  <p:clrMapOvr>
    <a:masterClrMapping/>
  </p:clrMapOvr>
  <p:transition spd="med"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5038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3812B70-5938-4C3F-830E-40DFB14F3B35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33027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1FF5A0-E9C5-4724-8439-B9EEE74B4B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658545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643288F-EE96-4F9B-BF8A-9A8A687D5BF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278971"/>
      </p:ext>
    </p:extLst>
  </p:cSld>
  <p:clrMapOvr>
    <a:masterClrMapping/>
  </p:clrMapOvr>
  <p:transition spd="med"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700809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00809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3621BECD-0A6B-4E9A-87FA-BCB5033550EA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46876"/>
      </p:ext>
    </p:extLst>
  </p:cSld>
  <p:clrMapOvr>
    <a:masterClrMapping/>
  </p:clrMapOvr>
  <p:transition spd="med"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16F3F0B-4DD4-4D21-B556-D19CEF57420E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152552"/>
      </p:ext>
    </p:extLst>
  </p:cSld>
  <p:clrMapOvr>
    <a:masterClrMapping/>
  </p:clrMapOvr>
  <p:transition spd="med"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7772A9D-DAF3-4A0B-9037-3C6D484576A9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2418492"/>
      </p:ext>
    </p:extLst>
  </p:cSld>
  <p:clrMapOvr>
    <a:masterClrMapping/>
  </p:clrMapOvr>
  <p:transition spd="med"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3" y="296863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0" y="273051"/>
            <a:ext cx="5900751" cy="5853113"/>
          </a:xfr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29A20BF-9E47-4A8B-AD06-8BFC3B61424F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2582426"/>
      </p:ext>
    </p:extLst>
  </p:cSld>
  <p:clrMapOvr>
    <a:masterClrMapping/>
  </p:clrMapOvr>
  <p:transition spd="med"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240213"/>
            <a:ext cx="849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7"/>
            <a:ext cx="8856984" cy="373667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46C953D6-E6B2-4678-8739-AC5576A961FC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2483797"/>
      </p:ext>
    </p:extLst>
  </p:cSld>
  <p:clrMapOvr>
    <a:masterClrMapping/>
  </p:clrMapOvr>
  <p:transition spd="med"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defTabSz="457200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fld id="{5DE02776-81C4-43FA-A66F-B7028851C00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266635"/>
      </p:ext>
    </p:extLst>
  </p:cSld>
  <p:clrMapOvr>
    <a:masterClrMapping/>
  </p:clrMapOvr>
  <p:transition spd="med"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0"/>
            <a:ext cx="395287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2488" y="260350"/>
            <a:ext cx="882650" cy="971550"/>
          </a:xfrm>
          <a:prstGeom prst="rect">
            <a:avLst/>
          </a:prstGeom>
          <a:noFill/>
          <a:ln>
            <a:noFill/>
          </a:ln>
          <a:effectLst>
            <a:outerShdw blurRad="63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09" y="274639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12646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b="1" i="1" smtClean="0">
                <a:solidFill>
                  <a:srgbClr val="002060"/>
                </a:solidFill>
                <a:cs typeface="Arial" charset="0"/>
              </a:defRPr>
            </a:lvl1pPr>
          </a:lstStyle>
          <a:p>
            <a:pPr>
              <a:defRPr/>
            </a:pPr>
            <a:fld id="{9F845C9D-E732-4250-A56D-7B176993BEB3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90331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80808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l" defTabSz="457200" eaLnBrk="1" hangingPunct="1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eaLnBrk="1" hangingPunct="1">
              <a:defRPr sz="160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BFA587D-6525-467F-9FD4-8AFB09385C90}" type="slidenum">
              <a:rPr lang="en-US" altLang="tr-TR">
                <a:ea typeface="MS PGothic" pitchFamily="34" charset="-128"/>
              </a:rPr>
              <a:pPr>
                <a:defRPr/>
              </a:pPr>
              <a:t>‹#›</a:t>
            </a:fld>
            <a:endParaRPr lang="en-US" altLang="tr-TR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63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19" Type="http://schemas.openxmlformats.org/officeDocument/2006/relationships/slideLayout" Target="../slideLayouts/slideLayout67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96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1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06.xml"/><Relationship Id="rId16" Type="http://schemas.openxmlformats.org/officeDocument/2006/relationships/slideLayout" Target="../slideLayouts/slideLayout12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14.xml"/><Relationship Id="rId19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Click to edit Master text styles</a:t>
            </a:r>
          </a:p>
          <a:p>
            <a:pPr lvl="1"/>
            <a:r>
              <a:rPr lang="tr-TR" altLang="tr-TR" smtClean="0"/>
              <a:t>Second level</a:t>
            </a:r>
          </a:p>
          <a:p>
            <a:pPr lvl="2"/>
            <a:r>
              <a:rPr lang="tr-TR" altLang="tr-TR" smtClean="0"/>
              <a:t>Third level</a:t>
            </a:r>
          </a:p>
          <a:p>
            <a:pPr lvl="3"/>
            <a:r>
              <a:rPr lang="tr-TR" altLang="tr-TR" smtClean="0"/>
              <a:t>Fourth level</a:t>
            </a:r>
          </a:p>
          <a:p>
            <a:pPr lvl="4"/>
            <a:r>
              <a:rPr lang="tr-TR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5BB3177-FE06-4307-BE41-71B963FDD7F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pic>
        <p:nvPicPr>
          <p:cNvPr id="2055" name="Picture 7" descr="ark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59595"/>
                </a:solidFill>
              </a:defRPr>
            </a:lvl1pPr>
          </a:lstStyle>
          <a:p>
            <a:pPr>
              <a:defRPr/>
            </a:pPr>
            <a:fld id="{3D8683B3-0C5B-4EBA-A5C3-603CE82BE7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  <p:sldLayoutId id="2147484041" r:id="rId18"/>
    <p:sldLayoutId id="2147484045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66915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r>
              <a:rPr lang="sv-SE"/>
              <a:t>14 Kasım 2013                                                    Ekonomi Bakanlığı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494949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ECCFF147-E892-443E-8EFC-6D7B798B1AB9}" type="slidenum">
              <a:rPr lang="tr-TR"/>
              <a:pPr eaLnBrk="1" hangingPunct="1"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33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  <p:sldLayoutId id="2147484064" r:id="rId18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32001">
              <a:srgbClr val="FFFFFF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59260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  <p:sldLayoutId id="2147484080" r:id="rId15"/>
    <p:sldLayoutId id="2147484081" r:id="rId16"/>
    <p:sldLayoutId id="2147484082" r:id="rId17"/>
    <p:sldLayoutId id="2147484083" r:id="rId18"/>
    <p:sldLayoutId id="2147484084" r:id="rId19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32000">
              <a:schemeClr val="accent1">
                <a:tint val="44500"/>
                <a:satMod val="160000"/>
                <a:lumMod val="0"/>
                <a:lumOff val="10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3166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  <p:sldLayoutId id="2147484097" r:id="rId12"/>
    <p:sldLayoutId id="2147484098" r:id="rId13"/>
    <p:sldLayoutId id="2147484099" r:id="rId14"/>
    <p:sldLayoutId id="2147484100" r:id="rId15"/>
    <p:sldLayoutId id="2147484101" r:id="rId16"/>
    <p:sldLayoutId id="2147484102" r:id="rId17"/>
    <p:sldLayoutId id="2147484103" r:id="rId18"/>
    <p:sldLayoutId id="2147484104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32001">
              <a:srgbClr val="FFFFFF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94498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  <p:sldLayoutId id="2147484118" r:id="rId13"/>
    <p:sldLayoutId id="2147484119" r:id="rId14"/>
    <p:sldLayoutId id="2147484120" r:id="rId15"/>
    <p:sldLayoutId id="2147484121" r:id="rId16"/>
    <p:sldLayoutId id="2147484122" r:id="rId17"/>
    <p:sldLayoutId id="2147484123" r:id="rId18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32000">
              <a:schemeClr val="accent1">
                <a:tint val="44500"/>
                <a:satMod val="160000"/>
                <a:lumMod val="0"/>
                <a:lumOff val="10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9252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  <p:sldLayoutId id="2147484138" r:id="rId14"/>
    <p:sldLayoutId id="2147484139" r:id="rId15"/>
    <p:sldLayoutId id="2147484140" r:id="rId16"/>
    <p:sldLayoutId id="2147484141" r:id="rId17"/>
    <p:sldLayoutId id="2147484142" r:id="rId18"/>
    <p:sldLayoutId id="2147484143" r:id="rId19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5.png"/><Relationship Id="rId11" Type="http://schemas.openxmlformats.org/officeDocument/2006/relationships/image" Target="../media/image20.jpe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19" y="5832662"/>
            <a:ext cx="914270" cy="92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86" y="5834624"/>
            <a:ext cx="933450" cy="95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26101"/>
            <a:ext cx="933450" cy="9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826101"/>
            <a:ext cx="1010171" cy="99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55039"/>
            <a:ext cx="875909" cy="88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2" y="5877272"/>
            <a:ext cx="939844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870262"/>
            <a:ext cx="927057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832662"/>
            <a:ext cx="927057" cy="9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54" y="332656"/>
            <a:ext cx="2009073" cy="200907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737" y="332656"/>
            <a:ext cx="2444733" cy="1833291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0" y="234974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hangingPunct="1"/>
            <a:r>
              <a:rPr lang="tr-TR" sz="42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İHRACATA YÖNELİK</a:t>
            </a:r>
          </a:p>
          <a:p>
            <a:pPr lvl="0" algn="ctr" eaLnBrk="1" hangingPunct="1"/>
            <a:r>
              <a:rPr lang="tr-TR" sz="4200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DESTEKLER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286000" y="429112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000" b="1" dirty="0">
                <a:solidFill>
                  <a:srgbClr val="C00000"/>
                </a:solidFill>
              </a:rPr>
              <a:t>T.C. Ekonomi Bakanlığı </a:t>
            </a:r>
          </a:p>
          <a:p>
            <a:pPr algn="ctr"/>
            <a:r>
              <a:rPr lang="tr-TR" sz="2000" b="1" dirty="0">
                <a:solidFill>
                  <a:srgbClr val="C00000"/>
                </a:solidFill>
              </a:rPr>
              <a:t>İhracat Genel </a:t>
            </a:r>
            <a:r>
              <a:rPr lang="tr-TR" sz="2000" b="1" dirty="0" smtClean="0">
                <a:solidFill>
                  <a:srgbClr val="C00000"/>
                </a:solidFill>
              </a:rPr>
              <a:t>Müdürlüğü</a:t>
            </a:r>
          </a:p>
        </p:txBody>
      </p:sp>
    </p:spTree>
    <p:extLst>
      <p:ext uri="{BB962C8B-B14F-4D97-AF65-F5344CB8AC3E}">
        <p14:creationId xmlns:p14="http://schemas.microsoft.com/office/powerpoint/2010/main" val="24485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/>
          </p:cNvSpPr>
          <p:nvPr/>
        </p:nvSpPr>
        <p:spPr bwMode="auto">
          <a:xfrm>
            <a:off x="971600" y="476672"/>
            <a:ext cx="8064895" cy="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tr-TR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PAZAR ARAŞTIRMASI VE PAZARA GİRİŞ DESTEĞİ</a:t>
            </a:r>
            <a:endParaRPr lang="en-US" sz="2800" b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535863" y="6552058"/>
            <a:ext cx="428625" cy="189310"/>
          </a:xfrm>
        </p:spPr>
        <p:txBody>
          <a:bodyPr/>
          <a:lstStyle/>
          <a:p>
            <a:pPr>
              <a:defRPr/>
            </a:pPr>
            <a:fld id="{72F3B600-47D2-4F89-8332-6FD63A4331E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37709"/>
              </p:ext>
            </p:extLst>
          </p:nvPr>
        </p:nvGraphicFramePr>
        <p:xfrm>
          <a:off x="180010" y="1089170"/>
          <a:ext cx="8862390" cy="4633914"/>
        </p:xfrm>
        <a:graphic>
          <a:graphicData uri="http://schemas.openxmlformats.org/drawingml/2006/table">
            <a:tbl>
              <a:tblPr/>
              <a:tblGrid>
                <a:gridCol w="3430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41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61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26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91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640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Pazara Giriş</a:t>
                      </a:r>
                      <a:endParaRPr kumimoji="0" lang="tr-T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 %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 Limiti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Süre/Adet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Faydalanıcı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270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Yurtdışı Pazar Araştırması Gezisi (Ulaşım, Konaklama)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5.000 $ / seyahat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 Adet /  Yıl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Sinai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Ticari Şirketler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94">
                <a:tc rowSpan="2"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Pazara Giriş (Rapor; Şirket satın almaya yönelik danışmanlık) 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200.000 $ / yıl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Yıllık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Sinai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Ticari Şirketler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993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200.000 $ / yıl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Yıllık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270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İleri teknolojiye sahip şirket satın almaya yönelik danışmanlık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500.000 $ / yıl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Yıllık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Sinai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Ticari Şirketler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270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Alım Heyeti (Ulaşım, Konaklama, Tanıtım ve Organizasyon)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*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75.000 $ / Program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Sayı sınırı yoktur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3171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Sektörel Ticaret Heyeti (Ulaşım, Konaklama, Tanıtım ve Organizasyon)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100.000 $ / Program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Sayı sınırı yoktur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294">
                <a:tc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E-Ticaret Sitelerine Üyelik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2.000 $ / şirket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 Site ve 3 Yıl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2" marR="91442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735724" y="5885793"/>
            <a:ext cx="826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* Hedef ve öncelikli ülkelere olması halinde destek oranı 10 puan artırılır.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9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27907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9632" y="287860"/>
            <a:ext cx="7837879" cy="476844"/>
          </a:xfrm>
        </p:spPr>
        <p:txBody>
          <a:bodyPr>
            <a:noAutofit/>
          </a:bodyPr>
          <a:lstStyle/>
          <a:p>
            <a:r>
              <a:rPr lang="tr-TR" sz="2400" dirty="0" smtClean="0">
                <a:effectLst/>
              </a:rPr>
              <a:t>PAZAR ARAŞTIRMASI VE PAZARA GİRİŞ DESTEĞİ-YENİLİKLER</a:t>
            </a:r>
            <a:endParaRPr lang="tr-TR" sz="2400" dirty="0">
              <a:effectLst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537004" y="769747"/>
            <a:ext cx="78900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dirty="0" smtClean="0"/>
              <a:t>İşbirliği kuruluşlarımız, yılda 5 adede kadar </a:t>
            </a:r>
            <a:r>
              <a:rPr lang="tr-TR" sz="2400" dirty="0" err="1" smtClean="0"/>
              <a:t>Sektörel</a:t>
            </a:r>
            <a:r>
              <a:rPr lang="tr-TR" sz="2400" dirty="0" smtClean="0"/>
              <a:t> Ticaret Heyeti, 10 adede kadar Alım heyeti düzenleyebilmekteydi.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dirty="0" smtClean="0"/>
              <a:t>Bu sınırlamalar kaldırılarak, </a:t>
            </a:r>
            <a:r>
              <a:rPr lang="tr-TR" sz="2400" b="1" dirty="0" smtClean="0">
                <a:solidFill>
                  <a:srgbClr val="FF0000"/>
                </a:solidFill>
              </a:rPr>
              <a:t>işbirliği kuruluşlarımızın daha fazla heyet düzenleyebilmesinin </a:t>
            </a:r>
            <a:r>
              <a:rPr lang="tr-TR" sz="2400" dirty="0" smtClean="0"/>
              <a:t>önü açılmıştır.</a:t>
            </a:r>
          </a:p>
          <a:p>
            <a:pPr algn="just"/>
            <a:endParaRPr lang="tr-TR" sz="2400" dirty="0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60968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/>
          </p:cNvSpPr>
          <p:nvPr/>
        </p:nvSpPr>
        <p:spPr bwMode="auto">
          <a:xfrm>
            <a:off x="683353" y="1043112"/>
            <a:ext cx="8064895" cy="29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b="1" dirty="0">
                <a:solidFill>
                  <a:srgbClr val="FF0000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  <a:latin typeface="+mj-lt"/>
              </a:rPr>
              <a:t>E-TİCARET SİTELERİNE TOPLU ÜYELİK DESTEĞİ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>
          <a:xfrm>
            <a:off x="8535863" y="6552058"/>
            <a:ext cx="428625" cy="189310"/>
          </a:xfrm>
        </p:spPr>
        <p:txBody>
          <a:bodyPr/>
          <a:lstStyle/>
          <a:p>
            <a:pPr>
              <a:defRPr/>
            </a:pPr>
            <a:fld id="{72F3B600-47D2-4F89-8332-6FD63A4331E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Metin kutusu 1"/>
          <p:cNvSpPr txBox="1"/>
          <p:nvPr/>
        </p:nvSpPr>
        <p:spPr>
          <a:xfrm>
            <a:off x="290330" y="1532925"/>
            <a:ext cx="84798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342900"/>
            <a:r>
              <a:rPr lang="tr-TR" sz="2000" b="1" dirty="0"/>
              <a:t>İhracatçılarımızın e-ticaret platformlarında daha etkili olabilmelerini sağlamak amacıyla oluşturulan yeni destek mekanizması kapsamında;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800" b="1" dirty="0">
              <a:cs typeface="Times New Roman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 smtClean="0"/>
              <a:t>İşbirliği kuruluşlarının, </a:t>
            </a:r>
            <a:r>
              <a:rPr lang="tr-TR" sz="2000" dirty="0"/>
              <a:t>en az </a:t>
            </a:r>
            <a:r>
              <a:rPr lang="tr-TR" sz="2000" b="1" dirty="0">
                <a:solidFill>
                  <a:srgbClr val="FF0000"/>
                </a:solidFill>
              </a:rPr>
              <a:t>250 şirketin </a:t>
            </a:r>
            <a:r>
              <a:rPr lang="tr-TR" sz="2000" dirty="0"/>
              <a:t>yer aldığı toplu üyelik başvurularıyla şirketlerin </a:t>
            </a:r>
            <a:r>
              <a:rPr lang="tr-TR" sz="2000" dirty="0" smtClean="0"/>
              <a:t>e-ticaret </a:t>
            </a:r>
            <a:r>
              <a:rPr lang="tr-TR" sz="2000" dirty="0"/>
              <a:t>sitelerine üyelik giderleri desteklenmektedir.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/>
              <a:t>Üyelik giderleri </a:t>
            </a:r>
            <a:r>
              <a:rPr lang="tr-TR" sz="2000" b="1" dirty="0">
                <a:solidFill>
                  <a:srgbClr val="FF0000"/>
                </a:solidFill>
              </a:rPr>
              <a:t>%80 </a:t>
            </a:r>
            <a:r>
              <a:rPr lang="tr-TR" sz="2000" dirty="0"/>
              <a:t>oranında ve </a:t>
            </a:r>
            <a:r>
              <a:rPr lang="tr-TR" sz="2000" b="1" dirty="0">
                <a:solidFill>
                  <a:srgbClr val="FF0000"/>
                </a:solidFill>
              </a:rPr>
              <a:t>3 yıl </a:t>
            </a:r>
            <a:r>
              <a:rPr lang="tr-TR" sz="2000" dirty="0"/>
              <a:t>süresince desteklenmektedir. </a:t>
            </a: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/>
              <a:t>Her bir şirket için yıllık en fazla 2.000 ABD Doları tutarında destek sağlanmaktadır.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/>
              <a:t>Bir işbirliği kuruluşu en fazla </a:t>
            </a:r>
            <a:r>
              <a:rPr lang="tr-TR" sz="2000" b="1" dirty="0">
                <a:solidFill>
                  <a:srgbClr val="FF0000"/>
                </a:solidFill>
              </a:rPr>
              <a:t>5 e-ticaret sitesi </a:t>
            </a:r>
            <a:r>
              <a:rPr lang="tr-TR" sz="2000" dirty="0"/>
              <a:t>için destekten faydalanabilmektedir.</a:t>
            </a:r>
            <a:endParaRPr lang="tr-TR" sz="2800" dirty="0"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259632" y="287860"/>
            <a:ext cx="7837879" cy="476844"/>
          </a:xfrm>
        </p:spPr>
        <p:txBody>
          <a:bodyPr>
            <a:noAutofit/>
          </a:bodyPr>
          <a:lstStyle/>
          <a:p>
            <a:r>
              <a:rPr lang="tr-TR" sz="2400" dirty="0" smtClean="0">
                <a:effectLst/>
              </a:rPr>
              <a:t>PAZAR ARAŞTIRMASI VE PAZARA GİRİŞ DESTEĞİ-YENİLİKLER</a:t>
            </a:r>
            <a:endParaRPr lang="tr-T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8550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42" name="Metin kutusu 1"/>
          <p:cNvSpPr txBox="1">
            <a:spLocks noChangeArrowheads="1"/>
          </p:cNvSpPr>
          <p:nvPr/>
        </p:nvSpPr>
        <p:spPr bwMode="auto">
          <a:xfrm>
            <a:off x="134938" y="4587875"/>
            <a:ext cx="88661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tr-TR" altLang="tr-TR" dirty="0"/>
          </a:p>
          <a:p>
            <a:pPr algn="just"/>
            <a:endParaRPr lang="tr-TR" altLang="tr-TR" dirty="0"/>
          </a:p>
          <a:p>
            <a:pPr algn="just"/>
            <a:endParaRPr lang="tr-TR" altLang="tr-TR" dirty="0"/>
          </a:p>
        </p:txBody>
      </p:sp>
      <p:sp>
        <p:nvSpPr>
          <p:cNvPr id="5" name="Title 2"/>
          <p:cNvSpPr>
            <a:spLocks/>
          </p:cNvSpPr>
          <p:nvPr/>
        </p:nvSpPr>
        <p:spPr bwMode="auto">
          <a:xfrm>
            <a:off x="857250" y="357188"/>
            <a:ext cx="818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>
              <a:defRPr/>
            </a:pP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YURTDIŞI BİRİM, MARKA VE TANITIM DESTEĞİ</a:t>
            </a:r>
          </a:p>
        </p:txBody>
      </p:sp>
      <p:sp>
        <p:nvSpPr>
          <p:cNvPr id="6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fld id="{3C5A7D2A-A6CC-491E-9572-17D0D067E594}" type="slidenum">
              <a:rPr lang="en-US" altLang="tr-TR" smtClean="0"/>
              <a:pPr defTabSz="914400">
                <a:defRPr/>
              </a:pPr>
              <a:t>13</a:t>
            </a:fld>
            <a:endParaRPr lang="en-US" altLang="tr-TR" dirty="0"/>
          </a:p>
        </p:txBody>
      </p:sp>
      <p:graphicFrame>
        <p:nvGraphicFramePr>
          <p:cNvPr id="8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00583"/>
              </p:ext>
            </p:extLst>
          </p:nvPr>
        </p:nvGraphicFramePr>
        <p:xfrm>
          <a:off x="134938" y="985838"/>
          <a:ext cx="8866188" cy="3963352"/>
        </p:xfrm>
        <a:graphic>
          <a:graphicData uri="http://schemas.openxmlformats.org/drawingml/2006/table">
            <a:tbl>
              <a:tblPr/>
              <a:tblGrid>
                <a:gridCol w="27045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8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8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27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17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9696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Destek Kalemi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 Limiti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Süre/Adet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Faydalanıcı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7289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Birim Kira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40-50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75.000$-120.000$/</a:t>
                      </a:r>
                    </a:p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birim başına yıllık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 yıl / ülke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Firma başına 25 birim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Şirketler/</a:t>
                      </a:r>
                    </a:p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54744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Tanıtım Faaliyetleri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150.000$ - 250.000$/ülke, yıl 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 yıl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Şirketler/</a:t>
                      </a:r>
                    </a:p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 Kuruluşları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696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Yurtdışı Marka Tescili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50.000$ / yıl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 yıl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Şirketler</a:t>
                      </a:r>
                    </a:p>
                  </a:txBody>
                  <a:tcPr marL="91441" marR="91441" marT="45748" marB="4574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Metin kutusu 1"/>
          <p:cNvSpPr txBox="1">
            <a:spLocks noChangeArrowheads="1"/>
          </p:cNvSpPr>
          <p:nvPr/>
        </p:nvSpPr>
        <p:spPr bwMode="auto">
          <a:xfrm>
            <a:off x="107950" y="4829613"/>
            <a:ext cx="88661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tr-TR" altLang="tr-TR" dirty="0"/>
          </a:p>
          <a:p>
            <a:pPr algn="just"/>
            <a:endParaRPr lang="tr-TR" altLang="tr-TR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altLang="tr-TR" dirty="0" smtClean="0">
                <a:solidFill>
                  <a:srgbClr val="FF0000"/>
                </a:solidFill>
              </a:rPr>
              <a:t>Hedef </a:t>
            </a:r>
            <a:r>
              <a:rPr lang="tr-TR" altLang="tr-TR" dirty="0">
                <a:solidFill>
                  <a:srgbClr val="FF0000"/>
                </a:solidFill>
              </a:rPr>
              <a:t>ülkelere +10</a:t>
            </a:r>
            <a:r>
              <a:rPr lang="tr-TR" altLang="tr-TR" dirty="0" smtClean="0">
                <a:solidFill>
                  <a:srgbClr val="FF0000"/>
                </a:solidFill>
              </a:rPr>
              <a:t>% ilave destek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altLang="tr-TR" dirty="0" smtClean="0">
                <a:solidFill>
                  <a:srgbClr val="FF0000"/>
                </a:solidFill>
              </a:rPr>
              <a:t>2017 yılı için tanıtım ve marka tescilinde +10% destek</a:t>
            </a:r>
            <a:endParaRPr lang="tr-TR" altLang="tr-TR" dirty="0">
              <a:solidFill>
                <a:srgbClr val="FF0000"/>
              </a:solidFill>
            </a:endParaRPr>
          </a:p>
          <a:p>
            <a:pPr algn="just"/>
            <a:endParaRPr lang="tr-TR" altLang="tr-TR" dirty="0"/>
          </a:p>
        </p:txBody>
      </p:sp>
      <p:sp>
        <p:nvSpPr>
          <p:cNvPr id="10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6216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505" y="287860"/>
            <a:ext cx="9036496" cy="47684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altLang="tr-TR" sz="2400" dirty="0">
                <a:solidFill>
                  <a:prstClr val="white"/>
                </a:solidFill>
              </a:rPr>
              <a:t>YURT DIŞI BİRİM, MARKA VE TANITIM </a:t>
            </a:r>
            <a:r>
              <a:rPr lang="tr-TR" altLang="tr-TR" sz="2400" dirty="0" smtClean="0">
                <a:solidFill>
                  <a:prstClr val="white"/>
                </a:solidFill>
              </a:rPr>
              <a:t>DESTEĞİ - YENİLİKLER</a:t>
            </a:r>
            <a:endParaRPr lang="tr-TR" altLang="tr-TR" sz="2400" dirty="0">
              <a:solidFill>
                <a:prstClr val="white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539552" y="1052736"/>
            <a:ext cx="789007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tr-TR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Üzerine </a:t>
            </a:r>
            <a:r>
              <a:rPr lang="tr-TR" dirty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bina yapılmak üzere 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kiralanan </a:t>
            </a:r>
            <a:r>
              <a:rPr lang="tr-TR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arsalar </a:t>
            </a:r>
            <a:r>
              <a:rPr lang="tr-TR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da yurt </a:t>
            </a:r>
            <a:r>
              <a:rPr lang="tr-TR" dirty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dışında faaliyet </a:t>
            </a:r>
            <a:r>
              <a:rPr lang="tr-TR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gösteren şirketler </a:t>
            </a:r>
            <a:r>
              <a:rPr lang="tr-TR" dirty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için birim tanımına ilave edilmiştir</a:t>
            </a:r>
            <a:r>
              <a:rPr lang="tr-TR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dirty="0">
              <a:solidFill>
                <a:srgbClr val="00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tr-TR" dirty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Tanıtım harcamalarının ve markalaşma faaliyetlerinin daha fazla önem kazanması sebebiyle, bu faaliyetlere ilişkin </a:t>
            </a:r>
            <a:r>
              <a:rPr lang="tr-TR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destek oranları 10 puan artırılmıştır</a:t>
            </a:r>
            <a:r>
              <a:rPr lang="tr-TR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dirty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tr-TR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Kira destek sürelerinde ülke esası getirilmiştir. </a:t>
            </a:r>
            <a:endParaRPr lang="tr-TR" b="1" dirty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b="1" dirty="0" smtClean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Şirketlerin </a:t>
            </a:r>
            <a:r>
              <a:rPr lang="tr-TR" dirty="0"/>
              <a:t>birim kira desteğinde var olan bildirim yükümlülüğüne ilişkin yaptırım hakkaniyetli hale getirilmiştir. </a:t>
            </a:r>
            <a:r>
              <a:rPr lang="tr-TR" b="1" dirty="0" smtClean="0">
                <a:solidFill>
                  <a:srgbClr val="FF0000"/>
                </a:solidFill>
              </a:rPr>
              <a:t>(P-</a:t>
            </a:r>
            <a:r>
              <a:rPr lang="tr-TR" b="1" dirty="0" err="1" smtClean="0">
                <a:solidFill>
                  <a:srgbClr val="FF0000"/>
                </a:solidFill>
              </a:rPr>
              <a:t>KKK’ya</a:t>
            </a:r>
            <a:r>
              <a:rPr lang="tr-TR" b="1" dirty="0" smtClean="0">
                <a:solidFill>
                  <a:srgbClr val="FF0000"/>
                </a:solidFill>
              </a:rPr>
              <a:t> sevk edilmiştir.)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Kiralama </a:t>
            </a:r>
            <a:r>
              <a:rPr lang="tr-TR" dirty="0"/>
              <a:t>yerine satın alma yöntemini tercih eden firmalarımız için İpotekli satış (</a:t>
            </a:r>
            <a:r>
              <a:rPr lang="tr-TR" dirty="0" err="1"/>
              <a:t>mortgage</a:t>
            </a:r>
            <a:r>
              <a:rPr lang="tr-TR" dirty="0"/>
              <a:t>) ile birim satın alınmasına kira desteği süresince, kira destek oranları çerçevesinde ve kira rayici ile aynı tutarda destek verilecektir</a:t>
            </a:r>
            <a:r>
              <a:rPr lang="tr-TR" dirty="0" smtClean="0"/>
              <a:t>.</a:t>
            </a:r>
            <a:r>
              <a:rPr lang="tr-TR" b="1" dirty="0">
                <a:solidFill>
                  <a:srgbClr val="FF0000"/>
                </a:solidFill>
              </a:rPr>
              <a:t> (P-</a:t>
            </a:r>
            <a:r>
              <a:rPr lang="tr-TR" b="1" dirty="0" err="1">
                <a:solidFill>
                  <a:srgbClr val="FF0000"/>
                </a:solidFill>
              </a:rPr>
              <a:t>KKK’ya</a:t>
            </a:r>
            <a:r>
              <a:rPr lang="tr-TR" b="1" dirty="0">
                <a:solidFill>
                  <a:srgbClr val="FF0000"/>
                </a:solidFill>
              </a:rPr>
              <a:t> sevk edilmiştir.)</a:t>
            </a:r>
          </a:p>
          <a:p>
            <a:pPr algn="just">
              <a:defRPr/>
            </a:pPr>
            <a:endParaRPr lang="tr-TR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b="1" dirty="0" smtClean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b="1" dirty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tr-TR" sz="2800" b="1" dirty="0" smtClean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algn="just">
              <a:defRPr/>
            </a:pPr>
            <a:endParaRPr lang="tr-TR" sz="2800" b="1" dirty="0" smtClean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endParaRPr lang="tr-TR" sz="2400" dirty="0">
              <a:solidFill>
                <a:srgbClr val="000000"/>
              </a:solidFill>
              <a:latin typeface="Calibri" charset="0"/>
              <a:ea typeface="ＭＳ Ｐゴシック" charset="0"/>
              <a:cs typeface="Times New Roman" charset="0"/>
            </a:endParaRPr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6722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44" name="Metin kutusu 11"/>
          <p:cNvSpPr txBox="1">
            <a:spLocks noChangeArrowheads="1"/>
          </p:cNvSpPr>
          <p:nvPr/>
        </p:nvSpPr>
        <p:spPr bwMode="auto">
          <a:xfrm>
            <a:off x="385762" y="4942329"/>
            <a:ext cx="87582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tr-TR" sz="2200" b="1" dirty="0" smtClean="0">
                <a:solidFill>
                  <a:prstClr val="black"/>
                </a:solidFill>
              </a:rPr>
              <a:t>5 </a:t>
            </a:r>
            <a:r>
              <a:rPr lang="tr-TR" altLang="tr-TR" sz="2200" b="1" dirty="0">
                <a:solidFill>
                  <a:prstClr val="black"/>
                </a:solidFill>
              </a:rPr>
              <a:t>Yılın Sonunda Üstün Performans Sağlayan </a:t>
            </a:r>
            <a:r>
              <a:rPr lang="tr-TR" altLang="tr-TR" sz="2200" b="1" dirty="0" err="1">
                <a:solidFill>
                  <a:prstClr val="black"/>
                </a:solidFill>
              </a:rPr>
              <a:t>TTM</a:t>
            </a:r>
            <a:r>
              <a:rPr lang="tr-TR" altLang="en-US" sz="2200" b="1" dirty="0" err="1">
                <a:solidFill>
                  <a:prstClr val="black"/>
                </a:solidFill>
              </a:rPr>
              <a:t>’</a:t>
            </a:r>
            <a:r>
              <a:rPr lang="tr-TR" altLang="tr-TR" sz="2200" b="1" dirty="0" err="1">
                <a:solidFill>
                  <a:prstClr val="black"/>
                </a:solidFill>
              </a:rPr>
              <a:t>lere</a:t>
            </a:r>
            <a:r>
              <a:rPr lang="tr-TR" altLang="tr-TR" sz="2200" b="1" dirty="0">
                <a:solidFill>
                  <a:prstClr val="black"/>
                </a:solidFill>
              </a:rPr>
              <a:t> +5 Yıl </a:t>
            </a:r>
            <a:r>
              <a:rPr lang="tr-TR" altLang="tr-TR" sz="2200" b="1" dirty="0" smtClean="0">
                <a:solidFill>
                  <a:prstClr val="black"/>
                </a:solidFill>
              </a:rPr>
              <a:t>Destek</a:t>
            </a:r>
            <a:endParaRPr lang="tr-TR" altLang="tr-TR" sz="2200" b="1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2"/>
          <p:cNvSpPr>
            <a:spLocks noGrp="1"/>
          </p:cNvSpPr>
          <p:nvPr>
            <p:ph type="sldNum" sz="quarter" idx="10"/>
          </p:nvPr>
        </p:nvSpPr>
        <p:spPr>
          <a:xfrm>
            <a:off x="8537004" y="6525344"/>
            <a:ext cx="571500" cy="252412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914400">
              <a:defRPr/>
            </a:pPr>
            <a:fld id="{F334BFE6-68EA-4803-BC8D-1FF09260BDCF}" type="slidenum">
              <a:rPr lang="en-US" altLang="tr-TR" sz="1400" b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defTabSz="914400">
                <a:defRPr/>
              </a:pPr>
              <a:t>15</a:t>
            </a:fld>
            <a:endParaRPr lang="en-US" altLang="tr-TR" sz="1400" b="0" dirty="0" smtClean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itle 2"/>
          <p:cNvSpPr>
            <a:spLocks/>
          </p:cNvSpPr>
          <p:nvPr/>
        </p:nvSpPr>
        <p:spPr bwMode="auto">
          <a:xfrm>
            <a:off x="0" y="367829"/>
            <a:ext cx="9144000" cy="46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tr-TR" altLang="tr-TR" sz="3200" b="1" dirty="0">
                <a:solidFill>
                  <a:prstClr val="white"/>
                </a:solidFill>
                <a:ea typeface="MS PGothic" pitchFamily="34" charset="-128"/>
              </a:rPr>
              <a:t> TÜRKİYE TİCARET MERKEZLERİ DESTEĞİ</a:t>
            </a:r>
          </a:p>
        </p:txBody>
      </p:sp>
      <p:sp>
        <p:nvSpPr>
          <p:cNvPr id="9" name="Metin kutusu 11"/>
          <p:cNvSpPr txBox="1">
            <a:spLocks noChangeArrowheads="1"/>
          </p:cNvSpPr>
          <p:nvPr/>
        </p:nvSpPr>
        <p:spPr bwMode="auto">
          <a:xfrm>
            <a:off x="385763" y="5374377"/>
            <a:ext cx="87582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altLang="tr-TR" sz="2200" b="1" dirty="0" smtClean="0">
                <a:solidFill>
                  <a:prstClr val="black"/>
                </a:solidFill>
              </a:rPr>
              <a:t>Hedef </a:t>
            </a:r>
            <a:r>
              <a:rPr lang="tr-TR" altLang="tr-TR" sz="2200" b="1" dirty="0">
                <a:solidFill>
                  <a:prstClr val="black"/>
                </a:solidFill>
              </a:rPr>
              <a:t>ve Öncelikli Ülkelerde </a:t>
            </a:r>
            <a:r>
              <a:rPr lang="tr-TR" altLang="tr-TR" sz="2200" b="1" dirty="0" smtClean="0">
                <a:solidFill>
                  <a:prstClr val="black"/>
                </a:solidFill>
              </a:rPr>
              <a:t>+ 15 puan</a:t>
            </a:r>
            <a:endParaRPr lang="tr-TR" altLang="tr-TR" sz="2200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600432"/>
              </p:ext>
            </p:extLst>
          </p:nvPr>
        </p:nvGraphicFramePr>
        <p:xfrm>
          <a:off x="496481" y="1111630"/>
          <a:ext cx="8151038" cy="3689919"/>
        </p:xfrm>
        <a:graphic>
          <a:graphicData uri="http://schemas.openxmlformats.org/drawingml/2006/table">
            <a:tbl>
              <a:tblPr/>
              <a:tblGrid>
                <a:gridCol w="23042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20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00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41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0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8171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TÜRKİYE TİCARET MERKEZİ (TTM) DESTEĞİ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Kalemi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Oranı % 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Limiti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Süre/Adet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Faydalanıcı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3790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Satın Alma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6.000.000 $ (bir defaya mahsus)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İşbirliği Kuruluşları 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Kurulum/Dekorasyon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300.000 $ (TTM başına)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5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Kira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1.500.000 $ (yıllık)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5 Yıl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5062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İstihdam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500.000 $ (10 kişi yıllık)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7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Tanıtım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300.000 $ (yıllık)</a:t>
                      </a:r>
                    </a:p>
                  </a:txBody>
                  <a:tcPr marL="8478" marR="8478" marT="84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836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94E58B-8EF7-4768-89E6-1C8435C0D9D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16" name="Tablo 15"/>
          <p:cNvGraphicFramePr>
            <a:graphicFrameLocks noGrp="1"/>
          </p:cNvGraphicFramePr>
          <p:nvPr>
            <p:extLst/>
          </p:nvPr>
        </p:nvGraphicFramePr>
        <p:xfrm>
          <a:off x="107950" y="980728"/>
          <a:ext cx="8893175" cy="5514478"/>
        </p:xfrm>
        <a:graphic>
          <a:graphicData uri="http://schemas.openxmlformats.org/drawingml/2006/table">
            <a:tbl>
              <a:tblPr/>
              <a:tblGrid>
                <a:gridCol w="15276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5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3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3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93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041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7532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TASARIM DESTEĞİ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5937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Kalemi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Oranı %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Limiti         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Süre/Adet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Faydalanıcı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84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 Tur" panose="020B0604020202020204" pitchFamily="34" charset="0"/>
                        </a:rPr>
                        <a:t>Tasarımcı Şirketleri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 Tur" panose="020B0604020202020204" pitchFamily="34" charset="0"/>
                        </a:rPr>
                        <a:t>Tasarım Ofisleri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4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Reklam, Tanıtım, Pazarlama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50%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300.000 $yıl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150.000 $/yıl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4 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Tasarımcı Şirketleri - Tasarım Ofisleri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28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Kira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200.000 $/yıl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100.000 $/yıl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97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 Kurulum/Dekorasyon  Giderleri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100.000 $/yıl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50.000 $/yıl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341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Patent, Faydalı Model ve Endüstriyel Tasarım Tescili </a:t>
                      </a:r>
                      <a:r>
                        <a:rPr lang="tr-TR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Giderleri</a:t>
                      </a:r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50.000 $/yıl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50.000 $/yıl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4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 Tasarımcıların Brüt Maaş Giderleri 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150.000 $/yıl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200.000 $/yıl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54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Danışmanlık Giderleri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200.000 $/yıl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100.000 $/yıl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287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 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468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Tanıtım (Tasarım Yarışmaları Organizasyonları vb.)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300.000 $/yıl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Faaliyet Bazında Destek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İşbirliği Kuruluşları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976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Tur" panose="020B0604020202020204" pitchFamily="34" charset="0"/>
                        </a:rPr>
                        <a:t>Tasarım Yarışmalarında Dereceye Giren Tasarımcıların Yurtdışı Eğitim ve Yaşam Giderleri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Yıllık Azami 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60 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</a:rPr>
                        <a:t>Adet Tasarımcı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1.500 $/ay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25" name="Başlık 2"/>
          <p:cNvSpPr>
            <a:spLocks noGrp="1"/>
          </p:cNvSpPr>
          <p:nvPr>
            <p:ph type="title" idx="4294967295"/>
          </p:nvPr>
        </p:nvSpPr>
        <p:spPr>
          <a:xfrm>
            <a:off x="777875" y="404664"/>
            <a:ext cx="7908925" cy="396875"/>
          </a:xfrm>
        </p:spPr>
        <p:txBody>
          <a:bodyPr/>
          <a:lstStyle/>
          <a:p>
            <a:pPr eaLnBrk="1" hangingPunct="1">
              <a:defRPr/>
            </a:pPr>
            <a:r>
              <a:rPr lang="tr-TR" sz="18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rPr>
              <a:t>TASARIMCI ŞİRKETLERİ, TASARIM OFİSLERİ VE İŞBİRLİĞİ KURULUŞLARININ DESTEKLENMESİ</a:t>
            </a:r>
            <a:endParaRPr lang="tr-TR" sz="1800" b="1" dirty="0">
              <a:solidFill>
                <a:schemeClr val="bg1"/>
              </a:solidFill>
              <a:effectLst>
                <a:outerShdw blurRad="50800" dist="38100" dir="18900000" algn="bl" rotWithShape="0">
                  <a:srgbClr val="4D968B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85994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ayt Numarası Yer Tutucusu 2"/>
          <p:cNvSpPr>
            <a:spLocks noGrp="1"/>
          </p:cNvSpPr>
          <p:nvPr>
            <p:ph type="sldNum" sz="quarter" idx="10"/>
          </p:nvPr>
        </p:nvSpPr>
        <p:spPr>
          <a:xfrm>
            <a:off x="8537004" y="6525344"/>
            <a:ext cx="571500" cy="252412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914400">
              <a:defRPr/>
            </a:pPr>
            <a:fld id="{F334BFE6-68EA-4803-BC8D-1FF09260BDCF}" type="slidenum">
              <a:rPr lang="en-US" altLang="tr-TR" sz="1400" b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defTabSz="914400">
                <a:defRPr/>
              </a:pPr>
              <a:t>17</a:t>
            </a:fld>
            <a:endParaRPr lang="en-US" altLang="tr-TR" sz="1400" b="0" dirty="0" smtClean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80369"/>
              </p:ext>
            </p:extLst>
          </p:nvPr>
        </p:nvGraphicFramePr>
        <p:xfrm>
          <a:off x="557623" y="1340768"/>
          <a:ext cx="7978885" cy="3940700"/>
        </p:xfrm>
        <a:graphic>
          <a:graphicData uri="http://schemas.openxmlformats.org/drawingml/2006/table">
            <a:tbl>
              <a:tblPr/>
              <a:tblGrid>
                <a:gridCol w="13706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8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94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75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836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TASARIM ve ÜRÜN GELİŞTİRME PROJELERİNİN DESTEKLENMESİ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6493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Kalemi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Oranı %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Destek Limiti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Süre/Adet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Faydalanıcı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Tasarımcı Modelist Mühendis Brüt Maaş Giderleri  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1.000.000 $ / Proje Başına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3+2 Yıl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Şirketler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9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Alet </a:t>
                      </a:r>
                      <a:r>
                        <a:rPr lang="tr-TR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Techizat</a:t>
                      </a:r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Malzeme Yazılım Giderleri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250.000 $ / Proje Başına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9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Seyahat ve Web Sitesi Üyeliği Giderleri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i="0" u="none" strike="noStrike" dirty="0">
                          <a:solidFill>
                            <a:srgbClr val="020010"/>
                          </a:solidFill>
                          <a:effectLst/>
                          <a:latin typeface="Calibri" panose="020F0502020204030204" pitchFamily="34" charset="0"/>
                        </a:rPr>
                        <a:t>150.000 $ / Proje Başına</a:t>
                      </a:r>
                    </a:p>
                  </a:txBody>
                  <a:tcPr marL="7573" marR="7573" marT="7573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Unvan 2"/>
          <p:cNvSpPr>
            <a:spLocks noGrp="1"/>
          </p:cNvSpPr>
          <p:nvPr>
            <p:ph type="title"/>
          </p:nvPr>
        </p:nvSpPr>
        <p:spPr>
          <a:xfrm>
            <a:off x="1116013" y="334963"/>
            <a:ext cx="8027987" cy="393700"/>
          </a:xfrm>
        </p:spPr>
        <p:txBody>
          <a:bodyPr/>
          <a:lstStyle/>
          <a:p>
            <a:pPr>
              <a:defRPr/>
            </a:pPr>
            <a:r>
              <a:rPr lang="tr-TR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TASARIM 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VE </a:t>
            </a:r>
            <a:r>
              <a:rPr lang="tr-TR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ÜRÜN GELİŞTİRME PROJELERİ DESTEĞİ</a:t>
            </a:r>
            <a:endParaRPr lang="tr-TR" sz="2800" dirty="0"/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3754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6121" y="287860"/>
            <a:ext cx="7837879" cy="476844"/>
          </a:xfrm>
        </p:spPr>
        <p:txBody>
          <a:bodyPr>
            <a:noAutofit/>
          </a:bodyPr>
          <a:lstStyle/>
          <a:p>
            <a:r>
              <a:rPr lang="tr-TR" sz="3200" dirty="0" smtClean="0">
                <a:effectLst/>
              </a:rPr>
              <a:t>TASARIM DESTEĞİ - YENİLİKLER</a:t>
            </a:r>
            <a:endParaRPr lang="tr-TR" sz="3200" dirty="0">
              <a:effectLst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537004" y="1046341"/>
            <a:ext cx="789007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İşbirliği </a:t>
            </a:r>
            <a:r>
              <a:rPr lang="tr-TR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Times New Roman" charset="0"/>
              </a:rPr>
              <a:t>kuruluşları tarafından düzenlenen tasarım yarışmalarında dereceye girmek suretiyle yurtdışı eğitim ve yaşam gideri desteğinden </a:t>
            </a:r>
            <a:r>
              <a:rPr lang="tr-TR" sz="2400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faydalandırılacak tasarımcı </a:t>
            </a:r>
            <a:r>
              <a:rPr lang="tr-TR" sz="24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sayısını </a:t>
            </a:r>
            <a:r>
              <a:rPr lang="tr-TR" sz="2400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yıllık </a:t>
            </a:r>
            <a:r>
              <a:rPr lang="tr-TR" sz="24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30’dan 60’a çıkarılmıştır</a:t>
            </a:r>
            <a:r>
              <a:rPr lang="tr-TR" sz="24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Times New Roman" charset="0"/>
              </a:rPr>
              <a:t>.</a:t>
            </a:r>
            <a:endParaRPr lang="tr-TR" sz="2400" dirty="0">
              <a:solidFill>
                <a:srgbClr val="FF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/>
              <a:t>Tasarımcı şirketleri ve tasarım ofisleri tarafından gerçekleştirilen </a:t>
            </a:r>
            <a:r>
              <a:rPr lang="tr-TR" sz="2400" b="1" dirty="0">
                <a:solidFill>
                  <a:srgbClr val="FF0000"/>
                </a:solidFill>
              </a:rPr>
              <a:t>marka tescilinin yenilenmesi </a:t>
            </a:r>
            <a:r>
              <a:rPr lang="tr-TR" sz="2400" b="1" dirty="0" smtClean="0">
                <a:solidFill>
                  <a:srgbClr val="FF0000"/>
                </a:solidFill>
              </a:rPr>
              <a:t>giderleri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destek kapsamına alınmıştır.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/>
              <a:t>Tasarım ve Ürün Geliştirme </a:t>
            </a:r>
            <a:r>
              <a:rPr lang="tr-TR" sz="2400" dirty="0" smtClean="0"/>
              <a:t>Projelerinin </a:t>
            </a:r>
            <a:r>
              <a:rPr lang="tr-TR" sz="2400" dirty="0"/>
              <a:t>kapsamında alımı desteklenen </a:t>
            </a:r>
            <a:r>
              <a:rPr lang="tr-TR" sz="2400" dirty="0" smtClean="0"/>
              <a:t>harcamaların listesi </a:t>
            </a:r>
            <a:r>
              <a:rPr lang="tr-TR" sz="2400" dirty="0"/>
              <a:t>sektörden gelen talepler doğrultusunda </a:t>
            </a:r>
            <a:r>
              <a:rPr lang="tr-TR" sz="2400" b="1" dirty="0" smtClean="0">
                <a:solidFill>
                  <a:srgbClr val="FF0000"/>
                </a:solidFill>
              </a:rPr>
              <a:t>geliştirilmiştir</a:t>
            </a:r>
            <a:r>
              <a:rPr lang="tr-TR" sz="2400" dirty="0" smtClean="0">
                <a:solidFill>
                  <a:srgbClr val="FF0000"/>
                </a:solidFill>
              </a:rPr>
              <a:t>.</a:t>
            </a:r>
            <a:endParaRPr lang="tr-TR" sz="2400" dirty="0">
              <a:solidFill>
                <a:srgbClr val="FF0000"/>
              </a:solidFill>
            </a:endParaRPr>
          </a:p>
          <a:p>
            <a:pPr algn="just"/>
            <a:endParaRPr lang="tr-TR" sz="2400" dirty="0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5734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4686" y="334506"/>
            <a:ext cx="8027988" cy="3952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TURQUALITY</a:t>
            </a:r>
            <a:r>
              <a:rPr lang="en-US" dirty="0" smtClean="0"/>
              <a:t>®</a:t>
            </a:r>
            <a:r>
              <a:rPr lang="tr-TR" dirty="0" smtClean="0"/>
              <a:t>/MARKA DESTEKLERİ</a:t>
            </a:r>
            <a:endParaRPr lang="en-US" dirty="0"/>
          </a:p>
        </p:txBody>
      </p:sp>
      <p:sp>
        <p:nvSpPr>
          <p:cNvPr id="59395" name="AutoShape 2"/>
          <p:cNvSpPr>
            <a:spLocks noChangeAspect="1" noChangeArrowheads="1" noTextEdit="1"/>
          </p:cNvSpPr>
          <p:nvPr/>
        </p:nvSpPr>
        <p:spPr bwMode="auto">
          <a:xfrm>
            <a:off x="685800" y="838200"/>
            <a:ext cx="7704138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cxnSp>
        <p:nvCxnSpPr>
          <p:cNvPr id="59396" name="_s69638"/>
          <p:cNvCxnSpPr>
            <a:cxnSpLocks noChangeShapeType="1"/>
            <a:stCxn id="59409" idx="3"/>
            <a:endCxn id="26" idx="2"/>
          </p:cNvCxnSpPr>
          <p:nvPr/>
        </p:nvCxnSpPr>
        <p:spPr bwMode="auto">
          <a:xfrm flipV="1">
            <a:off x="4051207" y="1648836"/>
            <a:ext cx="560842" cy="3944155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397" name="_s69639"/>
          <p:cNvCxnSpPr>
            <a:cxnSpLocks noChangeShapeType="1"/>
            <a:stCxn id="59408" idx="1"/>
            <a:endCxn id="26" idx="2"/>
          </p:cNvCxnSpPr>
          <p:nvPr/>
        </p:nvCxnSpPr>
        <p:spPr bwMode="auto">
          <a:xfrm rot="10800000">
            <a:off x="4612049" y="1648836"/>
            <a:ext cx="502876" cy="2948490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398" name="_s69640"/>
          <p:cNvCxnSpPr>
            <a:cxnSpLocks noChangeShapeType="1"/>
            <a:stCxn id="59407" idx="3"/>
            <a:endCxn id="26" idx="2"/>
          </p:cNvCxnSpPr>
          <p:nvPr/>
        </p:nvCxnSpPr>
        <p:spPr bwMode="auto">
          <a:xfrm flipV="1">
            <a:off x="4037013" y="1648836"/>
            <a:ext cx="575036" cy="2912883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399" name="_s69641"/>
          <p:cNvCxnSpPr>
            <a:cxnSpLocks noChangeShapeType="1"/>
            <a:stCxn id="59406" idx="1"/>
            <a:endCxn id="26" idx="2"/>
          </p:cNvCxnSpPr>
          <p:nvPr/>
        </p:nvCxnSpPr>
        <p:spPr bwMode="auto">
          <a:xfrm rot="10800000">
            <a:off x="4612049" y="1648836"/>
            <a:ext cx="502876" cy="1801596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400" name="_s69642"/>
          <p:cNvCxnSpPr>
            <a:cxnSpLocks noChangeShapeType="1"/>
            <a:stCxn id="59405" idx="3"/>
            <a:endCxn id="26" idx="2"/>
          </p:cNvCxnSpPr>
          <p:nvPr/>
        </p:nvCxnSpPr>
        <p:spPr bwMode="auto">
          <a:xfrm flipV="1">
            <a:off x="3997326" y="1648836"/>
            <a:ext cx="614723" cy="1791401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401" name="_s69643"/>
          <p:cNvCxnSpPr>
            <a:cxnSpLocks noChangeShapeType="1"/>
            <a:stCxn id="59404" idx="1"/>
            <a:endCxn id="26" idx="2"/>
          </p:cNvCxnSpPr>
          <p:nvPr/>
        </p:nvCxnSpPr>
        <p:spPr bwMode="auto">
          <a:xfrm rot="10800000">
            <a:off x="4612049" y="1648836"/>
            <a:ext cx="502876" cy="638752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cxnSp>
        <p:nvCxnSpPr>
          <p:cNvPr id="59402" name="_s69644"/>
          <p:cNvCxnSpPr>
            <a:cxnSpLocks noChangeShapeType="1"/>
            <a:stCxn id="59403" idx="3"/>
            <a:endCxn id="26" idx="2"/>
          </p:cNvCxnSpPr>
          <p:nvPr/>
        </p:nvCxnSpPr>
        <p:spPr bwMode="auto">
          <a:xfrm flipV="1">
            <a:off x="4026306" y="1648836"/>
            <a:ext cx="585743" cy="633518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59403" name="_s69646"/>
          <p:cNvSpPr>
            <a:spLocks noChangeArrowheads="1"/>
          </p:cNvSpPr>
          <p:nvPr/>
        </p:nvSpPr>
        <p:spPr bwMode="auto">
          <a:xfrm>
            <a:off x="685800" y="1855788"/>
            <a:ext cx="3340506" cy="8531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MARKA-PATENT TESCİL</a:t>
            </a:r>
          </a:p>
        </p:txBody>
      </p:sp>
      <p:sp>
        <p:nvSpPr>
          <p:cNvPr id="59404" name="_s69647"/>
          <p:cNvSpPr>
            <a:spLocks noChangeArrowheads="1"/>
          </p:cNvSpPr>
          <p:nvPr/>
        </p:nvSpPr>
        <p:spPr bwMode="auto">
          <a:xfrm>
            <a:off x="5114925" y="1855788"/>
            <a:ext cx="3348038" cy="8636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KİRA </a:t>
            </a:r>
          </a:p>
          <a:p>
            <a:pPr algn="ctr" eaLnBrk="1" hangingPunct="1"/>
            <a:r>
              <a:rPr lang="tr-TR" altLang="tr-TR" b="1" dirty="0" smtClean="0">
                <a:solidFill>
                  <a:prstClr val="black"/>
                </a:solidFill>
              </a:rPr>
              <a:t>(Mağaza, </a:t>
            </a:r>
            <a:r>
              <a:rPr lang="tr-TR" altLang="tr-TR" b="1" dirty="0" err="1" smtClean="0">
                <a:solidFill>
                  <a:prstClr val="black"/>
                </a:solidFill>
              </a:rPr>
              <a:t>showroom,reyon</a:t>
            </a:r>
            <a:r>
              <a:rPr lang="tr-TR" altLang="tr-TR" b="1" dirty="0" smtClean="0">
                <a:solidFill>
                  <a:prstClr val="black"/>
                </a:solidFill>
              </a:rPr>
              <a:t>, </a:t>
            </a:r>
          </a:p>
          <a:p>
            <a:pPr algn="ctr" eaLnBrk="1" hangingPunct="1"/>
            <a:r>
              <a:rPr lang="tr-TR" altLang="tr-TR" b="1" dirty="0" smtClean="0">
                <a:solidFill>
                  <a:prstClr val="black"/>
                </a:solidFill>
              </a:rPr>
              <a:t>raf, </a:t>
            </a:r>
            <a:r>
              <a:rPr lang="tr-TR" altLang="tr-TR" b="1" dirty="0" err="1" smtClean="0">
                <a:solidFill>
                  <a:prstClr val="black"/>
                </a:solidFill>
              </a:rPr>
              <a:t>corner</a:t>
            </a:r>
            <a:r>
              <a:rPr lang="tr-TR" altLang="tr-TR" b="1" dirty="0" smtClean="0">
                <a:solidFill>
                  <a:prstClr val="black"/>
                </a:solidFill>
              </a:rPr>
              <a:t>, vb.)</a:t>
            </a:r>
            <a:endParaRPr lang="tr-TR" altLang="tr-TR" b="1" dirty="0">
              <a:solidFill>
                <a:prstClr val="black"/>
              </a:solidFill>
            </a:endParaRPr>
          </a:p>
        </p:txBody>
      </p:sp>
      <p:sp>
        <p:nvSpPr>
          <p:cNvPr id="59405" name="_s69648"/>
          <p:cNvSpPr>
            <a:spLocks noChangeArrowheads="1"/>
          </p:cNvSpPr>
          <p:nvPr/>
        </p:nvSpPr>
        <p:spPr bwMode="auto">
          <a:xfrm>
            <a:off x="685800" y="3019425"/>
            <a:ext cx="3311526" cy="8416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 smtClean="0">
                <a:solidFill>
                  <a:srgbClr val="C00000"/>
                </a:solidFill>
              </a:rPr>
              <a:t>SERTİFİKASYON-RUHSATLANDIRMA</a:t>
            </a:r>
            <a:endParaRPr lang="tr-TR" altLang="tr-TR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PAZAR ARAŞTIRMASI&amp;RAPORU</a:t>
            </a:r>
          </a:p>
        </p:txBody>
      </p:sp>
      <p:sp>
        <p:nvSpPr>
          <p:cNvPr id="59406" name="_s69649"/>
          <p:cNvSpPr>
            <a:spLocks noChangeArrowheads="1"/>
          </p:cNvSpPr>
          <p:nvPr/>
        </p:nvSpPr>
        <p:spPr bwMode="auto">
          <a:xfrm>
            <a:off x="5114925" y="3019425"/>
            <a:ext cx="3348038" cy="8620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TEMEL KURULUM GİDERLERİ</a:t>
            </a:r>
          </a:p>
        </p:txBody>
      </p:sp>
      <p:sp>
        <p:nvSpPr>
          <p:cNvPr id="59407" name="_s69650"/>
          <p:cNvSpPr>
            <a:spLocks noChangeArrowheads="1"/>
          </p:cNvSpPr>
          <p:nvPr/>
        </p:nvSpPr>
        <p:spPr bwMode="auto">
          <a:xfrm>
            <a:off x="688975" y="4182269"/>
            <a:ext cx="3348038" cy="75889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MODA/ENDÜSTRİYEL TAS./</a:t>
            </a:r>
          </a:p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MÜHENDİS GİDERLERİ</a:t>
            </a:r>
          </a:p>
        </p:txBody>
      </p:sp>
      <p:sp>
        <p:nvSpPr>
          <p:cNvPr id="59408" name="_s69651"/>
          <p:cNvSpPr>
            <a:spLocks noChangeArrowheads="1"/>
          </p:cNvSpPr>
          <p:nvPr/>
        </p:nvSpPr>
        <p:spPr bwMode="auto">
          <a:xfrm>
            <a:off x="5114925" y="4181475"/>
            <a:ext cx="3348038" cy="83170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endParaRPr lang="tr-TR" altLang="tr-TR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DANIŞMANLIK</a:t>
            </a:r>
          </a:p>
          <a:p>
            <a:pPr algn="ctr" eaLnBrk="1" hangingPunct="1"/>
            <a:r>
              <a:rPr lang="tr-TR" altLang="tr-TR" b="1" dirty="0">
                <a:solidFill>
                  <a:prstClr val="black"/>
                </a:solidFill>
              </a:rPr>
              <a:t> Strateji, operasyon, </a:t>
            </a:r>
          </a:p>
          <a:p>
            <a:pPr algn="ctr" eaLnBrk="1" hangingPunct="1"/>
            <a:r>
              <a:rPr lang="tr-TR" altLang="tr-TR" b="1" dirty="0">
                <a:solidFill>
                  <a:prstClr val="black"/>
                </a:solidFill>
              </a:rPr>
              <a:t>organizasyon, teknoloji</a:t>
            </a:r>
          </a:p>
          <a:p>
            <a:pPr algn="ctr" eaLnBrk="1" hangingPunct="1"/>
            <a:endParaRPr lang="tr-TR" altLang="tr-TR" b="1" dirty="0">
              <a:solidFill>
                <a:prstClr val="black"/>
              </a:solidFill>
            </a:endParaRPr>
          </a:p>
        </p:txBody>
      </p:sp>
      <p:sp>
        <p:nvSpPr>
          <p:cNvPr id="59409" name="_s69652"/>
          <p:cNvSpPr>
            <a:spLocks noChangeArrowheads="1"/>
          </p:cNvSpPr>
          <p:nvPr/>
        </p:nvSpPr>
        <p:spPr bwMode="auto">
          <a:xfrm>
            <a:off x="703169" y="5164693"/>
            <a:ext cx="3348038" cy="85659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TANITIM</a:t>
            </a:r>
          </a:p>
        </p:txBody>
      </p:sp>
      <p:cxnSp>
        <p:nvCxnSpPr>
          <p:cNvPr id="59410" name="_s69639"/>
          <p:cNvCxnSpPr>
            <a:cxnSpLocks noChangeShapeType="1"/>
            <a:stCxn id="59411" idx="1"/>
            <a:endCxn id="26" idx="2"/>
          </p:cNvCxnSpPr>
          <p:nvPr/>
        </p:nvCxnSpPr>
        <p:spPr bwMode="auto">
          <a:xfrm rot="10800000">
            <a:off x="4612050" y="1648837"/>
            <a:ext cx="501695" cy="3954121"/>
          </a:xfrm>
          <a:prstGeom prst="bentConnector2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cxnSp>
      <p:sp>
        <p:nvSpPr>
          <p:cNvPr id="59411" name="_s69647"/>
          <p:cNvSpPr>
            <a:spLocks noChangeArrowheads="1"/>
          </p:cNvSpPr>
          <p:nvPr/>
        </p:nvSpPr>
        <p:spPr bwMode="auto">
          <a:xfrm>
            <a:off x="5113744" y="5184626"/>
            <a:ext cx="3348038" cy="8366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/>
            <a:r>
              <a:rPr lang="tr-TR" altLang="tr-TR" b="1" dirty="0">
                <a:solidFill>
                  <a:srgbClr val="C00000"/>
                </a:solidFill>
              </a:rPr>
              <a:t>FRANCHISE </a:t>
            </a:r>
          </a:p>
          <a:p>
            <a:pPr algn="ctr" eaLnBrk="1" hangingPunct="1"/>
            <a:r>
              <a:rPr lang="tr-TR" altLang="tr-TR" b="1" dirty="0">
                <a:solidFill>
                  <a:prstClr val="black"/>
                </a:solidFill>
              </a:rPr>
              <a:t>(Kira, dekorasyon)</a:t>
            </a:r>
          </a:p>
        </p:txBody>
      </p:sp>
      <p:sp>
        <p:nvSpPr>
          <p:cNvPr id="26" name="_s69645"/>
          <p:cNvSpPr>
            <a:spLocks noChangeArrowheads="1"/>
          </p:cNvSpPr>
          <p:nvPr/>
        </p:nvSpPr>
        <p:spPr bwMode="auto">
          <a:xfrm>
            <a:off x="2359819" y="897949"/>
            <a:ext cx="4504459" cy="7508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1" hangingPunct="1">
              <a:defRPr/>
            </a:pPr>
            <a:endParaRPr lang="tr-TR" sz="1200" dirty="0">
              <a:solidFill>
                <a:prstClr val="white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1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DESTEK </a:t>
            </a:r>
            <a:r>
              <a:rPr lang="tr-TR" sz="1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SÜRESİ:   </a:t>
            </a:r>
            <a:r>
              <a:rPr lang="tr-TR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(her yeni hedef için 5 yıl destek)</a:t>
            </a:r>
          </a:p>
          <a:p>
            <a:pPr eaLnBrk="1" hangingPunct="1">
              <a:defRPr/>
            </a:pPr>
            <a:r>
              <a:rPr lang="tr-TR" sz="1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DESTEK ORANI:   </a:t>
            </a:r>
            <a:r>
              <a:rPr lang="tr-TR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%50</a:t>
            </a:r>
          </a:p>
          <a:p>
            <a:pPr eaLnBrk="1" hangingPunct="1">
              <a:defRPr/>
            </a:pPr>
            <a:endParaRPr lang="tr-TR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1C5CF6-98F3-437A-B6F2-E85F9FF3CE2A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sp>
        <p:nvSpPr>
          <p:cNvPr id="24" name="Metin kutusu 23"/>
          <p:cNvSpPr txBox="1"/>
          <p:nvPr/>
        </p:nvSpPr>
        <p:spPr>
          <a:xfrm>
            <a:off x="647700" y="6027537"/>
            <a:ext cx="8604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 smtClean="0">
                <a:solidFill>
                  <a:prstClr val="black"/>
                </a:solidFill>
                <a:latin typeface="Calibri"/>
                <a:ea typeface="MS PGothic" pitchFamily="34" charset="-128"/>
              </a:rPr>
              <a:t>Marka Programı kapsamındaki firmalar için destek süresi 4 yıldır ve destek kalemlerinde üst limit bulunmaktadır. </a:t>
            </a:r>
            <a:endParaRPr lang="tr-TR" b="1" i="1" dirty="0">
              <a:solidFill>
                <a:prstClr val="black"/>
              </a:solidFill>
              <a:latin typeface="Calibri"/>
              <a:ea typeface="MS PGothic" pitchFamily="34" charset="-128"/>
            </a:endParaRPr>
          </a:p>
        </p:txBody>
      </p:sp>
      <p:sp>
        <p:nvSpPr>
          <p:cNvPr id="25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95571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 txBox="1">
            <a:spLocks/>
          </p:cNvSpPr>
          <p:nvPr/>
        </p:nvSpPr>
        <p:spPr bwMode="auto">
          <a:xfrm>
            <a:off x="1306121" y="332656"/>
            <a:ext cx="7837879" cy="47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Calibri" pitchFamily="34" charset="0"/>
              </a:defRPr>
            </a:lvl5pPr>
            <a:lvl6pPr marL="3429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sz="3600" dirty="0" smtClean="0"/>
              <a:t>GÜNDEM</a:t>
            </a:r>
            <a:endParaRPr lang="tr-TR" sz="3600" dirty="0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  <p:sp>
        <p:nvSpPr>
          <p:cNvPr id="8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</a:t>
            </a:fld>
            <a:endParaRPr lang="en-US" altLang="tr-TR"/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3608916234"/>
              </p:ext>
            </p:extLst>
          </p:nvPr>
        </p:nvGraphicFramePr>
        <p:xfrm>
          <a:off x="927101" y="950610"/>
          <a:ext cx="7284534" cy="5574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20289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8F1240-4A2E-4253-8AF4-279CB8972F1F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sp>
        <p:nvSpPr>
          <p:cNvPr id="2" name="Dikdörtgen 1"/>
          <p:cNvSpPr/>
          <p:nvPr/>
        </p:nvSpPr>
        <p:spPr>
          <a:xfrm>
            <a:off x="305526" y="1690391"/>
            <a:ext cx="86216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tr-TR" b="1" dirty="0">
              <a:ea typeface="Times New Roman" panose="02020603050405020304" pitchFamily="18" charset="0"/>
            </a:endParaRPr>
          </a:p>
          <a:p>
            <a:pPr marL="257175" indent="-257175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tr-TR" b="1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1102320" y="327252"/>
            <a:ext cx="8027988" cy="3952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TURQUALITY® </a:t>
            </a:r>
            <a:r>
              <a:rPr lang="en-US" dirty="0" err="1" smtClean="0"/>
              <a:t>Programı</a:t>
            </a:r>
            <a:r>
              <a:rPr lang="tr-TR" dirty="0" smtClean="0"/>
              <a:t>-YENİLİKLER</a:t>
            </a:r>
            <a:endParaRPr lang="en-US" dirty="0"/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08152" y="524896"/>
            <a:ext cx="8718343" cy="7071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200" b="1" dirty="0">
              <a:solidFill>
                <a:schemeClr val="accent2"/>
              </a:solidFill>
              <a:latin typeface="+mj-lt"/>
              <a:ea typeface="Times New Roman" panose="020206030504050203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latin typeface="+mj-lt"/>
                <a:ea typeface="Times New Roman" panose="02020603050405020304" pitchFamily="18" charset="0"/>
              </a:rPr>
              <a:t>TURQUALITY® Destek Programına alınan şirketlere Hedef Pazar başına 5 </a:t>
            </a:r>
            <a:r>
              <a:rPr lang="tr-TR" sz="2200" dirty="0" smtClean="0">
                <a:latin typeface="+mj-lt"/>
                <a:ea typeface="Times New Roman" panose="02020603050405020304" pitchFamily="18" charset="0"/>
              </a:rPr>
              <a:t>yıl destek verilmesine,</a:t>
            </a:r>
            <a:endParaRPr lang="tr-TR" sz="2200" dirty="0">
              <a:latin typeface="+mj-lt"/>
              <a:ea typeface="Times New Roman" panose="020206030504050203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latin typeface="+mj-lt"/>
                <a:ea typeface="Times New Roman" panose="02020603050405020304" pitchFamily="18" charset="0"/>
              </a:rPr>
              <a:t>Yeterli performans göstermeyen şirketlerin kapsam dışında </a:t>
            </a:r>
            <a:r>
              <a:rPr lang="tr-TR" sz="2200" dirty="0" smtClean="0">
                <a:latin typeface="+mj-lt"/>
                <a:ea typeface="Times New Roman" panose="02020603050405020304" pitchFamily="18" charset="0"/>
              </a:rPr>
              <a:t>bırakılmasına,</a:t>
            </a:r>
            <a:endParaRPr lang="tr-TR" sz="2200" dirty="0">
              <a:latin typeface="+mj-lt"/>
              <a:ea typeface="Times New Roman" panose="020206030504050203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latin typeface="+mj-lt"/>
                <a:ea typeface="Times New Roman" panose="02020603050405020304" pitchFamily="18" charset="0"/>
              </a:rPr>
              <a:t>Program kapsamında süresi biten şirketlerin diğer tüm ihracata yönelik devlet desteklerinden </a:t>
            </a:r>
            <a:r>
              <a:rPr lang="tr-TR" sz="2200" dirty="0" smtClean="0">
                <a:latin typeface="+mj-lt"/>
                <a:ea typeface="Times New Roman" panose="02020603050405020304" pitchFamily="18" charset="0"/>
              </a:rPr>
              <a:t>yararlanmasına,</a:t>
            </a:r>
            <a:endParaRPr lang="tr-TR" sz="2200" dirty="0">
              <a:latin typeface="+mj-lt"/>
              <a:ea typeface="Times New Roman" panose="020206030504050203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latin typeface="+mj-lt"/>
                <a:ea typeface="Times New Roman" panose="02020603050405020304" pitchFamily="18" charset="0"/>
              </a:rPr>
              <a:t>Program </a:t>
            </a:r>
            <a:r>
              <a:rPr lang="tr-TR" sz="2200" dirty="0">
                <a:ea typeface="Times New Roman" panose="02020603050405020304" pitchFamily="18" charset="0"/>
              </a:rPr>
              <a:t>kapsamında desteklenmekte olan markaların, diğer ihracata yönelik devlet desteklerinden </a:t>
            </a:r>
            <a:r>
              <a:rPr lang="tr-TR" sz="2200" dirty="0" smtClean="0">
                <a:ea typeface="Times New Roman" panose="02020603050405020304" pitchFamily="18" charset="0"/>
              </a:rPr>
              <a:t>yararlanmasına </a:t>
            </a:r>
            <a:endParaRPr lang="tr-TR" sz="2200" dirty="0">
              <a:ea typeface="Times New Roman" panose="02020603050405020304" pitchFamily="18" charset="0"/>
            </a:endParaRPr>
          </a:p>
          <a:p>
            <a:pPr algn="just"/>
            <a:r>
              <a:rPr lang="tr-TR" sz="2200" dirty="0" smtClean="0">
                <a:ea typeface="Times New Roman" panose="02020603050405020304" pitchFamily="18" charset="0"/>
              </a:rPr>
              <a:t>yönelik düzenlemeler yapılmıştır.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ea typeface="Times New Roman" panose="02020603050405020304" pitchFamily="18" charset="0"/>
              </a:rPr>
              <a:t>Destek üst limitleri dahilinde yeni destek kalemleri </a:t>
            </a:r>
            <a:r>
              <a:rPr lang="tr-TR" sz="2200" dirty="0" smtClean="0">
                <a:ea typeface="Times New Roman" panose="02020603050405020304" pitchFamily="18" charset="0"/>
              </a:rPr>
              <a:t>getirilmiştir: </a:t>
            </a:r>
            <a:r>
              <a:rPr lang="tr-TR" sz="2200" i="1" dirty="0" smtClean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Ürün </a:t>
            </a:r>
            <a:r>
              <a:rPr lang="tr-TR" sz="2200" i="1" dirty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teşhir, Yurt dışı pazarlara girişte zorunlu olan ruhsatlandırma ve klinik test giderleri; konsept mimari giderleri, depolama </a:t>
            </a:r>
            <a:r>
              <a:rPr lang="tr-TR" sz="2200" i="1" dirty="0" smtClean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hizmeti</a:t>
            </a:r>
            <a:endParaRPr lang="tr-TR" sz="2200" dirty="0">
              <a:ea typeface="Times New Roman" panose="02020603050405020304" pitchFamily="18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tr-TR" sz="2200" dirty="0">
                <a:ea typeface="Times New Roman" panose="02020603050405020304" pitchFamily="18" charset="0"/>
              </a:rPr>
              <a:t>Ürün geliştirme konusunda istihdam edilen moda/endüstriyel ürün tasarımcısı ve mühendis giderleri destek kapsamına </a:t>
            </a:r>
            <a:r>
              <a:rPr lang="tr-TR" sz="2200" dirty="0" smtClean="0">
                <a:ea typeface="Times New Roman" panose="02020603050405020304" pitchFamily="18" charset="0"/>
              </a:rPr>
              <a:t>alınmıştır: </a:t>
            </a: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MARKA </a:t>
            </a:r>
            <a:r>
              <a:rPr lang="tr-TR" sz="2000" i="1" dirty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programı için Destek üst limitleri dahilinde, TURQUALITY programı dahilinde desteklenecek tasarımcı sayısını 10 kişiye çıkarmak sureti </a:t>
            </a:r>
            <a:r>
              <a:rPr lang="tr-TR" sz="2000" i="1" dirty="0" smtClean="0">
                <a:solidFill>
                  <a:schemeClr val="bg1">
                    <a:lumMod val="50000"/>
                  </a:schemeClr>
                </a:solidFill>
                <a:ea typeface="Times New Roman" panose="02020603050405020304" pitchFamily="18" charset="0"/>
              </a:rPr>
              <a:t>ile</a:t>
            </a:r>
            <a:endParaRPr lang="tr-TR" sz="2200" dirty="0">
              <a:ea typeface="Times New Roman" panose="02020603050405020304" pitchFamily="18" charset="0"/>
            </a:endParaRPr>
          </a:p>
          <a:p>
            <a:pPr marL="257175" indent="-257175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200" dirty="0">
                <a:solidFill>
                  <a:srgbClr val="FF0000"/>
                </a:solidFill>
              </a:rPr>
              <a:t>Kooperatif ve kooperatiflerin oluşturduğu birliklerin şirket başlığı altında desteklenmesine yönelik Karar değişikliği P-</a:t>
            </a:r>
            <a:r>
              <a:rPr lang="tr-TR" sz="2200" dirty="0" err="1">
                <a:solidFill>
                  <a:srgbClr val="FF0000"/>
                </a:solidFill>
              </a:rPr>
              <a:t>KKK’na</a:t>
            </a:r>
            <a:r>
              <a:rPr lang="tr-TR" sz="2200" dirty="0">
                <a:solidFill>
                  <a:srgbClr val="FF0000"/>
                </a:solidFill>
              </a:rPr>
              <a:t> sunulmuştur.</a:t>
            </a:r>
            <a:endParaRPr lang="tr-TR" sz="22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just"/>
            <a:endParaRPr lang="tr-TR" sz="2200" dirty="0" smtClean="0">
              <a:ea typeface="Times New Roman" panose="02020603050405020304" pitchFamily="18" charset="0"/>
            </a:endParaRPr>
          </a:p>
          <a:p>
            <a:pPr lvl="0"/>
            <a:endParaRPr lang="tr-TR" sz="1200" dirty="0">
              <a:solidFill>
                <a:schemeClr val="accent1"/>
              </a:solidFill>
            </a:endParaRPr>
          </a:p>
          <a:p>
            <a:pPr marL="257175" indent="-257175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tr-TR" sz="900" dirty="0">
              <a:latin typeface="+mj-lt"/>
              <a:ea typeface="Times New Roman" panose="02020603050405020304" pitchFamily="18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tr-TR" sz="165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7118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6121" y="215852"/>
            <a:ext cx="7837879" cy="476844"/>
          </a:xfrm>
        </p:spPr>
        <p:txBody>
          <a:bodyPr>
            <a:noAutofit/>
          </a:bodyPr>
          <a:lstStyle/>
          <a:p>
            <a:r>
              <a:rPr lang="tr-TR" sz="2800" dirty="0" smtClean="0"/>
              <a:t>GÜNDEM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/>
              <a:pPr>
                <a:defRPr/>
              </a:pPr>
              <a:t>21</a:t>
            </a:fld>
            <a:endParaRPr lang="en-US" altLang="tr-TR"/>
          </a:p>
        </p:txBody>
      </p:sp>
      <p:graphicFrame>
        <p:nvGraphicFramePr>
          <p:cNvPr id="8" name="Diyagram 7"/>
          <p:cNvGraphicFramePr/>
          <p:nvPr>
            <p:extLst/>
          </p:nvPr>
        </p:nvGraphicFramePr>
        <p:xfrm>
          <a:off x="927101" y="950610"/>
          <a:ext cx="7284534" cy="5574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01377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59868"/>
            <a:ext cx="8990008" cy="476844"/>
          </a:xfrm>
        </p:spPr>
        <p:txBody>
          <a:bodyPr>
            <a:noAutofit/>
          </a:bodyPr>
          <a:lstStyle/>
          <a:p>
            <a:r>
              <a:rPr lang="tr-TR" sz="2000" dirty="0" smtClean="0">
                <a:effectLst/>
              </a:rPr>
              <a:t>SEKTÖREL NİTELİKLİ ULUSLARARASI YURT İÇİ FUARLARIN DESTEKLENMESİ</a:t>
            </a:r>
            <a:r>
              <a:rPr lang="tr-TR" sz="2000" dirty="0" smtClean="0"/>
              <a:t> </a:t>
            </a:r>
            <a:endParaRPr lang="en-US" sz="2000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72254"/>
              </p:ext>
            </p:extLst>
          </p:nvPr>
        </p:nvGraphicFramePr>
        <p:xfrm>
          <a:off x="107502" y="1556792"/>
          <a:ext cx="8893623" cy="3269911"/>
        </p:xfrm>
        <a:graphic>
          <a:graphicData uri="http://schemas.openxmlformats.org/drawingml/2006/table">
            <a:tbl>
              <a:tblPr/>
              <a:tblGrid>
                <a:gridCol w="17463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60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43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88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03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Kalemi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Oranı %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Limiti</a:t>
                      </a:r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         </a:t>
                      </a:r>
                      <a:endParaRPr lang="tr-TR" sz="24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Süre/Adet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Faydalanıcı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27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Tanıtım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Yurt dışında yapılan faaliyetlerde 150.000 ABD Doları - Yurt içinde yapılan faaliyetlerde 50.000 ABD Doları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Aynı yurt içi fuar için 10 defa faydalandırılır.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Organizatör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39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Yer Kirası ve Stand Konstrüksiyon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30.000 TL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Katılımcı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51520" y="5301208"/>
            <a:ext cx="87496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Mevcut kriterler yeniden düzenlenerek </a:t>
            </a:r>
            <a:r>
              <a:rPr lang="tr-TR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P-</a:t>
            </a:r>
            <a:r>
              <a:rPr lang="tr-TR" dirty="0" err="1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KKK’na</a:t>
            </a:r>
            <a:r>
              <a:rPr lang="tr-TR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sunulan karar değişikliği yürürlüğe </a:t>
            </a:r>
            <a:r>
              <a:rPr lang="tr-TR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girdiğinde, yıl bazında destek kapsamındaki yurt içi fuar sayısının 19'dan 54'e çıkarılması mümkün </a:t>
            </a:r>
            <a:r>
              <a:rPr lang="tr-TR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olacaktır. </a:t>
            </a:r>
            <a:endParaRPr lang="tr-TR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737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374074" y="980684"/>
            <a:ext cx="8364681" cy="470898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 defTabSz="342900"/>
            <a:endParaRPr lang="tr-TR" sz="2000" b="1" dirty="0">
              <a:solidFill>
                <a:srgbClr val="990000"/>
              </a:solidFill>
            </a:endParaRPr>
          </a:p>
          <a:p>
            <a:pPr algn="just" defTabSz="342900"/>
            <a:r>
              <a:rPr lang="tr-TR" sz="2000" b="1" dirty="0">
                <a:solidFill>
                  <a:srgbClr val="FF0000"/>
                </a:solidFill>
              </a:rPr>
              <a:t>Desteklenen </a:t>
            </a:r>
            <a:r>
              <a:rPr lang="tr-TR" sz="2000" b="1" dirty="0" smtClean="0">
                <a:solidFill>
                  <a:srgbClr val="FF0000"/>
                </a:solidFill>
              </a:rPr>
              <a:t>Faaliyetler</a:t>
            </a:r>
          </a:p>
          <a:p>
            <a:pPr algn="just" defTabSz="342900"/>
            <a:endParaRPr lang="tr-TR" sz="2000" b="1" dirty="0">
              <a:solidFill>
                <a:srgbClr val="990000"/>
              </a:solidFill>
            </a:endParaRPr>
          </a:p>
          <a:p>
            <a:pPr algn="just" defTabSz="342900"/>
            <a:r>
              <a:rPr lang="tr-TR" sz="2000" dirty="0"/>
              <a:t>Küresel tedarik zincirinde yer alma potansiyeline haiz firmaların tedarik zincirine eklemlenmesini teminen proje bazlı olarak firmaların ihtiyacı olan; yazılım alımı, eğitim/ danışmanlık</a:t>
            </a:r>
            <a:r>
              <a:rPr lang="tr-TR" sz="2000" dirty="0" smtClean="0"/>
              <a:t>, müşteri ziyaretleri, </a:t>
            </a:r>
            <a:r>
              <a:rPr lang="tr-TR" sz="2000" dirty="0"/>
              <a:t>sertifikasyon, ürün geliştirmeye dönük makine ekipman alımı ve yurt dışı ofis depo kiralama giderleri desteklenmektedir</a:t>
            </a:r>
            <a:r>
              <a:rPr lang="tr-TR" sz="2000" dirty="0" smtClean="0"/>
              <a:t>.</a:t>
            </a:r>
          </a:p>
          <a:p>
            <a:pPr algn="just" defTabSz="342900"/>
            <a:endParaRPr lang="tr-TR" sz="2000" b="1" dirty="0"/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Şirketlerin azami 1 projesi destek kapsamındadır.</a:t>
            </a:r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Şirketlerin üretici olması gerekmektedir.</a:t>
            </a:r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r>
              <a:rPr lang="tr-TR" sz="2000" dirty="0"/>
              <a:t>Proje süresi 2 </a:t>
            </a:r>
            <a:r>
              <a:rPr lang="tr-TR" sz="2000" dirty="0" smtClean="0"/>
              <a:t>yıldır.</a:t>
            </a:r>
            <a:endParaRPr lang="tr-TR" sz="2800" dirty="0" smtClean="0"/>
          </a:p>
          <a:p>
            <a:pPr marL="257175" indent="-257175" algn="just" defTabSz="342900">
              <a:buFont typeface="Wingdings" panose="05000000000000000000" pitchFamily="2" charset="2"/>
              <a:buChar char="Ø"/>
            </a:pPr>
            <a:endParaRPr lang="tr-TR" sz="2000" b="1" dirty="0">
              <a:solidFill>
                <a:srgbClr val="990000"/>
              </a:solidFill>
            </a:endParaRPr>
          </a:p>
          <a:p>
            <a:pPr marL="285750" indent="-285750" algn="just" defTabSz="342900"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rgbClr val="FF0000"/>
                </a:solidFill>
              </a:rPr>
              <a:t>Destek </a:t>
            </a:r>
            <a:r>
              <a:rPr lang="tr-TR" sz="2000" b="1" dirty="0">
                <a:solidFill>
                  <a:srgbClr val="FF0000"/>
                </a:solidFill>
              </a:rPr>
              <a:t>Miktarı : 1.000.000 </a:t>
            </a:r>
            <a:r>
              <a:rPr lang="tr-TR" sz="2000" b="1" dirty="0" smtClean="0">
                <a:solidFill>
                  <a:srgbClr val="FF0000"/>
                </a:solidFill>
              </a:rPr>
              <a:t>USD </a:t>
            </a:r>
            <a:r>
              <a:rPr lang="tr-TR" sz="2000" b="1" dirty="0">
                <a:solidFill>
                  <a:srgbClr val="FF0000"/>
                </a:solidFill>
              </a:rPr>
              <a:t> (Proje başına</a:t>
            </a:r>
            <a:r>
              <a:rPr lang="tr-TR" sz="2000" b="1" dirty="0" smtClean="0">
                <a:solidFill>
                  <a:srgbClr val="FF0000"/>
                </a:solidFill>
              </a:rPr>
              <a:t>)</a:t>
            </a:r>
            <a:endParaRPr lang="tr-TR" sz="2000" b="1" dirty="0">
              <a:solidFill>
                <a:srgbClr val="FF0000"/>
              </a:solidFill>
            </a:endParaRPr>
          </a:p>
          <a:p>
            <a:pPr marL="285750" indent="-285750"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tr-TR" sz="2000" b="1" dirty="0" smtClean="0">
                <a:solidFill>
                  <a:srgbClr val="FF0000"/>
                </a:solidFill>
              </a:rPr>
              <a:t>Destek </a:t>
            </a:r>
            <a:r>
              <a:rPr lang="tr-TR" sz="2000" b="1" dirty="0">
                <a:solidFill>
                  <a:srgbClr val="FF0000"/>
                </a:solidFill>
              </a:rPr>
              <a:t>Oranı : %50 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/>
              <a:t>KÜRESEL TEDARİK ZİNCİRİNE GİRİŞ DESTEĞİ</a:t>
            </a:r>
          </a:p>
        </p:txBody>
      </p:sp>
      <p:sp>
        <p:nvSpPr>
          <p:cNvPr id="7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defTabSz="914400">
              <a:defRPr/>
            </a:pPr>
            <a:fld id="{3C5A7D2A-A6CC-491E-9572-17D0D067E594}" type="slidenum">
              <a:rPr lang="en-US" altLang="tr-TR" smtClean="0"/>
              <a:pPr defTabSz="914400">
                <a:defRPr/>
              </a:pPr>
              <a:t>23</a:t>
            </a:fld>
            <a:endParaRPr lang="en-US" altLang="tr-TR" dirty="0"/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44804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537137" y="980728"/>
            <a:ext cx="846157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/>
          </a:p>
          <a:p>
            <a:pPr algn="just">
              <a:defRPr/>
            </a:pPr>
            <a:r>
              <a:rPr lang="tr-TR" sz="2000" b="1" dirty="0">
                <a:cs typeface="ＭＳ Ｐゴシック" charset="0"/>
              </a:rPr>
              <a:t>İhracatçılarımızın yeni pazarlara girerken üstlendikleri risklerin Eximbank tarafından daha cesur bir şekilde sigortalanmasının sağlanması </a:t>
            </a:r>
            <a:r>
              <a:rPr lang="tr-TR" sz="2000" b="1" dirty="0" smtClean="0">
                <a:cs typeface="ＭＳ Ｐゴシック" charset="0"/>
              </a:rPr>
              <a:t>amacıyla; </a:t>
            </a:r>
            <a:endParaRPr lang="tr-TR" sz="2000" b="1" dirty="0">
              <a:cs typeface="ＭＳ Ｐゴシック" charset="0"/>
            </a:endParaRPr>
          </a:p>
          <a:p>
            <a:pPr algn="just"/>
            <a:endParaRPr lang="tr-TR" sz="2000" dirty="0"/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tr-TR" sz="2000" b="1" dirty="0">
                <a:solidFill>
                  <a:srgbClr val="FF0000"/>
                </a:solidFill>
              </a:rPr>
              <a:t>Kredi Sigortası Tazmin </a:t>
            </a:r>
            <a:r>
              <a:rPr lang="tr-TR" sz="2000" b="1" dirty="0" smtClean="0">
                <a:solidFill>
                  <a:srgbClr val="FF0000"/>
                </a:solidFill>
              </a:rPr>
              <a:t>Desteği: </a:t>
            </a:r>
            <a:r>
              <a:rPr lang="tr-TR" sz="2000" dirty="0" smtClean="0"/>
              <a:t>Eximbank’ın, tazminat </a:t>
            </a:r>
            <a:r>
              <a:rPr lang="tr-TR" sz="2000" dirty="0"/>
              <a:t>ödemeleri neticesinde </a:t>
            </a:r>
            <a:r>
              <a:rPr lang="tr-TR" sz="2000" dirty="0" smtClean="0"/>
              <a:t>oluşan, </a:t>
            </a:r>
            <a:r>
              <a:rPr lang="tr-TR" sz="2000" dirty="0"/>
              <a:t>zarar oranının </a:t>
            </a:r>
            <a:r>
              <a:rPr lang="tr-TR" sz="2000" dirty="0" smtClean="0"/>
              <a:t>%60’ın </a:t>
            </a:r>
            <a:r>
              <a:rPr lang="tr-TR" sz="2000" dirty="0"/>
              <a:t>üzerine çıkması durumunda, bu oranın üzerinde </a:t>
            </a:r>
            <a:r>
              <a:rPr lang="tr-TR" sz="2000" dirty="0" smtClean="0"/>
              <a:t>kalan </a:t>
            </a:r>
            <a:r>
              <a:rPr lang="tr-TR" sz="2000" dirty="0"/>
              <a:t>giderler </a:t>
            </a:r>
            <a:r>
              <a:rPr lang="tr-TR" sz="2000" b="1" dirty="0"/>
              <a:t>20 milyon ABD Dolarına kadar </a:t>
            </a:r>
            <a:r>
              <a:rPr lang="tr-TR" sz="2000" dirty="0"/>
              <a:t>desteklenmektedir.</a:t>
            </a:r>
            <a:endParaRPr lang="en-GB" sz="2000" dirty="0"/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tr-TR" sz="2000" dirty="0"/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tr-TR" sz="2000" b="1" dirty="0">
                <a:solidFill>
                  <a:srgbClr val="FF0000"/>
                </a:solidFill>
              </a:rPr>
              <a:t>Proje Bazlı İhracat Sigortası </a:t>
            </a:r>
            <a:r>
              <a:rPr lang="tr-TR" sz="2000" b="1" dirty="0" smtClean="0">
                <a:solidFill>
                  <a:srgbClr val="FF0000"/>
                </a:solidFill>
              </a:rPr>
              <a:t>Desteği: </a:t>
            </a:r>
            <a:r>
              <a:rPr lang="tr-TR" sz="2000" dirty="0" smtClean="0"/>
              <a:t>Yatırım </a:t>
            </a:r>
            <a:r>
              <a:rPr lang="tr-TR" sz="2000" dirty="0"/>
              <a:t>malı ve makina gibi orta/uzun vadeli sigortaya konu nitelikteki mal ihracatının sigortalanmasına yönelik işlemlerde, Eximbank tarafından yapılan tazminat ödemelerinin </a:t>
            </a:r>
            <a:r>
              <a:rPr lang="tr-TR" sz="2000" dirty="0" err="1"/>
              <a:t>reasüre</a:t>
            </a:r>
            <a:r>
              <a:rPr lang="tr-TR" sz="2000" dirty="0"/>
              <a:t> edilemeyen kısmı  % 50 oranında yıllık </a:t>
            </a:r>
            <a:r>
              <a:rPr lang="tr-TR" sz="2000" b="1" dirty="0"/>
              <a:t>100 milyon ABD Dolarına kadar </a:t>
            </a:r>
            <a:r>
              <a:rPr lang="tr-TR" sz="2000" dirty="0"/>
              <a:t>desteklenmektedir.</a:t>
            </a:r>
          </a:p>
        </p:txBody>
      </p:sp>
      <p:sp>
        <p:nvSpPr>
          <p:cNvPr id="6" name="Rectangle 5"/>
          <p:cNvSpPr/>
          <p:nvPr/>
        </p:nvSpPr>
        <p:spPr>
          <a:xfrm>
            <a:off x="935422" y="260648"/>
            <a:ext cx="8039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tr-TR" sz="3200" b="1" dirty="0">
                <a:solidFill>
                  <a:schemeClr val="bg1"/>
                </a:solidFill>
              </a:rPr>
              <a:t>EXIMBANK </a:t>
            </a:r>
            <a:r>
              <a:rPr lang="en-GB" sz="3200" b="1" dirty="0">
                <a:solidFill>
                  <a:schemeClr val="bg1"/>
                </a:solidFill>
              </a:rPr>
              <a:t>SİGORTA TAZMİN </a:t>
            </a:r>
            <a:r>
              <a:rPr lang="tr-TR" sz="3200" b="1" dirty="0" smtClean="0">
                <a:solidFill>
                  <a:schemeClr val="bg1"/>
                </a:solidFill>
              </a:rPr>
              <a:t>DE</a:t>
            </a:r>
            <a:r>
              <a:rPr lang="en-GB" sz="3200" b="1" dirty="0" smtClean="0">
                <a:solidFill>
                  <a:schemeClr val="bg1"/>
                </a:solidFill>
              </a:rPr>
              <a:t>STEĞİ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3643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539552" y="855390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tr-TR" sz="2000" dirty="0">
              <a:cs typeface="ＭＳ Ｐゴシック" charset="0"/>
            </a:endParaRPr>
          </a:p>
          <a:p>
            <a:pPr algn="just">
              <a:defRPr/>
            </a:pPr>
            <a:r>
              <a:rPr lang="en-GB" sz="2000" b="1" dirty="0" err="1">
                <a:cs typeface="ＭＳ Ｐゴシック" charset="0"/>
              </a:rPr>
              <a:t>Yurtdışındaki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tr-TR" sz="2000" b="1" dirty="0">
                <a:cs typeface="ＭＳ Ｐゴシック" charset="0"/>
              </a:rPr>
              <a:t>alıcılara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daha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düşük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faizli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kredi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 smtClean="0">
                <a:cs typeface="ＭＳ Ｐゴシック" charset="0"/>
              </a:rPr>
              <a:t>sağlayarak</a:t>
            </a:r>
            <a:r>
              <a:rPr lang="tr-TR" sz="2000" b="1" dirty="0" smtClean="0">
                <a:cs typeface="ＭＳ Ｐゴシック" charset="0"/>
              </a:rPr>
              <a:t>,</a:t>
            </a:r>
            <a:r>
              <a:rPr lang="en-GB" sz="2000" b="1" dirty="0" smtClean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makine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ve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yatırım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malı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ihracatımızı</a:t>
            </a:r>
            <a:r>
              <a:rPr lang="en-GB" sz="2000" b="1" dirty="0">
                <a:cs typeface="ＭＳ Ｐゴシック" charset="0"/>
              </a:rPr>
              <a:t> </a:t>
            </a:r>
            <a:r>
              <a:rPr lang="en-GB" sz="2000" b="1" dirty="0" err="1">
                <a:cs typeface="ＭＳ Ｐゴシック" charset="0"/>
              </a:rPr>
              <a:t>artırmak</a:t>
            </a:r>
            <a:r>
              <a:rPr lang="tr-TR" sz="2000" b="1" dirty="0">
                <a:cs typeface="ＭＳ Ｐゴシック" charset="0"/>
              </a:rPr>
              <a:t> vizyonuyla oluşturulan destek mekanizması kapsamında;</a:t>
            </a:r>
            <a:endParaRPr lang="en-GB" sz="2000" b="1" dirty="0">
              <a:cs typeface="ＭＳ Ｐゴシック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tr-TR" sz="2000" dirty="0">
              <a:cs typeface="ＭＳ Ｐゴシック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cs typeface="ＭＳ Ｐゴシック" charset="0"/>
              </a:rPr>
              <a:t>Orta ve uzun vadeli yatırım malı ihracatı alıcı kredilerinde Eximbank’ın uyguladığı faiz oranı ile CIRR (Commercial </a:t>
            </a:r>
            <a:r>
              <a:rPr lang="tr-TR" sz="2000" dirty="0" err="1">
                <a:cs typeface="ＭＳ Ｐゴシック" charset="0"/>
              </a:rPr>
              <a:t>Interest</a:t>
            </a:r>
            <a:r>
              <a:rPr lang="tr-TR" sz="2000" dirty="0">
                <a:cs typeface="ＭＳ Ｐゴシック" charset="0"/>
              </a:rPr>
              <a:t> Reference Rate) arasındaki farka tekabül eden </a:t>
            </a:r>
            <a:r>
              <a:rPr lang="tr-TR" sz="2000" b="1" dirty="0">
                <a:solidFill>
                  <a:srgbClr val="FF0000"/>
                </a:solidFill>
                <a:cs typeface="ＭＳ Ｐゴシック" charset="0"/>
              </a:rPr>
              <a:t>faiz </a:t>
            </a:r>
            <a:r>
              <a:rPr lang="tr-TR" sz="2000" b="1" dirty="0" smtClean="0">
                <a:solidFill>
                  <a:srgbClr val="FF0000"/>
                </a:solidFill>
                <a:cs typeface="ＭＳ Ｐゴシック" charset="0"/>
              </a:rPr>
              <a:t>gideri </a:t>
            </a:r>
            <a:r>
              <a:rPr lang="tr-TR" sz="2000" dirty="0" smtClean="0">
                <a:cs typeface="ＭＳ Ｐゴシック" charset="0"/>
              </a:rPr>
              <a:t>desteklenmektedir</a:t>
            </a:r>
            <a:r>
              <a:rPr lang="tr-TR" sz="2000" dirty="0">
                <a:cs typeface="ＭＳ Ｐゴシック" charset="0"/>
              </a:rPr>
              <a:t>.</a:t>
            </a:r>
          </a:p>
          <a:p>
            <a:pPr algn="just">
              <a:defRPr/>
            </a:pPr>
            <a:endParaRPr lang="en-GB" sz="2000" dirty="0">
              <a:cs typeface="ＭＳ Ｐゴシック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tr-TR" altLang="tr-TR" sz="2000" dirty="0"/>
              <a:t>Orta ve uzun vadeli yatırım malı ihracatı gerçekleştiren </a:t>
            </a:r>
            <a:r>
              <a:rPr lang="tr-TR" altLang="tr-TR" sz="2000" b="1" dirty="0"/>
              <a:t>yurtdışındaki alıcılara ucuz finansman </a:t>
            </a:r>
            <a:r>
              <a:rPr lang="tr-TR" altLang="tr-TR" sz="2000" dirty="0" smtClean="0"/>
              <a:t>imkanı </a:t>
            </a:r>
            <a:r>
              <a:rPr lang="tr-TR" altLang="tr-TR" sz="2000" dirty="0"/>
              <a:t>tanı</a:t>
            </a:r>
            <a:r>
              <a:rPr lang="en-GB" altLang="tr-TR" sz="2000" dirty="0" smtClean="0"/>
              <a:t>n</a:t>
            </a:r>
            <a:r>
              <a:rPr lang="tr-TR" altLang="tr-TR" sz="2000" dirty="0" err="1" smtClean="0"/>
              <a:t>mıştır</a:t>
            </a:r>
            <a:r>
              <a:rPr lang="tr-TR" altLang="tr-TR" sz="2000" dirty="0" smtClean="0"/>
              <a:t>.</a:t>
            </a:r>
            <a:endParaRPr lang="tr-TR" altLang="tr-TR" sz="2000" dirty="0"/>
          </a:p>
          <a:p>
            <a:pPr algn="just">
              <a:defRPr/>
            </a:pPr>
            <a:endParaRPr lang="en-GB" sz="2000" dirty="0"/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r>
              <a:rPr lang="tr-TR" sz="2000" dirty="0"/>
              <a:t>Çeşitli destek programları ile CIRR oranı uygulayan </a:t>
            </a:r>
            <a:r>
              <a:rPr lang="tr-TR" sz="2000" b="1" dirty="0">
                <a:solidFill>
                  <a:srgbClr val="FF0000"/>
                </a:solidFill>
              </a:rPr>
              <a:t>ABD, İngiltere, İtalya</a:t>
            </a:r>
            <a:r>
              <a:rPr lang="tr-TR" sz="2000" dirty="0"/>
              <a:t>, İspanya, Macaristan ve Brezilya’da olduğu gibi</a:t>
            </a:r>
            <a:r>
              <a:rPr lang="en-GB" sz="2000" dirty="0"/>
              <a:t> </a:t>
            </a:r>
            <a:r>
              <a:rPr lang="tr-TR" sz="2000" b="1" dirty="0">
                <a:solidFill>
                  <a:srgbClr val="FF0000"/>
                </a:solidFill>
              </a:rPr>
              <a:t>düşük faizli alıcı kredisi </a:t>
            </a:r>
            <a:r>
              <a:rPr lang="tr-TR" sz="2000" dirty="0"/>
              <a:t>imkanı ile firmalarımızın rekabet gücü artırılacaktır.</a:t>
            </a:r>
            <a:endParaRPr lang="en-GB" sz="2000" dirty="0"/>
          </a:p>
          <a:p>
            <a:pPr marL="285750" indent="-285750" algn="just">
              <a:buFont typeface="Wingdings" panose="05000000000000000000" pitchFamily="2" charset="2"/>
              <a:buChar char="Ø"/>
              <a:defRPr/>
            </a:pPr>
            <a:endParaRPr lang="en-GB" sz="2000" dirty="0" smtClean="0">
              <a:cs typeface="ＭＳ Ｐゴシック" charset="0"/>
            </a:endParaRPr>
          </a:p>
          <a:p>
            <a:endParaRPr lang="tr-TR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837879" cy="476844"/>
          </a:xfrm>
        </p:spPr>
        <p:txBody>
          <a:bodyPr>
            <a:noAutofit/>
          </a:bodyPr>
          <a:lstStyle/>
          <a:p>
            <a:r>
              <a:rPr lang="tr-TR" sz="2800" dirty="0">
                <a:effectLst/>
              </a:rPr>
              <a:t>EXIMBANK ALICI KREDİLERİNDE FAİZ DESTEĞİ</a:t>
            </a:r>
            <a:endParaRPr lang="en-US" sz="2800" dirty="0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7674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404664"/>
            <a:ext cx="9144000" cy="215968"/>
          </a:xfrm>
        </p:spPr>
        <p:txBody>
          <a:bodyPr/>
          <a:lstStyle/>
          <a:p>
            <a:r>
              <a:rPr lang="tr-TR" sz="2800" dirty="0" smtClean="0"/>
              <a:t>EXİMBANK SİGORTA PRİMİ VE TEKNOLOJİ DESTEKLERİ</a:t>
            </a:r>
            <a:endParaRPr lang="tr-TR" sz="2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F3F0B-4DD4-4D21-B556-D19CEF57420E}" type="slidenum">
              <a:rPr lang="en-US" altLang="tr-TR" smtClean="0">
                <a:ea typeface="MS PGothic" pitchFamily="34" charset="-128"/>
              </a:rPr>
              <a:pPr>
                <a:defRPr/>
              </a:pPr>
              <a:t>26</a:t>
            </a:fld>
            <a:endParaRPr lang="en-US" altLang="tr-TR">
              <a:ea typeface="MS PGothic" pitchFamily="34" charset="-128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1520" y="1628800"/>
            <a:ext cx="910609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Eximbank İhracat </a:t>
            </a:r>
            <a:r>
              <a:rPr lang="tr-TR" sz="2600" dirty="0"/>
              <a:t>Kredi Sigortası Programının Desteklenmesi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>
                <a:latin typeface="+mj-lt"/>
              </a:rPr>
              <a:t>Orta-Yüksek ve Yüksek Teknolojili Ürün İhracatı Desteği</a:t>
            </a:r>
          </a:p>
          <a:p>
            <a:endParaRPr lang="tr-TR" sz="2600" dirty="0" smtClean="0">
              <a:latin typeface="+mj-lt"/>
            </a:endParaRPr>
          </a:p>
          <a:p>
            <a:r>
              <a:rPr lang="tr-TR" sz="2600" dirty="0" smtClean="0">
                <a:latin typeface="+mj-lt"/>
              </a:rPr>
              <a:t> </a:t>
            </a:r>
            <a:endParaRPr lang="tr-TR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90442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sp>
        <p:nvSpPr>
          <p:cNvPr id="7" name="Metin kutusu 6"/>
          <p:cNvSpPr txBox="1"/>
          <p:nvPr/>
        </p:nvSpPr>
        <p:spPr>
          <a:xfrm>
            <a:off x="0" y="692696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4400" b="1" dirty="0"/>
          </a:p>
          <a:p>
            <a:pPr algn="ctr"/>
            <a:r>
              <a:rPr lang="tr-TR" sz="6000" b="1" dirty="0" smtClean="0"/>
              <a:t>TEŞEKKÜRLER</a:t>
            </a:r>
          </a:p>
          <a:p>
            <a:pPr algn="ctr"/>
            <a:endParaRPr lang="tr-TR" sz="6000" b="1" dirty="0" smtClean="0"/>
          </a:p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T.C. Ekonomi Bakanlığı </a:t>
            </a:r>
            <a:endParaRPr lang="tr-TR" sz="3600" b="1" dirty="0">
              <a:solidFill>
                <a:srgbClr val="C00000"/>
              </a:solidFill>
            </a:endParaRPr>
          </a:p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İhracat Genel Müdür V.</a:t>
            </a:r>
          </a:p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Özgür Volkan AĞAR</a:t>
            </a:r>
          </a:p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Tel: 0-312-212-88-58</a:t>
            </a:r>
          </a:p>
          <a:p>
            <a:pPr algn="ctr"/>
            <a:r>
              <a:rPr lang="tr-TR" sz="3600" b="1" dirty="0" smtClean="0">
                <a:solidFill>
                  <a:srgbClr val="C00000"/>
                </a:solidFill>
              </a:rPr>
              <a:t>agarv@ekonomi.gov.tr</a:t>
            </a:r>
          </a:p>
          <a:p>
            <a:pPr algn="ctr"/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392435" y="4317090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tr-TR" sz="2000" b="1" dirty="0">
              <a:solidFill>
                <a:srgbClr val="C00000"/>
              </a:solidFill>
            </a:endParaRPr>
          </a:p>
          <a:p>
            <a:pPr algn="ctr"/>
            <a:endParaRPr lang="tr-TR" sz="2000" b="1" dirty="0" smtClean="0">
              <a:solidFill>
                <a:srgbClr val="C00000"/>
              </a:solidFill>
            </a:endParaRPr>
          </a:p>
          <a:p>
            <a:pPr algn="ctr"/>
            <a:endParaRPr lang="tr-TR" sz="2000" b="1" dirty="0" smtClean="0">
              <a:solidFill>
                <a:srgbClr val="C00000"/>
              </a:solidFill>
            </a:endParaRPr>
          </a:p>
          <a:p>
            <a:pPr algn="ctr"/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9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4238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1306121" y="332656"/>
            <a:ext cx="7837879" cy="476844"/>
          </a:xfrm>
        </p:spPr>
        <p:txBody>
          <a:bodyPr>
            <a:noAutofit/>
          </a:bodyPr>
          <a:lstStyle/>
          <a:p>
            <a:r>
              <a:rPr lang="tr-TR" sz="3600" dirty="0" smtClean="0"/>
              <a:t>GÜNDEM</a:t>
            </a:r>
            <a:endParaRPr lang="tr-TR" sz="3600" dirty="0"/>
          </a:p>
        </p:txBody>
      </p:sp>
      <p:sp>
        <p:nvSpPr>
          <p:cNvPr id="8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3</a:t>
            </a:fld>
            <a:endParaRPr lang="en-US" altLang="tr-TR"/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978519967"/>
              </p:ext>
            </p:extLst>
          </p:nvPr>
        </p:nvGraphicFramePr>
        <p:xfrm>
          <a:off x="927101" y="950610"/>
          <a:ext cx="7284534" cy="5574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2812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3"/>
          <p:cNvSpPr txBox="1">
            <a:spLocks/>
          </p:cNvSpPr>
          <p:nvPr/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grpSp>
        <p:nvGrpSpPr>
          <p:cNvPr id="10" name="Grup 9"/>
          <p:cNvGrpSpPr/>
          <p:nvPr/>
        </p:nvGrpSpPr>
        <p:grpSpPr>
          <a:xfrm>
            <a:off x="1346503" y="1055666"/>
            <a:ext cx="2323975" cy="5253653"/>
            <a:chOff x="1509286" y="1041697"/>
            <a:chExt cx="2323975" cy="4040589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604963" y="1986971"/>
              <a:ext cx="2160000" cy="309531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  <a:gs pos="0">
                  <a:schemeClr val="bg1"/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UR-GE</a:t>
              </a: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Pazara Giriş Belgeleri</a:t>
              </a:r>
            </a:p>
            <a:p>
              <a:pPr>
                <a:defRPr/>
              </a:pPr>
              <a:endParaRPr lang="tr-TR" altLang="tr-TR" sz="1800" b="1" dirty="0">
                <a:solidFill>
                  <a:schemeClr val="tx2"/>
                </a:solidFill>
              </a:endParaRPr>
            </a:p>
          </p:txBody>
        </p:sp>
        <p:grpSp>
          <p:nvGrpSpPr>
            <p:cNvPr id="12" name="Grup 11"/>
            <p:cNvGrpSpPr/>
            <p:nvPr/>
          </p:nvGrpSpPr>
          <p:grpSpPr>
            <a:xfrm>
              <a:off x="1509286" y="1041697"/>
              <a:ext cx="2323975" cy="889224"/>
              <a:chOff x="4182" y="910854"/>
              <a:chExt cx="1663723" cy="2737541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3" name="Düzlem 12"/>
              <p:cNvSpPr/>
              <p:nvPr/>
            </p:nvSpPr>
            <p:spPr>
              <a:xfrm>
                <a:off x="72676" y="1083408"/>
                <a:ext cx="1595229" cy="2299931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Düzlem 4"/>
              <p:cNvSpPr/>
              <p:nvPr/>
            </p:nvSpPr>
            <p:spPr>
              <a:xfrm>
                <a:off x="4182" y="910854"/>
                <a:ext cx="1663723" cy="273754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İhracata Hazırlık/Kurumsal Kapasite Oluşturma Destekleri </a:t>
                </a:r>
                <a:endParaRPr lang="en-US" sz="1400" b="1" dirty="0"/>
              </a:p>
            </p:txBody>
          </p:sp>
        </p:grpSp>
      </p:grpSp>
      <p:grpSp>
        <p:nvGrpSpPr>
          <p:cNvPr id="15" name="Grup 14"/>
          <p:cNvGrpSpPr/>
          <p:nvPr/>
        </p:nvGrpSpPr>
        <p:grpSpPr>
          <a:xfrm>
            <a:off x="3830753" y="1052736"/>
            <a:ext cx="2325423" cy="5197603"/>
            <a:chOff x="3951726" y="1111717"/>
            <a:chExt cx="2325423" cy="4583559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012049" y="2018381"/>
              <a:ext cx="2265100" cy="367689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 smtClean="0">
                <a:solidFill>
                  <a:srgbClr val="000000"/>
                </a:solidFill>
              </a:endParaRP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Pazar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Araştırması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Fuarlara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Katılım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Yurt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Dışı Birim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Türkiye </a:t>
              </a:r>
              <a:r>
                <a:rPr lang="tr-TR" altLang="tr-TR" sz="1800" b="1" dirty="0">
                  <a:solidFill>
                    <a:srgbClr val="000000"/>
                  </a:solidFill>
                </a:rPr>
                <a:t>Ticaret </a:t>
              </a:r>
              <a:r>
                <a:rPr lang="tr-TR" altLang="tr-TR" sz="1800" b="1" dirty="0" smtClean="0">
                  <a:solidFill>
                    <a:srgbClr val="000000"/>
                  </a:solidFill>
                </a:rPr>
                <a:t>Merkezleri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Küresel Tedarik Zinciri</a:t>
              </a:r>
            </a:p>
            <a:p>
              <a:pPr>
                <a:spcBef>
                  <a:spcPts val="600"/>
                </a:spcBef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Eximbank Finansmanın Kolaylaştırılması</a:t>
              </a:r>
            </a:p>
            <a:p>
              <a:pPr marL="0" indent="0">
                <a:spcBef>
                  <a:spcPts val="600"/>
                </a:spcBef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7" name="Grup 16"/>
            <p:cNvGrpSpPr/>
            <p:nvPr/>
          </p:nvGrpSpPr>
          <p:grpSpPr>
            <a:xfrm>
              <a:off x="3951726" y="1111717"/>
              <a:ext cx="2280647" cy="733107"/>
              <a:chOff x="39544" y="1126264"/>
              <a:chExt cx="1586316" cy="2256923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8" name="Düzlem 17"/>
              <p:cNvSpPr/>
              <p:nvPr/>
            </p:nvSpPr>
            <p:spPr>
              <a:xfrm>
                <a:off x="104353" y="1126264"/>
                <a:ext cx="1479549" cy="2256923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Düzlem 4"/>
              <p:cNvSpPr/>
              <p:nvPr/>
            </p:nvSpPr>
            <p:spPr>
              <a:xfrm>
                <a:off x="39544" y="1582161"/>
                <a:ext cx="1586316" cy="148063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Pazarlama/Tutundurma Destekleri</a:t>
                </a:r>
                <a:endParaRPr lang="en-US" sz="1400" b="1" dirty="0"/>
              </a:p>
            </p:txBody>
          </p:sp>
        </p:grpSp>
      </p:grpSp>
      <p:grpSp>
        <p:nvGrpSpPr>
          <p:cNvPr id="20" name="Grup 19"/>
          <p:cNvGrpSpPr/>
          <p:nvPr/>
        </p:nvGrpSpPr>
        <p:grpSpPr>
          <a:xfrm>
            <a:off x="6312322" y="1111716"/>
            <a:ext cx="2277918" cy="5116433"/>
            <a:chOff x="6466487" y="1111717"/>
            <a:chExt cx="2382651" cy="4456907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6589828" y="1992960"/>
              <a:ext cx="2259310" cy="357566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</a:gradFill>
            <a:ln>
              <a:noFill/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lvl1pPr marL="142875" indent="-142875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 smtClean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 smtClean="0">
                  <a:solidFill>
                    <a:srgbClr val="000000"/>
                  </a:solidFill>
                </a:rPr>
                <a:t>Tasarım</a:t>
              </a: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r>
                <a:rPr lang="tr-TR" altLang="tr-TR" sz="1800" b="1" dirty="0">
                  <a:solidFill>
                    <a:srgbClr val="000000"/>
                  </a:solidFill>
                </a:rPr>
                <a:t>Marka – </a:t>
              </a:r>
              <a:r>
                <a:rPr lang="tr-TR" altLang="tr-TR" sz="1800" b="1" dirty="0" err="1" smtClean="0">
                  <a:solidFill>
                    <a:srgbClr val="000000"/>
                  </a:solidFill>
                </a:rPr>
                <a:t>Turquality</a:t>
              </a:r>
              <a:endParaRPr lang="tr-TR" altLang="tr-TR" sz="1800" b="1" dirty="0" smtClean="0">
                <a:solidFill>
                  <a:srgbClr val="000000"/>
                </a:solidFill>
              </a:endParaRPr>
            </a:p>
            <a:p>
              <a:pPr>
                <a:buFont typeface="Arial" panose="020B0604020202020204" pitchFamily="34" charset="0"/>
                <a:buChar char="•"/>
                <a:defRPr/>
              </a:pPr>
              <a:endParaRPr lang="tr-TR" altLang="tr-TR" sz="18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6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600" b="1" dirty="0">
                <a:solidFill>
                  <a:srgbClr val="000000"/>
                </a:solidFill>
              </a:endParaRPr>
            </a:p>
            <a:p>
              <a:pPr marL="0" indent="0">
                <a:defRPr/>
              </a:pPr>
              <a:endParaRPr lang="tr-TR" altLang="tr-TR" sz="1200" b="1" dirty="0">
                <a:solidFill>
                  <a:srgbClr val="FF0000"/>
                </a:solidFill>
              </a:endParaRPr>
            </a:p>
            <a:p>
              <a:pPr>
                <a:defRPr/>
              </a:pPr>
              <a:endParaRPr lang="tr-TR" altLang="tr-TR" sz="1400" b="1" dirty="0">
                <a:solidFill>
                  <a:schemeClr val="tx2"/>
                </a:solidFill>
              </a:endParaRPr>
            </a:p>
          </p:txBody>
        </p:sp>
        <p:grpSp>
          <p:nvGrpSpPr>
            <p:cNvPr id="22" name="Grup 21"/>
            <p:cNvGrpSpPr/>
            <p:nvPr/>
          </p:nvGrpSpPr>
          <p:grpSpPr>
            <a:xfrm>
              <a:off x="6466487" y="1111717"/>
              <a:ext cx="2287286" cy="733156"/>
              <a:chOff x="58192" y="1126264"/>
              <a:chExt cx="1403691" cy="2257074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23" name="Düzlem 22"/>
              <p:cNvSpPr/>
              <p:nvPr/>
            </p:nvSpPr>
            <p:spPr>
              <a:xfrm>
                <a:off x="58192" y="1126264"/>
                <a:ext cx="1403691" cy="2257074"/>
              </a:xfrm>
              <a:prstGeom prst="plaque">
                <a:avLst/>
              </a:prstGeom>
              <a:grpFill/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3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Düzlem 4"/>
              <p:cNvSpPr/>
              <p:nvPr/>
            </p:nvSpPr>
            <p:spPr>
              <a:xfrm>
                <a:off x="98395" y="1582161"/>
                <a:ext cx="1340453" cy="148064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0" tIns="76200" rIns="76200" bIns="76200" spcCol="1270" anchor="ctr"/>
              <a:lstStyle/>
              <a:p>
                <a:pPr algn="ctr" defTabSz="8890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tr-TR" sz="1400" b="1" dirty="0"/>
                  <a:t>Yüksek Katma Değere Yönelik Destekler</a:t>
                </a:r>
                <a:endParaRPr lang="en-US" sz="1400" b="1" dirty="0"/>
              </a:p>
            </p:txBody>
          </p:sp>
        </p:grpSp>
      </p:grpSp>
      <p:sp>
        <p:nvSpPr>
          <p:cNvPr id="25" name="Sağ Ok 24"/>
          <p:cNvSpPr/>
          <p:nvPr/>
        </p:nvSpPr>
        <p:spPr>
          <a:xfrm>
            <a:off x="3617011" y="3428657"/>
            <a:ext cx="296882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6" name="Sağ Ok 25"/>
          <p:cNvSpPr/>
          <p:nvPr/>
        </p:nvSpPr>
        <p:spPr>
          <a:xfrm>
            <a:off x="6038551" y="3407887"/>
            <a:ext cx="300958" cy="4043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 İHRACATINA YÖNELİK DESTEKLER</a:t>
            </a:r>
            <a:endParaRPr lang="tr-TR" dirty="0"/>
          </a:p>
        </p:txBody>
      </p:sp>
      <p:sp>
        <p:nvSpPr>
          <p:cNvPr id="2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6747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5954" y="1289897"/>
            <a:ext cx="8454316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eaLnBrk="1" hangingPunct="1"/>
            <a:endParaRPr lang="tr-TR" sz="1400" b="1" dirty="0"/>
          </a:p>
          <a:p>
            <a:pPr algn="just" eaLnBrk="1" hangingPunct="1"/>
            <a:r>
              <a:rPr lang="tr-TR" sz="1400" b="1" u="sng" dirty="0"/>
              <a:t>DESTEĞE ESAS TUTAR</a:t>
            </a:r>
          </a:p>
          <a:p>
            <a:pPr algn="just" eaLnBrk="1" hangingPunct="1"/>
            <a:endParaRPr lang="tr-TR" sz="1400" dirty="0"/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tr-TR" altLang="tr-TR" sz="1400" b="1" dirty="0" smtClean="0"/>
              <a:t>Firmalara, yurt </a:t>
            </a:r>
            <a:r>
              <a:rPr lang="tr-TR" altLang="tr-TR" sz="1400" b="1" dirty="0"/>
              <a:t>dışı fuar </a:t>
            </a:r>
            <a:r>
              <a:rPr lang="tr-TR" altLang="tr-TR" sz="1400" b="1" dirty="0" smtClean="0"/>
              <a:t>organizasyonlarına veya bireysel katılımı desteklenen </a:t>
            </a:r>
            <a:r>
              <a:rPr lang="tr-TR" altLang="tr-TR" sz="1400" b="1" dirty="0" err="1" smtClean="0"/>
              <a:t>sektörel</a:t>
            </a:r>
            <a:r>
              <a:rPr lang="tr-TR" altLang="tr-TR" sz="1400" b="1" dirty="0" smtClean="0"/>
              <a:t> nitelikli uluslararası fuarlara katılımlarında metrekare bazında ödenecek tutardır.</a:t>
            </a:r>
          </a:p>
          <a:p>
            <a:pPr algn="just" eaLnBrk="1" hangingPunct="1"/>
            <a:endParaRPr lang="tr-TR" altLang="tr-TR" sz="1400" b="1" dirty="0" smtClean="0"/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tr-TR" sz="1400" b="1" dirty="0" smtClean="0">
                <a:solidFill>
                  <a:srgbClr val="C00000"/>
                </a:solidFill>
              </a:rPr>
              <a:t>Yer </a:t>
            </a:r>
            <a:r>
              <a:rPr lang="tr-TR" sz="1400" b="1" dirty="0">
                <a:solidFill>
                  <a:srgbClr val="C00000"/>
                </a:solidFill>
              </a:rPr>
              <a:t>kirası, </a:t>
            </a:r>
            <a:r>
              <a:rPr lang="tr-TR" sz="1400" b="1" dirty="0" err="1" smtClean="0">
                <a:solidFill>
                  <a:srgbClr val="C00000"/>
                </a:solidFill>
              </a:rPr>
              <a:t>Stand</a:t>
            </a:r>
            <a:r>
              <a:rPr lang="tr-TR" sz="1400" b="1" dirty="0" smtClean="0">
                <a:solidFill>
                  <a:srgbClr val="C00000"/>
                </a:solidFill>
              </a:rPr>
              <a:t>, Nakliye ve Ulaşıma </a:t>
            </a:r>
            <a:r>
              <a:rPr lang="tr-TR" sz="1400" dirty="0" smtClean="0"/>
              <a:t>ilişkin giderler esas alınarak belirlenir.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endParaRPr lang="tr-TR" sz="1400" dirty="0"/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tr-TR" sz="1400" b="1" dirty="0" smtClean="0"/>
              <a:t>DESTEK ÜST LİMİTLERİ:</a:t>
            </a:r>
          </a:p>
          <a:p>
            <a:pPr eaLnBrk="1" hangingPunct="1">
              <a:spcAft>
                <a:spcPts val="0"/>
              </a:spcAft>
            </a:pPr>
            <a:r>
              <a:rPr lang="tr-TR" altLang="tr-TR" sz="1400" dirty="0" smtClean="0">
                <a:cs typeface="Times New Roman" panose="02020603050405020304" pitchFamily="18" charset="0"/>
              </a:rPr>
              <a:t>	</a:t>
            </a:r>
            <a:r>
              <a:rPr lang="tr-TR" altLang="tr-TR" sz="1400" b="1" dirty="0" smtClean="0">
                <a:cs typeface="Times New Roman" panose="02020603050405020304" pitchFamily="18" charset="0"/>
              </a:rPr>
              <a:t>Genel </a:t>
            </a:r>
            <a:r>
              <a:rPr lang="tr-TR" altLang="tr-TR" sz="1400" b="1" dirty="0">
                <a:cs typeface="Times New Roman" panose="02020603050405020304" pitchFamily="18" charset="0"/>
              </a:rPr>
              <a:t>Fuarlarda </a:t>
            </a:r>
            <a:r>
              <a:rPr lang="tr-TR" altLang="tr-TR" sz="1400" dirty="0">
                <a:cs typeface="Times New Roman" panose="02020603050405020304" pitchFamily="18" charset="0"/>
              </a:rPr>
              <a:t>		  </a:t>
            </a:r>
            <a:r>
              <a:rPr lang="tr-TR" altLang="tr-TR" sz="1400" b="1" dirty="0">
                <a:solidFill>
                  <a:srgbClr val="B91403"/>
                </a:solidFill>
                <a:cs typeface="Times New Roman" panose="02020603050405020304" pitchFamily="18" charset="0"/>
              </a:rPr>
              <a:t>50.000 TL </a:t>
            </a:r>
          </a:p>
          <a:p>
            <a:pPr eaLnBrk="1" hangingPunct="1">
              <a:spcAft>
                <a:spcPts val="0"/>
              </a:spcAft>
            </a:pPr>
            <a:r>
              <a:rPr lang="tr-TR" altLang="tr-TR" sz="1400" b="1" dirty="0" smtClean="0">
                <a:cs typeface="Times New Roman" panose="02020603050405020304" pitchFamily="18" charset="0"/>
              </a:rPr>
              <a:t>	</a:t>
            </a:r>
            <a:r>
              <a:rPr lang="tr-TR" altLang="tr-TR" sz="1400" b="1" dirty="0" err="1" smtClean="0">
                <a:cs typeface="Times New Roman" panose="02020603050405020304" pitchFamily="18" charset="0"/>
              </a:rPr>
              <a:t>Sektörel</a:t>
            </a:r>
            <a:r>
              <a:rPr lang="tr-TR" altLang="tr-TR" sz="1400" b="1" dirty="0" smtClean="0">
                <a:cs typeface="Times New Roman" panose="02020603050405020304" pitchFamily="18" charset="0"/>
              </a:rPr>
              <a:t> </a:t>
            </a:r>
            <a:r>
              <a:rPr lang="tr-TR" altLang="tr-TR" sz="1400" b="1" dirty="0">
                <a:cs typeface="Times New Roman" panose="02020603050405020304" pitchFamily="18" charset="0"/>
              </a:rPr>
              <a:t>Fuarlarda		  </a:t>
            </a:r>
            <a:r>
              <a:rPr lang="tr-TR" altLang="tr-TR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75</a:t>
            </a:r>
            <a:r>
              <a:rPr lang="tr-TR" altLang="tr-TR" sz="1400" b="1" dirty="0">
                <a:solidFill>
                  <a:srgbClr val="B91403"/>
                </a:solidFill>
                <a:cs typeface="Times New Roman" panose="02020603050405020304" pitchFamily="18" charset="0"/>
              </a:rPr>
              <a:t>.000 TL</a:t>
            </a:r>
          </a:p>
          <a:p>
            <a:pPr eaLnBrk="1" hangingPunct="1">
              <a:spcAft>
                <a:spcPts val="0"/>
              </a:spcAft>
            </a:pPr>
            <a:r>
              <a:rPr lang="tr-TR" altLang="tr-TR" sz="1400" b="1" dirty="0" smtClean="0">
                <a:cs typeface="Times New Roman" panose="02020603050405020304" pitchFamily="18" charset="0"/>
              </a:rPr>
              <a:t>	Prestijli </a:t>
            </a:r>
            <a:r>
              <a:rPr lang="tr-TR" altLang="tr-TR" sz="1400" b="1" dirty="0">
                <a:cs typeface="Times New Roman" panose="02020603050405020304" pitchFamily="18" charset="0"/>
              </a:rPr>
              <a:t>Fuarlarda</a:t>
            </a:r>
            <a:r>
              <a:rPr lang="tr-TR" altLang="tr-TR" sz="1400" b="1" dirty="0">
                <a:solidFill>
                  <a:srgbClr val="BC8B00"/>
                </a:solidFill>
                <a:cs typeface="Times New Roman" panose="02020603050405020304" pitchFamily="18" charset="0"/>
              </a:rPr>
              <a:t> 		</a:t>
            </a:r>
            <a:r>
              <a:rPr lang="tr-TR" altLang="tr-TR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25</a:t>
            </a:r>
            <a:r>
              <a:rPr lang="tr-TR" altLang="tr-TR" sz="1400" b="1" dirty="0">
                <a:solidFill>
                  <a:srgbClr val="B91403"/>
                </a:solidFill>
                <a:cs typeface="Times New Roman" panose="02020603050405020304" pitchFamily="18" charset="0"/>
              </a:rPr>
              <a:t>0.000 </a:t>
            </a:r>
            <a:r>
              <a:rPr lang="tr-TR" altLang="tr-TR" sz="1400" b="1" dirty="0" smtClean="0">
                <a:solidFill>
                  <a:srgbClr val="B91403"/>
                </a:solidFill>
                <a:cs typeface="Times New Roman" panose="02020603050405020304" pitchFamily="18" charset="0"/>
              </a:rPr>
              <a:t>TL</a:t>
            </a:r>
            <a:endParaRPr lang="tr-TR" altLang="tr-TR" sz="1400" b="1" dirty="0" smtClean="0"/>
          </a:p>
        </p:txBody>
      </p:sp>
      <p:sp>
        <p:nvSpPr>
          <p:cNvPr id="7" name="Title 2"/>
          <p:cNvSpPr>
            <a:spLocks noGrp="1"/>
          </p:cNvSpPr>
          <p:nvPr>
            <p:ph type="title" idx="4294967295"/>
          </p:nvPr>
        </p:nvSpPr>
        <p:spPr>
          <a:xfrm>
            <a:off x="0" y="381065"/>
            <a:ext cx="9144000" cy="319369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tr-T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YURT DIŞI FUAR DESTEĞİ</a:t>
            </a:r>
            <a:endParaRPr lang="en-US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806450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251520" y="945105"/>
            <a:ext cx="8526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600" b="1" dirty="0" smtClean="0">
                <a:solidFill>
                  <a:srgbClr val="0066FF"/>
                </a:solidFill>
              </a:rPr>
              <a:t>FİRMALARIN YURT DIŞI FUARLARA KATILIMININ DESTEKLENMESİ</a:t>
            </a:r>
            <a:endParaRPr lang="tr-TR" sz="1600" b="1" dirty="0">
              <a:solidFill>
                <a:srgbClr val="0066FF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44918" y="3913242"/>
            <a:ext cx="8532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1600" b="1" dirty="0" smtClean="0">
                <a:solidFill>
                  <a:srgbClr val="0066FF"/>
                </a:solidFill>
              </a:rPr>
              <a:t>ORGANİZATÖRLERİN TANITIM FAALİYETLERİNİN DESTEKLENMESİ</a:t>
            </a:r>
            <a:endParaRPr lang="tr-TR" sz="1600" b="1" dirty="0">
              <a:solidFill>
                <a:srgbClr val="0066FF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284223" y="4251796"/>
            <a:ext cx="8454316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eaLnBrk="1" hangingPunct="1"/>
            <a:endParaRPr lang="tr-TR" sz="1400" b="1" dirty="0"/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cs typeface="Times New Roman" panose="02020603050405020304" pitchFamily="18" charset="0"/>
              </a:rPr>
              <a:t>Türk ihraç ürünlerinin, sektör/sektörlerin ve/veya katılımcıların ve/veya yurt dışı fuar organizasyonunun tanıtımı amacıyla yapılan faaliyetlere yönelik giderler destek kapsamındadır.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endParaRPr lang="tr-TR" altLang="tr-TR" sz="1400" b="1" dirty="0">
              <a:cs typeface="Times New Roman" panose="02020603050405020304" pitchFamily="18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tr-TR" sz="1400" b="1" dirty="0"/>
              <a:t>DESTEK </a:t>
            </a:r>
            <a:r>
              <a:rPr lang="tr-TR" sz="1400" b="1" dirty="0" smtClean="0"/>
              <a:t>ORAN VE ÜST </a:t>
            </a:r>
            <a:r>
              <a:rPr lang="tr-TR" sz="1400" b="1" dirty="0"/>
              <a:t>LİMİTLERİ</a:t>
            </a:r>
            <a:r>
              <a:rPr lang="tr-TR" sz="1400" b="1" dirty="0" smtClean="0"/>
              <a:t>: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endParaRPr lang="tr-TR" sz="1400" b="1" dirty="0"/>
          </a:p>
          <a:p>
            <a:pPr eaLnBrk="1" hangingPunct="1">
              <a:spcAft>
                <a:spcPts val="0"/>
              </a:spcAft>
            </a:pPr>
            <a:r>
              <a:rPr lang="tr-TR" altLang="tr-TR" sz="1400" dirty="0">
                <a:cs typeface="Times New Roman" panose="02020603050405020304" pitchFamily="18" charset="0"/>
              </a:rPr>
              <a:t>	</a:t>
            </a:r>
            <a:r>
              <a:rPr lang="tr-TR" altLang="tr-TR" sz="1400" b="1" dirty="0">
                <a:cs typeface="Times New Roman" panose="02020603050405020304" pitchFamily="18" charset="0"/>
              </a:rPr>
              <a:t>Destek Oranı 		</a:t>
            </a:r>
            <a:r>
              <a:rPr lang="tr-TR" altLang="tr-TR" sz="1400" b="1" dirty="0">
                <a:solidFill>
                  <a:srgbClr val="B91403"/>
                </a:solidFill>
                <a:cs typeface="Times New Roman" panose="02020603050405020304" pitchFamily="18" charset="0"/>
              </a:rPr>
              <a:t>% 75</a:t>
            </a:r>
          </a:p>
          <a:p>
            <a:pPr eaLnBrk="1" hangingPunct="1">
              <a:spcAft>
                <a:spcPts val="0"/>
              </a:spcAft>
            </a:pPr>
            <a:endParaRPr lang="tr-TR" altLang="tr-TR" sz="1400" dirty="0" smtClean="0">
              <a:cs typeface="Times New Roman" panose="02020603050405020304" pitchFamily="18" charset="0"/>
            </a:endParaRPr>
          </a:p>
          <a:p>
            <a:pPr eaLnBrk="1" hangingPunct="1">
              <a:spcAft>
                <a:spcPts val="0"/>
              </a:spcAft>
            </a:pPr>
            <a:r>
              <a:rPr lang="tr-TR" altLang="tr-TR" sz="1400" dirty="0" smtClean="0">
                <a:cs typeface="Times New Roman" panose="02020603050405020304" pitchFamily="18" charset="0"/>
              </a:rPr>
              <a:t>	</a:t>
            </a:r>
            <a:r>
              <a:rPr lang="tr-TR" altLang="tr-TR" sz="1400" b="1" dirty="0" smtClean="0">
                <a:cs typeface="Times New Roman" panose="02020603050405020304" pitchFamily="18" charset="0"/>
              </a:rPr>
              <a:t>Genel </a:t>
            </a:r>
            <a:r>
              <a:rPr lang="tr-TR" altLang="tr-TR" sz="1400" b="1" dirty="0">
                <a:cs typeface="Times New Roman" panose="02020603050405020304" pitchFamily="18" charset="0"/>
              </a:rPr>
              <a:t>Fuarlarda 		  </a:t>
            </a:r>
            <a:r>
              <a:rPr lang="tr-TR" altLang="tr-TR" sz="1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320.</a:t>
            </a:r>
            <a:r>
              <a:rPr lang="tr-TR" altLang="tr-TR" sz="1400" b="1" dirty="0" smtClean="0">
                <a:solidFill>
                  <a:srgbClr val="B91403"/>
                </a:solidFill>
                <a:cs typeface="Times New Roman" panose="02020603050405020304" pitchFamily="18" charset="0"/>
              </a:rPr>
              <a:t>000 </a:t>
            </a:r>
            <a:r>
              <a:rPr lang="tr-TR" altLang="tr-TR" sz="1400" b="1" dirty="0">
                <a:solidFill>
                  <a:srgbClr val="B91403"/>
                </a:solidFill>
                <a:cs typeface="Times New Roman" panose="02020603050405020304" pitchFamily="18" charset="0"/>
              </a:rPr>
              <a:t>TL </a:t>
            </a:r>
          </a:p>
          <a:p>
            <a:pPr eaLnBrk="1" hangingPunct="1">
              <a:spcAft>
                <a:spcPts val="0"/>
              </a:spcAft>
            </a:pPr>
            <a:r>
              <a:rPr lang="tr-TR" altLang="tr-TR" sz="1400" b="1" dirty="0">
                <a:cs typeface="Times New Roman" panose="02020603050405020304" pitchFamily="18" charset="0"/>
              </a:rPr>
              <a:t>	</a:t>
            </a:r>
            <a:r>
              <a:rPr lang="tr-TR" altLang="tr-TR" sz="1400" b="1" dirty="0" err="1">
                <a:cs typeface="Times New Roman" panose="02020603050405020304" pitchFamily="18" charset="0"/>
              </a:rPr>
              <a:t>Sektörel</a:t>
            </a:r>
            <a:r>
              <a:rPr lang="tr-TR" altLang="tr-TR" sz="1400" b="1" dirty="0">
                <a:cs typeface="Times New Roman" panose="02020603050405020304" pitchFamily="18" charset="0"/>
              </a:rPr>
              <a:t> Fuarlarda		  </a:t>
            </a:r>
            <a:r>
              <a:rPr lang="tr-TR" altLang="tr-TR" sz="1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500</a:t>
            </a:r>
            <a:r>
              <a:rPr lang="tr-TR" altLang="tr-TR" sz="1400" b="1" dirty="0" smtClean="0">
                <a:solidFill>
                  <a:srgbClr val="B91403"/>
                </a:solidFill>
                <a:cs typeface="Times New Roman" panose="02020603050405020304" pitchFamily="18" charset="0"/>
              </a:rPr>
              <a:t>.000 TL  + </a:t>
            </a:r>
            <a:r>
              <a:rPr lang="tr-TR" altLang="tr-TR" sz="1400" b="1" i="1" dirty="0">
                <a:solidFill>
                  <a:srgbClr val="B91403"/>
                </a:solidFill>
                <a:cs typeface="Times New Roman" panose="02020603050405020304" pitchFamily="18" charset="0"/>
              </a:rPr>
              <a:t>(320.000 TL İlave Tanıtım Desteği</a:t>
            </a:r>
            <a:r>
              <a:rPr lang="tr-TR" altLang="tr-TR" sz="1400" b="1" i="1" dirty="0" smtClean="0">
                <a:solidFill>
                  <a:srgbClr val="B91403"/>
                </a:solidFill>
                <a:cs typeface="Times New Roman" panose="02020603050405020304" pitchFamily="18" charset="0"/>
              </a:rPr>
              <a:t>)</a:t>
            </a:r>
            <a:endParaRPr lang="tr-TR" altLang="tr-T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2613916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3200" dirty="0">
                <a:effectLst/>
              </a:rPr>
              <a:t>UR-GE DESTEĞİ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342900">
              <a:defRPr/>
            </a:pPr>
            <a:fld id="{33EDFEA5-6A27-4F64-B93A-2946D38D18BB}" type="slidenum">
              <a:rPr lang="en-US" smtClean="0"/>
              <a:pPr defTabSz="342900">
                <a:defRPr/>
              </a:pPr>
              <a:t>6</a:t>
            </a:fld>
            <a:endParaRPr lang="en-US"/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val="2345053064"/>
              </p:ext>
            </p:extLst>
          </p:nvPr>
        </p:nvGraphicFramePr>
        <p:xfrm>
          <a:off x="2897815" y="836712"/>
          <a:ext cx="4914547" cy="983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1439652" y="1005391"/>
            <a:ext cx="156617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tr-TR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UR-GE DESTEĞİ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gray">
          <a:xfrm flipH="1">
            <a:off x="2735796" y="836712"/>
            <a:ext cx="8874" cy="1027615"/>
          </a:xfrm>
          <a:prstGeom prst="line">
            <a:avLst/>
          </a:prstGeom>
          <a:noFill/>
          <a:ln w="19050" cmpd="sng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0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992900"/>
              </p:ext>
            </p:extLst>
          </p:nvPr>
        </p:nvGraphicFramePr>
        <p:xfrm>
          <a:off x="683567" y="2249277"/>
          <a:ext cx="8031808" cy="3899659"/>
        </p:xfrm>
        <a:graphic>
          <a:graphicData uri="http://schemas.openxmlformats.org/drawingml/2006/table">
            <a:tbl>
              <a:tblPr/>
              <a:tblGrid>
                <a:gridCol w="3197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44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0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88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533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Destek Kalemi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Destek Limiti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Süre/Adet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Faydalanıcı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0E223A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38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İhtiyaç Analizi, Eğitim, Danışmanlık, Tanıtım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400.000$ / Proje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Proje Süresince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(3+2 yıl)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Kuruluşları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533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Yurt Dışı Pazarlama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150.000$ / Program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 program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Kuruluşları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33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Alım Heyeti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100.000$ / Program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 program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Kuruluşları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533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İstihdam (2 kişi)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Emsal Brüt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Ücret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 kişi; Proje Süresince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İşbirliği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Kuruluşları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533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Bireysel Danışmanlık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50.000$ / yıl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 Yıl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Şirketler</a:t>
                      </a:r>
                    </a:p>
                  </a:txBody>
                  <a:tcPr marL="91441" marR="91441" marT="45727" marB="4572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8627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Metin Yer Tutucusu 1"/>
          <p:cNvSpPr>
            <a:spLocks noGrp="1"/>
          </p:cNvSpPr>
          <p:nvPr>
            <p:ph type="body" orient="vert" idx="1"/>
          </p:nvPr>
        </p:nvSpPr>
        <p:spPr>
          <a:xfrm>
            <a:off x="485775" y="900777"/>
            <a:ext cx="8229600" cy="5217443"/>
          </a:xfrm>
        </p:spPr>
        <p:txBody>
          <a:bodyPr vert="horz"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tr-TR" sz="1800" dirty="0">
              <a:solidFill>
                <a:srgbClr val="494949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tr-TR" sz="1800" dirty="0">
              <a:solidFill>
                <a:srgbClr val="494949"/>
              </a:solidFill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tr-TR" sz="1800" dirty="0">
              <a:solidFill>
                <a:srgbClr val="494949"/>
              </a:solidFill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494949"/>
                </a:solidFill>
              </a:rPr>
              <a:t>UR-GE projelerinde, </a:t>
            </a:r>
            <a:r>
              <a:rPr lang="tr-TR" b="1" dirty="0">
                <a:solidFill>
                  <a:srgbClr val="494949"/>
                </a:solidFill>
              </a:rPr>
              <a:t>kümelerin yurtdışında </a:t>
            </a:r>
            <a:r>
              <a:rPr lang="tr-TR" b="1" dirty="0" smtClean="0">
                <a:solidFill>
                  <a:srgbClr val="494949"/>
                </a:solidFill>
              </a:rPr>
              <a:t>tanıtılmasına </a:t>
            </a:r>
            <a:r>
              <a:rPr lang="tr-TR" dirty="0" smtClean="0">
                <a:solidFill>
                  <a:srgbClr val="494949"/>
                </a:solidFill>
              </a:rPr>
              <a:t>ilişkin giderler destek kapsamına alınmıştır. Böylece, kümelerin hedef pazarlarında markalaşabilmesinin yolu açılmıştır.</a:t>
            </a:r>
          </a:p>
          <a:p>
            <a:pPr marL="0" indent="0" algn="just">
              <a:spcBef>
                <a:spcPct val="0"/>
              </a:spcBef>
              <a:buNone/>
            </a:pPr>
            <a:endParaRPr lang="tr-TR" dirty="0" smtClean="0">
              <a:solidFill>
                <a:srgbClr val="494949"/>
              </a:solidFill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494949"/>
                </a:solidFill>
              </a:rPr>
              <a:t>UR-GE </a:t>
            </a:r>
            <a:r>
              <a:rPr lang="tr-TR" dirty="0">
                <a:solidFill>
                  <a:srgbClr val="494949"/>
                </a:solidFill>
              </a:rPr>
              <a:t>Projelerinin 3 yıllık destek süresine, </a:t>
            </a:r>
            <a:r>
              <a:rPr lang="tr-TR" b="1" dirty="0">
                <a:solidFill>
                  <a:srgbClr val="FF0000"/>
                </a:solidFill>
              </a:rPr>
              <a:t>ilave 2 yıl </a:t>
            </a:r>
            <a:r>
              <a:rPr lang="tr-TR" dirty="0">
                <a:solidFill>
                  <a:srgbClr val="494949"/>
                </a:solidFill>
              </a:rPr>
              <a:t>eklenebilmesinin önü açılmıştır.  </a:t>
            </a:r>
            <a:endParaRPr lang="tr-TR" dirty="0" smtClean="0">
              <a:solidFill>
                <a:srgbClr val="494949"/>
              </a:solidFill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tr-TR" dirty="0">
              <a:solidFill>
                <a:srgbClr val="494949"/>
              </a:solidFill>
            </a:endParaRPr>
          </a:p>
          <a:p>
            <a:endParaRPr lang="tr-TR" dirty="0" smtClean="0"/>
          </a:p>
          <a:p>
            <a:endParaRPr lang="en-US" b="1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effectLst/>
              </a:rPr>
              <a:t>UR-GE DESTEĞİ - YENİLİKLER</a:t>
            </a:r>
            <a:endParaRPr lang="en-US" sz="32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342900">
              <a:defRPr/>
            </a:pPr>
            <a:fld id="{33EDFEA5-6A27-4F64-B93A-2946D38D18BB}" type="slidenum">
              <a:rPr lang="en-US" smtClean="0"/>
              <a:pPr defTabSz="342900">
                <a:defRPr/>
              </a:pPr>
              <a:t>7</a:t>
            </a:fld>
            <a:endParaRPr lang="en-US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48861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PAZARA GİRİŞ BELGELERİ DESTEĞİ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342900">
              <a:defRPr/>
            </a:pPr>
            <a:fld id="{33EDFEA5-6A27-4F64-B93A-2946D38D18BB}" type="slidenum">
              <a:rPr lang="en-US" smtClean="0"/>
              <a:pPr defTabSz="342900"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71988"/>
              </p:ext>
            </p:extLst>
          </p:nvPr>
        </p:nvGraphicFramePr>
        <p:xfrm>
          <a:off x="417091" y="1320800"/>
          <a:ext cx="8454192" cy="4678946"/>
        </p:xfrm>
        <a:graphic>
          <a:graphicData uri="http://schemas.openxmlformats.org/drawingml/2006/table">
            <a:tbl>
              <a:tblPr/>
              <a:tblGrid>
                <a:gridCol w="2113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35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3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135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21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Destek Kapsamı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Destek 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Destek Limiti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Faydalanıcı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ISO Belgeleri (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14001,14064, </a:t>
                      </a: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22001, 27001, 50001)                       </a:t>
                      </a:r>
                      <a:endParaRPr lang="tr-T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50</a:t>
                      </a:r>
                      <a:endParaRPr lang="tr-TR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250.000 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USD / Şirket Başına Yıllık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Sınai ve/veya ticari şirketler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53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 İşareti</a:t>
                      </a:r>
                      <a:endParaRPr lang="tr-T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Tarım Ürünlerine İlişkin Analiz Raporları ve Sağlık Sertifikaları</a:t>
                      </a:r>
                      <a:endParaRPr lang="tr-T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46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Uluslararası Nitelikteki Diğer </a:t>
                      </a:r>
                      <a:endParaRPr lang="tr-T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Pazara Giriş Belgeleri</a:t>
                      </a:r>
                      <a:endParaRPr lang="tr-T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7662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Metin Yer Tutucusu 1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>
              <a:buFont typeface="Wingdings" panose="05000000000000000000" pitchFamily="2" charset="2"/>
              <a:buChar char="Ø"/>
            </a:pPr>
            <a:endParaRPr lang="tr-TR" sz="1800" dirty="0">
              <a:solidFill>
                <a:srgbClr val="00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1800" dirty="0">
              <a:solidFill>
                <a:srgbClr val="000000"/>
              </a:solidFill>
              <a:latin typeface="Calibri" charset="0"/>
              <a:ea typeface="ＭＳ Ｐゴシック" charset="0"/>
              <a:cs typeface="Times New Roman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494949"/>
                </a:solidFill>
              </a:rPr>
              <a:t>Yıllık şirket başına 250.000 ABD Doları limit korunmuş olup, belge başına </a:t>
            </a:r>
            <a:r>
              <a:rPr lang="tr-TR" b="1" dirty="0">
                <a:solidFill>
                  <a:srgbClr val="FF0000"/>
                </a:solidFill>
              </a:rPr>
              <a:t>25.000 ABD Doları sınırı kaldırılmıştır</a:t>
            </a:r>
            <a:r>
              <a:rPr lang="tr-TR" b="1" dirty="0">
                <a:solidFill>
                  <a:srgbClr val="494949"/>
                </a:solidFill>
              </a:rPr>
              <a:t>. </a:t>
            </a:r>
            <a:r>
              <a:rPr lang="tr-TR" dirty="0">
                <a:solidFill>
                  <a:srgbClr val="494949"/>
                </a:solidFill>
              </a:rPr>
              <a:t>Böylece gemi ve yat sektörü gibi yüksek maliyetli belge giderlerinin olduğu sektörlerdeki pazara giriş belgelerinin desteklenebilmesinin önü açılmıştır.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/>
              <a:t>PAZARA GİRİŞ BELGELERİ DESTEĞİ- YENİLİKLER</a:t>
            </a:r>
            <a:endParaRPr lang="en-US" sz="2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342900">
              <a:defRPr/>
            </a:pPr>
            <a:fld id="{33EDFEA5-6A27-4F64-B93A-2946D38D18BB}" type="slidenum">
              <a:rPr lang="en-US" smtClean="0"/>
              <a:pPr defTabSz="342900">
                <a:defRPr/>
              </a:pPr>
              <a:t>9</a:t>
            </a:fld>
            <a:endParaRPr lang="en-US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903605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0692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1_Tema1EAD">
  <a:themeElements>
    <a:clrScheme name="Mustafa">
      <a:dk1>
        <a:srgbClr val="494949"/>
      </a:dk1>
      <a:lt1>
        <a:sysClr val="window" lastClr="FFFFFF"/>
      </a:lt1>
      <a:dk2>
        <a:srgbClr val="6D6D6D"/>
      </a:dk2>
      <a:lt2>
        <a:srgbClr val="E7DEC9"/>
      </a:lt2>
      <a:accent1>
        <a:srgbClr val="4D968B"/>
      </a:accent1>
      <a:accent2>
        <a:srgbClr val="FED46B"/>
      </a:accent2>
      <a:accent3>
        <a:srgbClr val="C00000"/>
      </a:accent3>
      <a:accent4>
        <a:srgbClr val="B9D679"/>
      </a:accent4>
      <a:accent5>
        <a:srgbClr val="964305"/>
      </a:accent5>
      <a:accent6>
        <a:srgbClr val="8898C3"/>
      </a:accent6>
      <a:hlink>
        <a:srgbClr val="66A53B"/>
      </a:hlink>
      <a:folHlink>
        <a:srgbClr val="7F670E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9115</TotalTime>
  <Words>1975</Words>
  <Application>Microsoft Office PowerPoint</Application>
  <PresentationFormat>Ekran Gösterisi (4:3)</PresentationFormat>
  <Paragraphs>493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Slayt Başlıkları</vt:lpstr>
      </vt:variant>
      <vt:variant>
        <vt:i4>27</vt:i4>
      </vt:variant>
    </vt:vector>
  </HeadingPairs>
  <TitlesOfParts>
    <vt:vector size="34" baseType="lpstr">
      <vt:lpstr>Default Design</vt:lpstr>
      <vt:lpstr>9_Tema1EAD</vt:lpstr>
      <vt:lpstr>11_Tema1EAD</vt:lpstr>
      <vt:lpstr>Theme1</vt:lpstr>
      <vt:lpstr>1_Theme1</vt:lpstr>
      <vt:lpstr>2_Theme1</vt:lpstr>
      <vt:lpstr>3_Theme1</vt:lpstr>
      <vt:lpstr>PowerPoint Sunusu</vt:lpstr>
      <vt:lpstr>PowerPoint Sunusu</vt:lpstr>
      <vt:lpstr>GÜNDEM</vt:lpstr>
      <vt:lpstr>MAL İHRACATINA YÖNELİK DESTEKLER</vt:lpstr>
      <vt:lpstr>YURT DIŞI FUAR DESTEĞİ</vt:lpstr>
      <vt:lpstr>UR-GE DESTEĞİ</vt:lpstr>
      <vt:lpstr>UR-GE DESTEĞİ - YENİLİKLER</vt:lpstr>
      <vt:lpstr>PAZARA GİRİŞ BELGELERİ DESTEĞİ</vt:lpstr>
      <vt:lpstr>PAZARA GİRİŞ BELGELERİ DESTEĞİ- YENİLİKLER</vt:lpstr>
      <vt:lpstr>PowerPoint Sunusu</vt:lpstr>
      <vt:lpstr>PAZAR ARAŞTIRMASI VE PAZARA GİRİŞ DESTEĞİ-YENİLİKLER</vt:lpstr>
      <vt:lpstr>PAZAR ARAŞTIRMASI VE PAZARA GİRİŞ DESTEĞİ-YENİLİKLER</vt:lpstr>
      <vt:lpstr>PowerPoint Sunusu</vt:lpstr>
      <vt:lpstr>YURT DIŞI BİRİM, MARKA VE TANITIM DESTEĞİ - YENİLİKLER</vt:lpstr>
      <vt:lpstr>PowerPoint Sunusu</vt:lpstr>
      <vt:lpstr>TASARIMCI ŞİRKETLERİ, TASARIM OFİSLERİ VE İŞBİRLİĞİ KURULUŞLARININ DESTEKLENMESİ</vt:lpstr>
      <vt:lpstr>TASARIM VE ÜRÜN GELİŞTİRME PROJELERİ DESTEĞİ</vt:lpstr>
      <vt:lpstr>TASARIM DESTEĞİ - YENİLİKLER</vt:lpstr>
      <vt:lpstr>TURQUALITY®/MARKA DESTEKLERİ</vt:lpstr>
      <vt:lpstr>TURQUALITY® Programı-YENİLİKLER</vt:lpstr>
      <vt:lpstr>GÜNDEM</vt:lpstr>
      <vt:lpstr>SEKTÖREL NİTELİKLİ ULUSLARARASI YURT İÇİ FUARLARIN DESTEKLENMESİ </vt:lpstr>
      <vt:lpstr>KÜRESEL TEDARİK ZİNCİRİNE GİRİŞ DESTEĞİ</vt:lpstr>
      <vt:lpstr>PowerPoint Sunusu</vt:lpstr>
      <vt:lpstr>EXIMBANK ALICI KREDİLERİNDE FAİZ DESTEĞİ</vt:lpstr>
      <vt:lpstr>EXİMBANK SİGORTA PRİMİ VE TEKNOLOJİ DESTEKLERİ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İkili Ticari İlişkiler</dc:title>
  <dc:creator>Mehmet Ahmet DEMİR</dc:creator>
  <cp:lastModifiedBy>toplanti_c3</cp:lastModifiedBy>
  <cp:revision>1062</cp:revision>
  <cp:lastPrinted>2017-07-24T11:18:34Z</cp:lastPrinted>
  <dcterms:created xsi:type="dcterms:W3CDTF">2016-02-01T09:13:24Z</dcterms:created>
  <dcterms:modified xsi:type="dcterms:W3CDTF">2017-07-25T10:37:57Z</dcterms:modified>
</cp:coreProperties>
</file>